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7"/>
  </p:notesMasterIdLst>
  <p:handoutMasterIdLst>
    <p:handoutMasterId r:id="rId8"/>
  </p:handoutMasterIdLst>
  <p:sldIdLst>
    <p:sldId id="269" r:id="rId2"/>
    <p:sldId id="270" r:id="rId3"/>
    <p:sldId id="272" r:id="rId4"/>
    <p:sldId id="273" r:id="rId5"/>
    <p:sldId id="274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71" autoAdjust="0"/>
    <p:restoredTop sz="81569" autoAdjust="0"/>
  </p:normalViewPr>
  <p:slideViewPr>
    <p:cSldViewPr snapToGrid="0" snapToObjects="1">
      <p:cViewPr varScale="1">
        <p:scale>
          <a:sx n="63" d="100"/>
          <a:sy n="63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55F7EB-4E0B-4703-A646-7B7FE45A72F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5F77E7-8E63-4336-9709-E14EFA62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BCB06A-0753-8142-AC4A-D731667376EB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C3F6D4-C46E-5B48-9C82-B3110DDD8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BRIEFLY INTRODUCE YOURSELF AND YOUR</a:t>
            </a:r>
            <a:r>
              <a:rPr lang="en-US" b="1" baseline="0" dirty="0" smtClean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PVAMU and PVC have a fragmented relationship</a:t>
            </a:r>
          </a:p>
          <a:p>
            <a:r>
              <a:rPr lang="en-US" dirty="0" smtClean="0"/>
              <a:t>2. Residents do not have the most experience with using technology but  residents recognize the critical role technology is playing in society</a:t>
            </a:r>
          </a:p>
          <a:p>
            <a:r>
              <a:rPr lang="en-US" dirty="0" smtClean="0"/>
              <a:t>3. The city of Prairie View is severely underserved in the area of health care services</a:t>
            </a:r>
            <a:r>
              <a:rPr lang="en-US" baseline="0" dirty="0" smtClean="0"/>
              <a:t> needed the most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A survey</a:t>
            </a:r>
            <a:r>
              <a:rPr lang="en-US" baseline="0" dirty="0" smtClean="0"/>
              <a:t> has been drafted to collect more data in the area of healthcare services.  Community members had input in the creation of the items for the healthcare survey.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Community Advisory Board is being formed.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0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2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DED8-02F0-504F-827D-8519E00A395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2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pvamu.edu/cecstr/research-development/smart-connected-rural-communities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-293"/>
          <a:stretch/>
        </p:blipFill>
        <p:spPr>
          <a:xfrm>
            <a:off x="-3773" y="296776"/>
            <a:ext cx="9144000" cy="16312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7095" y="1854497"/>
            <a:ext cx="8373978" cy="147886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C00000"/>
                </a:solidFill>
                <a:effectLst/>
              </a:rPr>
              <a:t>FY 2017 PG: S&amp;CC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Planning: Smart &amp; Connected Rural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Communities, NSF Award # 1737592</a:t>
            </a:r>
            <a:endParaRPr lang="en-US" sz="32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354422" y="3485724"/>
            <a:ext cx="8737678" cy="29550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PI:</a:t>
            </a:r>
            <a:r>
              <a:rPr lang="en-US" dirty="0" smtClean="0">
                <a:solidFill>
                  <a:schemeClr val="tx1"/>
                </a:solidFill>
              </a:rPr>
              <a:t> Cajetan M. Akujuobi, P.E.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Co-PIs: </a:t>
            </a:r>
            <a:r>
              <a:rPr lang="en-US" dirty="0" smtClean="0">
                <a:solidFill>
                  <a:schemeClr val="tx1"/>
                </a:solidFill>
              </a:rPr>
              <a:t>Pamela Obiomon, Farrah Cambrice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Noel Estwick</a:t>
            </a:r>
            <a:r>
              <a:rPr lang="en-US" dirty="0">
                <a:solidFill>
                  <a:schemeClr val="tx1"/>
                </a:solidFill>
              </a:rPr>
              <a:t>, Jerrel </a:t>
            </a:r>
            <a:r>
              <a:rPr lang="en-US" dirty="0" smtClean="0">
                <a:solidFill>
                  <a:schemeClr val="tx1"/>
                </a:solidFill>
              </a:rPr>
              <a:t>Moore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Senior Personnel: </a:t>
            </a:r>
            <a:r>
              <a:rPr lang="en-US" dirty="0" smtClean="0">
                <a:solidFill>
                  <a:schemeClr val="tx1"/>
                </a:solidFill>
              </a:rPr>
              <a:t>Shumon Alam, </a:t>
            </a:r>
            <a:r>
              <a:rPr lang="en-US" dirty="0" err="1" smtClean="0">
                <a:solidFill>
                  <a:schemeClr val="tx1"/>
                </a:solidFill>
              </a:rPr>
              <a:t>Suxia</a:t>
            </a:r>
            <a:r>
              <a:rPr lang="en-US" dirty="0" smtClean="0">
                <a:solidFill>
                  <a:schemeClr val="tx1"/>
                </a:solidFill>
              </a:rPr>
              <a:t> Cui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Students:</a:t>
            </a:r>
            <a:r>
              <a:rPr lang="en-US" dirty="0" smtClean="0">
                <a:solidFill>
                  <a:schemeClr val="tx1"/>
                </a:solidFill>
              </a:rPr>
              <a:t> Obinna Akujuobi, Fields Chastity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Community Partner: </a:t>
            </a:r>
            <a:r>
              <a:rPr lang="en-US" dirty="0" smtClean="0">
                <a:solidFill>
                  <a:schemeClr val="tx1"/>
                </a:solidFill>
              </a:rPr>
              <a:t>Mayor David Allen &amp; City of Prairie View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AFFILIATION:</a:t>
            </a:r>
            <a:r>
              <a:rPr lang="en-US" dirty="0" smtClean="0">
                <a:solidFill>
                  <a:schemeClr val="tx1"/>
                </a:solidFill>
              </a:rPr>
              <a:t> Prairie View A&amp;M University</a:t>
            </a:r>
          </a:p>
          <a:p>
            <a:r>
              <a:rPr lang="en-US" u="sng">
                <a:solidFill>
                  <a:schemeClr val="tx1"/>
                </a:solidFill>
                <a:hlinkClick r:id="rId5"/>
              </a:rPr>
              <a:t>http://</a:t>
            </a:r>
            <a:r>
              <a:rPr lang="en-US" u="sng">
                <a:solidFill>
                  <a:schemeClr val="tx1"/>
                </a:solidFill>
                <a:hlinkClick r:id="rId5"/>
              </a:rPr>
              <a:t>www.pvamu.edu/cecstr/research-development/smart-connected-rural-communities</a:t>
            </a:r>
            <a:r>
              <a:rPr lang="en-US" u="sng" smtClean="0">
                <a:solidFill>
                  <a:schemeClr val="tx1"/>
                </a:solidFill>
                <a:hlinkClick r:id="rId5"/>
              </a:rPr>
              <a:t>/</a:t>
            </a:r>
            <a:endParaRPr lang="en-US" u="sng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7095" y="-48126"/>
            <a:ext cx="8769194" cy="6970294"/>
            <a:chOff x="417095" y="64168"/>
            <a:chExt cx="8769194" cy="6970294"/>
          </a:xfrm>
        </p:grpSpPr>
        <p:sp>
          <p:nvSpPr>
            <p:cNvPr id="17" name="TextBox 16"/>
            <p:cNvSpPr txBox="1"/>
            <p:nvPr/>
          </p:nvSpPr>
          <p:spPr>
            <a:xfrm>
              <a:off x="417095" y="64168"/>
              <a:ext cx="8047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2019 NSF SMART AND CONNECTED COMMUNITIES PI MEETING</a:t>
              </a:r>
              <a:endParaRPr lang="en-US" sz="2000" b="1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085" b="87640" l="12440" r="87443"/>
                      </a14:imgEffect>
                    </a14:imgLayer>
                  </a14:imgProps>
                </a:ext>
              </a:extLst>
            </a:blip>
            <a:srcRect l="3065" t="3766" r="3181" b="3041"/>
            <a:stretch/>
          </p:blipFill>
          <p:spPr>
            <a:xfrm>
              <a:off x="8395856" y="6248763"/>
              <a:ext cx="790433" cy="785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8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774"/>
    </mc:Choice>
    <mc:Fallback xmlns="">
      <p:transition advTm="97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546410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423" y="849504"/>
            <a:ext cx="54602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primary goal of the Smart and Connected Rural Community planning grant is to explore </a:t>
            </a:r>
            <a:r>
              <a:rPr lang="en-US" i="1" dirty="0" smtClean="0"/>
              <a:t>how smart technologies </a:t>
            </a:r>
            <a:r>
              <a:rPr lang="en-US" i="1" dirty="0"/>
              <a:t>can be used to enhance the lives of rural residents.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City of Prairie View  (CPV) </a:t>
            </a:r>
            <a:r>
              <a:rPr lang="en-US" i="1" dirty="0" smtClean="0"/>
              <a:t>was </a:t>
            </a:r>
            <a:r>
              <a:rPr lang="en-US" i="1" dirty="0"/>
              <a:t>selected for this planning project for its distinctive rural nature. Rural Community's unique Challenges are Low Income, Aging population,  and Aging Infrastructures.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To improve the quality of life, our researchers must assess the needs and desires of Prairie View Community (PVC) residents and tailor smart tools to meet those needs.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Since last year our team has been working closely with the Mayor, CPV residents  and local government and engaging all the stockholders to </a:t>
            </a:r>
            <a:r>
              <a:rPr lang="en-US" i="1" dirty="0" smtClean="0"/>
              <a:t>assess </a:t>
            </a:r>
            <a:r>
              <a:rPr lang="en-US" i="1" dirty="0"/>
              <a:t>the need of smart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00" y="66937"/>
            <a:ext cx="2810500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093"/>
    </mc:Choice>
    <mc:Fallback xmlns="">
      <p:transition advTm="3509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74638"/>
            <a:ext cx="8702040" cy="89884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Update of the Project since last PI </a:t>
            </a:r>
            <a:r>
              <a:rPr lang="en-US" sz="3600" b="1" dirty="0" smtClean="0">
                <a:solidFill>
                  <a:schemeClr val="accent2"/>
                </a:solidFill>
              </a:rPr>
              <a:t>meeting</a:t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Community Engagement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88156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team has worked collaboratively to create </a:t>
            </a:r>
            <a:r>
              <a:rPr lang="en-US" sz="2400" dirty="0" smtClean="0"/>
              <a:t>an in depth </a:t>
            </a:r>
            <a:r>
              <a:rPr lang="en-US" sz="2400" dirty="0"/>
              <a:t>survey instrument that </a:t>
            </a:r>
            <a:r>
              <a:rPr lang="en-US" sz="2400" dirty="0" smtClean="0"/>
              <a:t>was </a:t>
            </a:r>
            <a:r>
              <a:rPr lang="en-US" sz="2400" dirty="0"/>
              <a:t>used to assess Prairie View City residents’ views on technology and some of their concerns regarding the implementation of SMART technologies.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Facilitated </a:t>
            </a:r>
            <a:r>
              <a:rPr lang="en-US" sz="2400" dirty="0" smtClean="0"/>
              <a:t>community </a:t>
            </a:r>
            <a:r>
              <a:rPr lang="en-US" sz="2400" dirty="0"/>
              <a:t>meetings with the citizens of Prairie View City.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Administered  in depth surveys with Stakeholders and </a:t>
            </a:r>
            <a:r>
              <a:rPr lang="en-US" sz="2400" dirty="0"/>
              <a:t>then gathered qualitative feedback in an open forum on how technology should be implemented in the City of Prairie View. </a:t>
            </a:r>
            <a:endParaRPr lang="en-US" sz="2400" dirty="0" smtClean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/>
              <a:t>Public safety, city council, a physician and two  community health workers, longtime residents, M</a:t>
            </a:r>
            <a:r>
              <a:rPr lang="en-US" sz="2400" dirty="0" smtClean="0"/>
              <a:t>ayor of the City of Prairie View.</a:t>
            </a:r>
            <a:endParaRPr lang="en-US" sz="2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Had Focus Groups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SCC Team has completed </a:t>
            </a:r>
            <a:r>
              <a:rPr lang="en-US" sz="2400" i="1" u="sng" dirty="0"/>
              <a:t>Demographic Assessment</a:t>
            </a:r>
            <a:r>
              <a:rPr lang="en-US" sz="2400" dirty="0"/>
              <a:t>, </a:t>
            </a:r>
            <a:r>
              <a:rPr lang="en-US" sz="2400" i="1" u="sng" dirty="0"/>
              <a:t>Assessment of Crime and Safety</a:t>
            </a:r>
            <a:r>
              <a:rPr lang="en-US" sz="2400" dirty="0"/>
              <a:t>, </a:t>
            </a:r>
            <a:r>
              <a:rPr lang="en-US" sz="2400" i="1" u="sng" dirty="0"/>
              <a:t>Assessment of Health Services</a:t>
            </a:r>
            <a:r>
              <a:rPr lang="en-US" sz="2400" dirty="0"/>
              <a:t>, and </a:t>
            </a:r>
            <a:r>
              <a:rPr lang="en-US" sz="2400" i="1" u="sng" dirty="0"/>
              <a:t>Assessment of Technology</a:t>
            </a:r>
            <a:r>
              <a:rPr lang="en-US" sz="2400" dirty="0"/>
              <a:t>.</a:t>
            </a:r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31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040" y="274638"/>
            <a:ext cx="836676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Update of the Project since last PI </a:t>
            </a:r>
            <a:r>
              <a:rPr lang="en-US" sz="3600" b="1" dirty="0" smtClean="0">
                <a:solidFill>
                  <a:schemeClr val="accent2"/>
                </a:solidFill>
              </a:rPr>
              <a:t>meeting What We Learned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120640" cy="4953000"/>
          </a:xfrm>
        </p:spPr>
        <p:txBody>
          <a:bodyPr>
            <a:noAutofit/>
          </a:bodyPr>
          <a:lstStyle/>
          <a:p>
            <a:pPr marL="228600" indent="-228600">
              <a:buAutoNum type="arabicPeriod"/>
            </a:pPr>
            <a:r>
              <a:rPr lang="en-US" sz="2400" dirty="0"/>
              <a:t>In general, respondents were either strongly dissatisfied or dissatisfied with the healthcare services in the </a:t>
            </a:r>
            <a:r>
              <a:rPr lang="en-US" sz="2400" dirty="0" smtClean="0"/>
              <a:t>City </a:t>
            </a:r>
            <a:r>
              <a:rPr lang="en-US" sz="2400" dirty="0"/>
              <a:t>of Prairie View.</a:t>
            </a:r>
          </a:p>
          <a:p>
            <a:pPr marL="228600" indent="-228600">
              <a:buAutoNum type="arabicPeriod"/>
            </a:pPr>
            <a:r>
              <a:rPr lang="en-US" sz="2400" dirty="0"/>
              <a:t>Of the four sectors </a:t>
            </a:r>
            <a:r>
              <a:rPr lang="en-US" sz="2400" dirty="0" smtClean="0"/>
              <a:t>(healthcare services, communication technology, safety and emergency preparedness) under investigation, </a:t>
            </a:r>
            <a:r>
              <a:rPr lang="en-US" sz="2400" dirty="0"/>
              <a:t>healthcare </a:t>
            </a:r>
            <a:r>
              <a:rPr lang="en-US" sz="2400" dirty="0" smtClean="0"/>
              <a:t>services or lack of healthcare services </a:t>
            </a:r>
            <a:r>
              <a:rPr lang="en-US" sz="2400" dirty="0"/>
              <a:t>received the lowest satisfaction ratings from respondents</a:t>
            </a:r>
            <a:r>
              <a:rPr lang="en-US" sz="2400" dirty="0" smtClean="0"/>
              <a:t>. Therefore, healthcare services needed the most improvement.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2011680"/>
            <a:ext cx="348996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Planned Outcomes/Next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75960"/>
          </a:xfrm>
        </p:spPr>
        <p:txBody>
          <a:bodyPr>
            <a:normAutofit/>
          </a:bodyPr>
          <a:lstStyle/>
          <a:p>
            <a:pPr marL="214313" lvl="0" indent="-214313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Formation of a Community Advisory Board</a:t>
            </a:r>
          </a:p>
          <a:p>
            <a:pPr marL="214313" lvl="0" indent="-214313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Understand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the need of Smart &amp; Connected Rural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Communities</a:t>
            </a:r>
          </a:p>
          <a:p>
            <a:pPr marL="214313" lvl="0" indent="-214313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Implement Smart technologies to telehealth in rural communities</a:t>
            </a:r>
            <a:endParaRPr 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14313" lvl="0" indent="-214313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Dissemination of knowledge to scientific community and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stakeholders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via publication and presentation</a:t>
            </a:r>
          </a:p>
          <a:p>
            <a:pPr marL="214313" lvl="0" indent="-214313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Develop educational and training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plan involving smart technologies in telehealth.</a:t>
            </a:r>
          </a:p>
          <a:p>
            <a:pPr marL="214313" indent="-214313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Identified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and selected Industrial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Partners</a:t>
            </a:r>
          </a:p>
          <a:p>
            <a:pPr marL="214313" lvl="0" indent="-214313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Will submit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a grant proposal to NSF for the implementation of the selected smart technologies for the Smart &amp; Connected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Rural Communities.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4541" y="4130039"/>
            <a:ext cx="3589163" cy="24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46" y="4130039"/>
            <a:ext cx="4269851" cy="24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14950</TotalTime>
  <Words>607</Words>
  <Application>Microsoft Office PowerPoint</Application>
  <PresentationFormat>On-screen Show (4:3)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Project Aims</vt:lpstr>
      <vt:lpstr>Update of the Project since last PI meeting Community Engagement</vt:lpstr>
      <vt:lpstr>Update of the Project since last PI meeting What We Learned</vt:lpstr>
      <vt:lpstr>Planned Outcomes/Next Steps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PG:S&amp;CC Planning: Smart &amp; Connected Rural Communities, NSF Award #1737592</dc:title>
  <dc:creator>Dr. Cajetan M. Akujuobi</dc:creator>
  <cp:lastModifiedBy>Akujuobi, Cajetan</cp:lastModifiedBy>
  <cp:revision>121</cp:revision>
  <cp:lastPrinted>2019-03-20T17:31:31Z</cp:lastPrinted>
  <dcterms:created xsi:type="dcterms:W3CDTF">2016-01-15T22:20:06Z</dcterms:created>
  <dcterms:modified xsi:type="dcterms:W3CDTF">2019-03-25T21:58:45Z</dcterms:modified>
</cp:coreProperties>
</file>