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9"/>
  </p:notesMasterIdLst>
  <p:sldIdLst>
    <p:sldId id="269" r:id="rId2"/>
    <p:sldId id="283" r:id="rId3"/>
    <p:sldId id="273" r:id="rId4"/>
    <p:sldId id="289" r:id="rId5"/>
    <p:sldId id="288" r:id="rId6"/>
    <p:sldId id="281" r:id="rId7"/>
    <p:sldId id="26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81614" autoAdjust="0"/>
  </p:normalViewPr>
  <p:slideViewPr>
    <p:cSldViewPr snapToGrid="0" snapToObjects="1">
      <p:cViewPr>
        <p:scale>
          <a:sx n="103" d="100"/>
          <a:sy n="103" d="100"/>
        </p:scale>
        <p:origin x="-80" y="-6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CB06A-0753-8142-AC4A-D731667376EB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3F6D4-C46E-5B48-9C82-B3110DDD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BRIEFLY INTRODUCE YOURSELF AND YOUR</a:t>
            </a:r>
            <a:r>
              <a:rPr lang="en-US" b="1" baseline="0" dirty="0" smtClean="0"/>
              <a:t> INVESTIGATORS (10 sec slide)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 brief background:</a:t>
            </a:r>
            <a:r>
              <a:rPr lang="en-US" b="1" baseline="0" dirty="0" smtClean="0"/>
              <a:t> P</a:t>
            </a:r>
            <a:r>
              <a:rPr lang="en-US" b="1" dirty="0" smtClean="0"/>
              <a:t>lease describe the</a:t>
            </a:r>
            <a:r>
              <a:rPr lang="en-US" b="1" baseline="0" dirty="0" smtClean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9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 brief background:</a:t>
            </a:r>
            <a:r>
              <a:rPr lang="en-US" b="1" baseline="0" dirty="0" smtClean="0"/>
              <a:t> P</a:t>
            </a:r>
            <a:r>
              <a:rPr lang="en-US" b="1" dirty="0" smtClean="0"/>
              <a:t>lease describe the</a:t>
            </a:r>
            <a:r>
              <a:rPr lang="en-US" b="1" baseline="0" dirty="0" smtClean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81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 brief background:</a:t>
            </a:r>
            <a:r>
              <a:rPr lang="en-US" b="1" baseline="0" dirty="0" smtClean="0"/>
              <a:t> P</a:t>
            </a:r>
            <a:r>
              <a:rPr lang="en-US" b="1" dirty="0" smtClean="0"/>
              <a:t>lease describe the</a:t>
            </a:r>
            <a:r>
              <a:rPr lang="en-US" b="1" baseline="0" dirty="0" smtClean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8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 brief background:</a:t>
            </a:r>
            <a:r>
              <a:rPr lang="en-US" b="1" baseline="0" dirty="0" smtClean="0"/>
              <a:t> P</a:t>
            </a:r>
            <a:r>
              <a:rPr lang="en-US" b="1" dirty="0" smtClean="0"/>
              <a:t>lease describe the</a:t>
            </a:r>
            <a:r>
              <a:rPr lang="en-US" b="1" baseline="0" dirty="0" smtClean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9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 brief background:</a:t>
            </a:r>
            <a:r>
              <a:rPr lang="en-US" b="1" baseline="0" dirty="0" smtClean="0"/>
              <a:t> P</a:t>
            </a:r>
            <a:r>
              <a:rPr lang="en-US" b="1" dirty="0" smtClean="0"/>
              <a:t>lease describe the</a:t>
            </a:r>
            <a:r>
              <a:rPr lang="en-US" b="1" baseline="0" dirty="0" smtClean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 brief background:</a:t>
            </a:r>
            <a:r>
              <a:rPr lang="en-US" b="1" baseline="0" dirty="0" smtClean="0"/>
              <a:t> P</a:t>
            </a:r>
            <a:r>
              <a:rPr lang="en-US" b="1" dirty="0" smtClean="0"/>
              <a:t>lease describe the</a:t>
            </a:r>
            <a:r>
              <a:rPr lang="en-US" b="1" baseline="0" dirty="0" smtClean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9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2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0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5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5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5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9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2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DED8-02F0-504F-827D-8519E00A3956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1D023-4AC1-4F41-92D0-222C0E1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instreet21.org/" TargetMode="External"/><Relationship Id="rId4" Type="http://schemas.openxmlformats.org/officeDocument/2006/relationships/image" Target="../media/image1.jpeg"/><Relationship Id="rId5" Type="http://schemas.microsoft.com/office/2007/relationships/hdphoto" Target="../media/hdphoto1.wdp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Relationship Id="rId4" Type="http://schemas.microsoft.com/office/2007/relationships/hdphoto" Target="../media/hdphoto3.wdp"/><Relationship Id="rId5" Type="http://schemas.openxmlformats.org/officeDocument/2006/relationships/hyperlink" Target="http://www.mainstreet21.virginia.edu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e9gn@virginia.edu" TargetMode="External"/><Relationship Id="rId4" Type="http://schemas.openxmlformats.org/officeDocument/2006/relationships/hyperlink" Target="mailto:thn2c@virginia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3"/>
          <p:cNvSpPr txBox="1">
            <a:spLocks/>
          </p:cNvSpPr>
          <p:nvPr/>
        </p:nvSpPr>
        <p:spPr>
          <a:xfrm>
            <a:off x="1835437" y="3229142"/>
            <a:ext cx="8737678" cy="24894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F5897"/>
                </a:solidFill>
              </a:rPr>
              <a:t>PI </a:t>
            </a:r>
            <a:r>
              <a:rPr lang="en-US" dirty="0" err="1" smtClean="0">
                <a:solidFill>
                  <a:srgbClr val="2F5897"/>
                </a:solidFill>
              </a:rPr>
              <a:t>Ila</a:t>
            </a:r>
            <a:r>
              <a:rPr lang="en-US" dirty="0" smtClean="0">
                <a:solidFill>
                  <a:srgbClr val="2F5897"/>
                </a:solidFill>
              </a:rPr>
              <a:t> Berman, co PI Karen </a:t>
            </a:r>
            <a:r>
              <a:rPr lang="en-US" dirty="0" err="1" smtClean="0">
                <a:solidFill>
                  <a:srgbClr val="2F5897"/>
                </a:solidFill>
              </a:rPr>
              <a:t>Rheuban</a:t>
            </a:r>
            <a:r>
              <a:rPr lang="en-US" dirty="0" smtClean="0">
                <a:solidFill>
                  <a:srgbClr val="2F5897"/>
                </a:solidFill>
              </a:rPr>
              <a:t>, Donna Cheng, </a:t>
            </a:r>
            <a:r>
              <a:rPr lang="en-US" dirty="0" err="1" smtClean="0">
                <a:solidFill>
                  <a:srgbClr val="2F5897"/>
                </a:solidFill>
              </a:rPr>
              <a:t>Cai</a:t>
            </a:r>
            <a:r>
              <a:rPr lang="en-US" dirty="0" smtClean="0">
                <a:solidFill>
                  <a:srgbClr val="2F5897"/>
                </a:solidFill>
              </a:rPr>
              <a:t> </a:t>
            </a:r>
            <a:r>
              <a:rPr lang="en-US" dirty="0" err="1" smtClean="0">
                <a:solidFill>
                  <a:srgbClr val="2F5897"/>
                </a:solidFill>
              </a:rPr>
              <a:t>Qian</a:t>
            </a:r>
            <a:r>
              <a:rPr lang="en-US" dirty="0" smtClean="0">
                <a:solidFill>
                  <a:srgbClr val="2F5897"/>
                </a:solidFill>
              </a:rPr>
              <a:t>, RCN Director Mona El Khafif, Advisor </a:t>
            </a:r>
            <a:r>
              <a:rPr lang="en-US" dirty="0" err="1" smtClean="0">
                <a:solidFill>
                  <a:srgbClr val="2F5897"/>
                </a:solidFill>
              </a:rPr>
              <a:t>Tho</a:t>
            </a:r>
            <a:r>
              <a:rPr lang="en-US" dirty="0" smtClean="0">
                <a:solidFill>
                  <a:srgbClr val="2F5897"/>
                </a:solidFill>
              </a:rPr>
              <a:t> Nguyen, IEN Tanya </a:t>
            </a:r>
            <a:r>
              <a:rPr lang="en-US" dirty="0" err="1" smtClean="0">
                <a:solidFill>
                  <a:srgbClr val="2F5897"/>
                </a:solidFill>
              </a:rPr>
              <a:t>Denckla</a:t>
            </a:r>
            <a:endParaRPr lang="en-US" dirty="0">
              <a:solidFill>
                <a:srgbClr val="2F5897"/>
              </a:solidFill>
            </a:endParaRPr>
          </a:p>
          <a:p>
            <a:r>
              <a:rPr lang="en-US" dirty="0" smtClean="0">
                <a:solidFill>
                  <a:srgbClr val="2F5897"/>
                </a:solidFill>
              </a:rPr>
              <a:t>UVA University of Virginia</a:t>
            </a:r>
          </a:p>
          <a:p>
            <a:r>
              <a:rPr lang="en-US" dirty="0">
                <a:solidFill>
                  <a:srgbClr val="2F5897"/>
                </a:solidFill>
                <a:hlinkClick r:id="rId3"/>
              </a:rPr>
              <a:t>http://www.mainstreet21.org</a:t>
            </a:r>
            <a:r>
              <a:rPr lang="en-US" dirty="0" smtClean="0">
                <a:solidFill>
                  <a:srgbClr val="2F5897"/>
                </a:solidFill>
                <a:hlinkClick r:id="rId3"/>
              </a:rPr>
              <a:t>/</a:t>
            </a:r>
            <a:r>
              <a:rPr lang="en-US" dirty="0" smtClean="0">
                <a:solidFill>
                  <a:srgbClr val="2F5897"/>
                </a:solidFill>
              </a:rPr>
              <a:t> </a:t>
            </a:r>
            <a:endParaRPr lang="en-US" dirty="0">
              <a:solidFill>
                <a:srgbClr val="2F589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2019 </a:t>
            </a:r>
            <a:r>
              <a:rPr lang="en-US" sz="2000" b="1" dirty="0"/>
              <a:t>NSF SMART AND CONNECTED COMMUNITIES PI </a:t>
            </a:r>
            <a:r>
              <a:rPr lang="en-US" sz="2000" b="1" dirty="0" smtClean="0"/>
              <a:t>MEETING</a:t>
            </a:r>
            <a:endParaRPr lang="en-US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31AEE49-FF5E-AA4A-8731-F6F850307C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922"/>
          <a:stretch/>
        </p:blipFill>
        <p:spPr>
          <a:xfrm>
            <a:off x="0" y="360476"/>
            <a:ext cx="12192000" cy="1632875"/>
          </a:xfrm>
          <a:prstGeom prst="rect">
            <a:avLst/>
          </a:prstGeom>
        </p:spPr>
      </p:pic>
      <p:pic>
        <p:nvPicPr>
          <p:cNvPr id="16" name="Picture 2" descr="ttps://www.nsf.gov/images/logos/nsf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1946" y="6033006"/>
            <a:ext cx="820054" cy="8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92308" y="1895857"/>
            <a:ext cx="10179638" cy="20383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2"/>
                </a:solidFill>
                <a:effectLst/>
              </a:rPr>
              <a:t>FY 2017 RCN: </a:t>
            </a:r>
            <a:r>
              <a:rPr lang="en-US" sz="3200" b="1" dirty="0" smtClean="0">
                <a:solidFill>
                  <a:schemeClr val="accent2"/>
                </a:solidFill>
                <a:effectLst/>
              </a:rPr>
              <a:t>MainStreet21, </a:t>
            </a:r>
            <a:r>
              <a:rPr lang="en-US" sz="3200" b="1" dirty="0">
                <a:solidFill>
                  <a:schemeClr val="accent2"/>
                </a:solidFill>
                <a:effectLst/>
              </a:rPr>
              <a:t>NSF </a:t>
            </a:r>
            <a:r>
              <a:rPr lang="en-US" sz="3200" b="1" dirty="0" smtClean="0">
                <a:solidFill>
                  <a:schemeClr val="accent2"/>
                </a:solidFill>
                <a:effectLst/>
              </a:rPr>
              <a:t>Award GA11275</a:t>
            </a:r>
            <a:endParaRPr lang="en-US" sz="3200" b="1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94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5000"/>
    </mc:Choice>
    <mc:Fallback xmlns="">
      <p:transition xmlns:p14="http://schemas.microsoft.com/office/powerpoint/2010/main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436111" y="182721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000" b="1" dirty="0">
                <a:latin typeface="Avenir Black"/>
                <a:cs typeface="Avenir Black"/>
              </a:rPr>
              <a:t>Project </a:t>
            </a:r>
            <a:r>
              <a:rPr lang="en-US" sz="3000" b="1" dirty="0" smtClean="0">
                <a:latin typeface="Avenir Black"/>
                <a:cs typeface="Avenir Black"/>
              </a:rPr>
              <a:t>Aims VA MainStreet21</a:t>
            </a:r>
            <a:endParaRPr lang="en-US" sz="3000" b="1" dirty="0">
              <a:latin typeface="Avenir Black"/>
              <a:cs typeface="Avenir Black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 Dr. Mona </a:t>
            </a: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El </a:t>
            </a: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Khafif I University</a:t>
            </a:r>
            <a:r>
              <a:rPr lang="en-US" sz="1000" baseline="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 smtClean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NSF19_</a:t>
            </a:r>
            <a:r>
              <a:rPr lang="en-US" sz="1000" dirty="0" smtClean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 Denver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096" y="6300000"/>
            <a:ext cx="10512425" cy="27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Figure: [left] Downtown Covington, VA Main Street, steady decline since 1960 from 11,062 to 5518 residents, [right] VA Broadband Coverage</a:t>
            </a:r>
            <a:endParaRPr lang="en-US" sz="1200" dirty="0">
              <a:latin typeface="Avenir Book"/>
              <a:cs typeface="Avenir Book"/>
            </a:endParaRPr>
          </a:p>
        </p:txBody>
      </p:sp>
      <p:pic>
        <p:nvPicPr>
          <p:cNvPr id="25" name="Picture 24" descr="68273a88efd60187ad5a2d1f4910b58f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204" y="1407888"/>
            <a:ext cx="3721345" cy="2450674"/>
          </a:xfrm>
          <a:prstGeom prst="rect">
            <a:avLst/>
          </a:prstGeom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481100" y="4590760"/>
            <a:ext cx="10869325" cy="14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lvl="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Establishment of Partner Network and Communities in the Commonwealth of Virginia</a:t>
            </a:r>
            <a:endParaRPr lang="en-US" sz="15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Avenir Book"/>
                <a:cs typeface="Avenir Book"/>
              </a:rPr>
              <a:t>SCC </a:t>
            </a:r>
            <a:r>
              <a:rPr lang="en-US" sz="1500" dirty="0">
                <a:solidFill>
                  <a:srgbClr val="000000"/>
                </a:solidFill>
                <a:latin typeface="Avenir Book"/>
                <a:cs typeface="Avenir Book"/>
              </a:rPr>
              <a:t>Project support: evaluate proposed projects and activities, pipeline </a:t>
            </a:r>
            <a:r>
              <a:rPr lang="en-US" sz="1500" dirty="0" smtClean="0">
                <a:solidFill>
                  <a:srgbClr val="000000"/>
                </a:solidFill>
                <a:latin typeface="Avenir Book"/>
                <a:cs typeface="Avenir Book"/>
              </a:rPr>
              <a:t>support from concept to implementation 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Community Engagement: Annual partner workshop and community workshop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Education and training: web portal, visiting lectures, student involvement </a:t>
            </a:r>
            <a:endParaRPr lang="en-US" sz="1500" dirty="0">
              <a:solidFill>
                <a:srgbClr val="000000"/>
              </a:solidFill>
              <a:latin typeface="Avenir Book"/>
              <a:cs typeface="Avenir Book"/>
              <a:sym typeface="Wingdings"/>
            </a:endParaRP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 err="1" smtClean="0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MainStreet</a:t>
            </a:r>
            <a:r>
              <a:rPr lang="en-US" sz="1500" dirty="0" smtClean="0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21 Playbook: </a:t>
            </a:r>
            <a:r>
              <a:rPr lang="en-US" sz="1500" dirty="0">
                <a:solidFill>
                  <a:srgbClr val="000000"/>
                </a:solidFill>
                <a:latin typeface="Avenir Book"/>
                <a:cs typeface="Avenir Book"/>
              </a:rPr>
              <a:t>Publication best practice and pipeline </a:t>
            </a:r>
            <a:r>
              <a:rPr lang="en-US" sz="1500" dirty="0" smtClean="0">
                <a:solidFill>
                  <a:srgbClr val="000000"/>
                </a:solidFill>
                <a:latin typeface="Avenir Book"/>
                <a:cs typeface="Avenir Book"/>
              </a:rPr>
              <a:t>strategies</a:t>
            </a:r>
            <a:endParaRPr lang="en-US" sz="15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19" name="Picture 18" descr="Broadband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998" y="1394202"/>
            <a:ext cx="4711119" cy="2464360"/>
          </a:xfrm>
          <a:prstGeom prst="rect">
            <a:avLst/>
          </a:prstGeom>
        </p:spPr>
      </p:pic>
      <p:sp>
        <p:nvSpPr>
          <p:cNvPr id="2" name="Plus 1"/>
          <p:cNvSpPr/>
          <p:nvPr/>
        </p:nvSpPr>
        <p:spPr>
          <a:xfrm>
            <a:off x="5277590" y="2255462"/>
            <a:ext cx="657648" cy="58969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6667314" y="2131962"/>
            <a:ext cx="884423" cy="283513"/>
          </a:xfrm>
          <a:prstGeom prst="left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11341" y="1050566"/>
            <a:ext cx="10516664" cy="3200951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 cmpd="sng"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itle 8"/>
          <p:cNvSpPr txBox="1">
            <a:spLocks/>
          </p:cNvSpPr>
          <p:nvPr/>
        </p:nvSpPr>
        <p:spPr>
          <a:xfrm>
            <a:off x="1220686" y="984502"/>
            <a:ext cx="1377391" cy="45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 smtClean="0">
                <a:latin typeface="Avenir Black"/>
                <a:cs typeface="Avenir Black"/>
              </a:rPr>
              <a:t>Network</a:t>
            </a:r>
            <a:endParaRPr lang="en-US" sz="1600" b="1" dirty="0">
              <a:latin typeface="Avenir Black"/>
              <a:cs typeface="Avenir Black"/>
            </a:endParaRPr>
          </a:p>
        </p:txBody>
      </p:sp>
      <p:sp>
        <p:nvSpPr>
          <p:cNvPr id="20" name="Title 8"/>
          <p:cNvSpPr txBox="1">
            <a:spLocks/>
          </p:cNvSpPr>
          <p:nvPr/>
        </p:nvSpPr>
        <p:spPr>
          <a:xfrm>
            <a:off x="9862424" y="3805639"/>
            <a:ext cx="1377391" cy="45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 smtClean="0">
                <a:latin typeface="Avenir Black"/>
                <a:cs typeface="Avenir Black"/>
              </a:rPr>
              <a:t>Pipelines</a:t>
            </a:r>
            <a:endParaRPr lang="en-US" sz="1600" b="1" dirty="0">
              <a:latin typeface="Avenir Black"/>
              <a:cs typeface="Avenir Black"/>
            </a:endParaRPr>
          </a:p>
        </p:txBody>
      </p:sp>
      <p:sp>
        <p:nvSpPr>
          <p:cNvPr id="21" name="Title 8"/>
          <p:cNvSpPr txBox="1">
            <a:spLocks/>
          </p:cNvSpPr>
          <p:nvPr/>
        </p:nvSpPr>
        <p:spPr>
          <a:xfrm>
            <a:off x="9862424" y="987870"/>
            <a:ext cx="1377391" cy="45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 smtClean="0">
                <a:latin typeface="Avenir Black"/>
                <a:cs typeface="Avenir Black"/>
              </a:rPr>
              <a:t>Exchange</a:t>
            </a:r>
            <a:endParaRPr lang="en-US" sz="1600" b="1" dirty="0">
              <a:latin typeface="Avenir Black"/>
              <a:cs typeface="Avenir Black"/>
            </a:endParaRPr>
          </a:p>
        </p:txBody>
      </p:sp>
      <p:sp>
        <p:nvSpPr>
          <p:cNvPr id="22" name="Title 8"/>
          <p:cNvSpPr txBox="1">
            <a:spLocks/>
          </p:cNvSpPr>
          <p:nvPr/>
        </p:nvSpPr>
        <p:spPr>
          <a:xfrm>
            <a:off x="1220686" y="3792847"/>
            <a:ext cx="1377391" cy="45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 smtClean="0">
                <a:latin typeface="Avenir Black"/>
                <a:cs typeface="Avenir Black"/>
              </a:rPr>
              <a:t>Support</a:t>
            </a:r>
            <a:endParaRPr lang="en-US" sz="1600" b="1" dirty="0">
              <a:latin typeface="Avenir Black"/>
              <a:cs typeface="Avenir Black"/>
            </a:endParaRPr>
          </a:p>
        </p:txBody>
      </p:sp>
      <p:pic>
        <p:nvPicPr>
          <p:cNvPr id="24" name="Picture 23" descr="4G_LTE_coverage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9844" y="1386864"/>
            <a:ext cx="4867005" cy="2481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98" t="35214" r="86942" b="30190"/>
          <a:stretch/>
        </p:blipFill>
        <p:spPr>
          <a:xfrm>
            <a:off x="6060871" y="1138771"/>
            <a:ext cx="908157" cy="265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0"/>
    </mc:Choice>
    <mc:Fallback>
      <p:transition xmlns:p14="http://schemas.microsoft.com/office/powerpoint/2010/main" spd="slow" advClick="0" advTm="3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twork Page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0" y="905623"/>
            <a:ext cx="6094329" cy="5846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834" y="6351385"/>
            <a:ext cx="9994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Website as a Networking and Publication Tool. </a:t>
            </a:r>
            <a:r>
              <a:rPr lang="en-US" sz="1200" dirty="0" smtClean="0">
                <a:latin typeface="Avenir Book"/>
                <a:cs typeface="Avenir Book"/>
                <a:hlinkClick r:id="rId5"/>
              </a:rPr>
              <a:t>www.mainstreet21.virginia.edu</a:t>
            </a:r>
            <a:r>
              <a:rPr lang="en-US" sz="1200" dirty="0" smtClean="0">
                <a:latin typeface="Avenir Book"/>
                <a:cs typeface="Avenir Book"/>
              </a:rPr>
              <a:t> </a:t>
            </a:r>
            <a:endParaRPr lang="en-US" sz="1200" dirty="0"/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264834" y="232853"/>
            <a:ext cx="801815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Avenir Black"/>
                <a:cs typeface="Avenir Black"/>
              </a:rPr>
              <a:t>RCN Website Tool</a:t>
            </a:r>
            <a:endParaRPr lang="en-US" sz="3000" b="1" dirty="0">
              <a:latin typeface="Avenir Black"/>
              <a:cs typeface="Avenir Black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 Dr. Mona </a:t>
            </a: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El </a:t>
            </a: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Khafif I University</a:t>
            </a:r>
            <a:r>
              <a:rPr lang="en-US" sz="1000" baseline="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V="1">
            <a:off x="606109" y="4012874"/>
            <a:ext cx="54864" cy="54864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V="1">
            <a:off x="2012223" y="5158476"/>
            <a:ext cx="54864" cy="54864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Network Page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349" y="1436687"/>
            <a:ext cx="1888932" cy="1091768"/>
          </a:xfrm>
          <a:prstGeom prst="rect">
            <a:avLst/>
          </a:prstGeom>
        </p:spPr>
      </p:pic>
      <p:pic>
        <p:nvPicPr>
          <p:cNvPr id="17" name="Picture 16" descr="Screen Shot 2018-03-11 at 5.22.21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244"/>
          <a:stretch/>
        </p:blipFill>
        <p:spPr>
          <a:xfrm>
            <a:off x="7595413" y="3247908"/>
            <a:ext cx="3473639" cy="2580723"/>
          </a:xfrm>
          <a:prstGeom prst="rect">
            <a:avLst/>
          </a:prstGeom>
        </p:spPr>
      </p:pic>
      <p:pic>
        <p:nvPicPr>
          <p:cNvPr id="18" name="Picture 17" descr="Screen Shot 2017-09-06 at 11.17.42 A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2381" y="3912658"/>
            <a:ext cx="3009369" cy="1915973"/>
          </a:xfrm>
          <a:prstGeom prst="rect">
            <a:avLst/>
          </a:prstGeom>
        </p:spPr>
      </p:pic>
      <p:pic>
        <p:nvPicPr>
          <p:cNvPr id="3" name="Picture 2" descr="Screen Shot 2019-03-21 at 11.41.06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380" y="1029752"/>
            <a:ext cx="3236671" cy="2439476"/>
          </a:xfrm>
          <a:prstGeom prst="rect">
            <a:avLst/>
          </a:prstGeom>
        </p:spPr>
      </p:pic>
      <p:pic>
        <p:nvPicPr>
          <p:cNvPr id="9" name="Picture 8" descr="Screen Shot 2019-03-21 at 11.40.22 AM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0" y="1053471"/>
            <a:ext cx="6925875" cy="4534530"/>
          </a:xfrm>
          <a:prstGeom prst="rect">
            <a:avLst/>
          </a:prstGeom>
        </p:spPr>
      </p:pic>
      <p:pic>
        <p:nvPicPr>
          <p:cNvPr id="19" name="Picture 18" descr="Untitled-1.pdf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125" y="3489104"/>
            <a:ext cx="4476052" cy="2623818"/>
          </a:xfrm>
          <a:prstGeom prst="rect">
            <a:avLst/>
          </a:prstGeom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 smtClean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NSF19_</a:t>
            </a:r>
            <a:r>
              <a:rPr lang="en-US" sz="1000" dirty="0" smtClean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 Denver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  <p:pic>
        <p:nvPicPr>
          <p:cNvPr id="21" name="Picture 20" descr="180308_RCN Concept Diagram_Final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8837" y="994853"/>
            <a:ext cx="3940814" cy="25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6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0"/>
    </mc:Choice>
    <mc:Fallback>
      <p:transition xmlns:p14="http://schemas.microsoft.com/office/powerpoint/2010/main" spd="slow" advTm="3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790" y="877816"/>
            <a:ext cx="435623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April </a:t>
            </a:r>
            <a:r>
              <a:rPr lang="en-US" dirty="0">
                <a:latin typeface="Avenir Book"/>
                <a:cs typeface="Avenir Book"/>
              </a:rPr>
              <a:t>18</a:t>
            </a:r>
            <a:r>
              <a:rPr lang="en-US" baseline="30000" dirty="0">
                <a:latin typeface="Avenir Book"/>
                <a:cs typeface="Avenir Book"/>
              </a:rPr>
              <a:t>th</a:t>
            </a:r>
            <a:r>
              <a:rPr lang="en-US" dirty="0">
                <a:latin typeface="Avenir Book"/>
                <a:cs typeface="Avenir Book"/>
              </a:rPr>
              <a:t> first RCN Workshop with </a:t>
            </a:r>
            <a:r>
              <a:rPr lang="en-US" dirty="0" smtClean="0">
                <a:latin typeface="Avenir Book"/>
                <a:cs typeface="Avenir Book"/>
              </a:rPr>
              <a:t>Partners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Presentation of MainStreet21 on several conferences nationally and internationally [Germany, 2018]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Participation in Tom Tom Founders Festival 2018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Jul 17</a:t>
            </a:r>
            <a:r>
              <a:rPr lang="en-US" baseline="30000" dirty="0">
                <a:latin typeface="Avenir Book"/>
                <a:cs typeface="Avenir Book"/>
              </a:rPr>
              <a:t>th</a:t>
            </a:r>
            <a:r>
              <a:rPr lang="en-US" dirty="0">
                <a:latin typeface="Avenir Book"/>
                <a:cs typeface="Avenir Book"/>
              </a:rPr>
              <a:t> Website and Tool </a:t>
            </a:r>
            <a:r>
              <a:rPr lang="en-US" dirty="0" smtClean="0">
                <a:latin typeface="Avenir Book"/>
                <a:cs typeface="Avenir Book"/>
              </a:rPr>
              <a:t>Launch</a:t>
            </a: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Nov Pipeline Support and call for </a:t>
            </a:r>
            <a:r>
              <a:rPr lang="en-US" dirty="0" smtClean="0">
                <a:latin typeface="Avenir Book"/>
                <a:cs typeface="Avenir Book"/>
              </a:rPr>
              <a:t>Submissions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Development of major collaboration with Martinsville through WAM Health Game</a:t>
            </a: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Dec Database development best </a:t>
            </a:r>
            <a:r>
              <a:rPr lang="en-US" dirty="0" smtClean="0">
                <a:latin typeface="Avenir Book"/>
                <a:cs typeface="Avenir Book"/>
              </a:rPr>
              <a:t>Practice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Launch of Playbook 2018 up-coming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451798" y="251810"/>
            <a:ext cx="801815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Avenir Black"/>
                <a:cs typeface="Avenir Black"/>
              </a:rPr>
              <a:t>Status of Project</a:t>
            </a:r>
            <a:endParaRPr lang="en-US" sz="3000" b="1" dirty="0">
              <a:latin typeface="Avenir Black"/>
              <a:cs typeface="Avenir Black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 Dr. Mona </a:t>
            </a: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El </a:t>
            </a: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Khafif I University</a:t>
            </a:r>
            <a:r>
              <a:rPr lang="en-US" sz="1000" baseline="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6461" y="2781651"/>
            <a:ext cx="202148" cy="108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3579" y="2736303"/>
            <a:ext cx="202148" cy="108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RCN Team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75" t="5315" r="12399" b="5358"/>
          <a:stretch/>
        </p:blipFill>
        <p:spPr>
          <a:xfrm>
            <a:off x="5103019" y="789612"/>
            <a:ext cx="6805067" cy="5160066"/>
          </a:xfrm>
          <a:prstGeom prst="rect">
            <a:avLst/>
          </a:prstGeom>
        </p:spPr>
      </p:pic>
      <p:pic>
        <p:nvPicPr>
          <p:cNvPr id="9" name="Picture 8" descr="P8240133.JPG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231" y="4366845"/>
            <a:ext cx="1450230" cy="1123211"/>
          </a:xfrm>
          <a:prstGeom prst="rect">
            <a:avLst/>
          </a:prstGeom>
        </p:spPr>
      </p:pic>
      <p:sp>
        <p:nvSpPr>
          <p:cNvPr id="12" name="Title 8"/>
          <p:cNvSpPr txBox="1">
            <a:spLocks/>
          </p:cNvSpPr>
          <p:nvPr/>
        </p:nvSpPr>
        <p:spPr>
          <a:xfrm>
            <a:off x="5178985" y="5490056"/>
            <a:ext cx="1487475" cy="4723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" b="1" dirty="0" smtClean="0">
                <a:latin typeface="Avenir Black"/>
                <a:cs typeface="Avenir Black"/>
              </a:rPr>
              <a:t>Taro </a:t>
            </a:r>
            <a:r>
              <a:rPr lang="en-US" sz="600" b="1" dirty="0" err="1" smtClean="0">
                <a:latin typeface="Avenir Black"/>
                <a:cs typeface="Avenir Black"/>
              </a:rPr>
              <a:t>Matsuno</a:t>
            </a:r>
            <a:endParaRPr lang="en-US" sz="600" b="1" dirty="0" smtClean="0">
              <a:latin typeface="Avenir Black"/>
              <a:cs typeface="Avenir Black"/>
            </a:endParaRPr>
          </a:p>
          <a:p>
            <a:pPr algn="l"/>
            <a:r>
              <a:rPr lang="en-US" sz="600" b="1" dirty="0" smtClean="0">
                <a:latin typeface="Avenir Book"/>
                <a:cs typeface="Avenir Book"/>
              </a:rPr>
              <a:t>Research Assistant</a:t>
            </a:r>
          </a:p>
          <a:p>
            <a:pPr algn="l"/>
            <a:r>
              <a:rPr lang="en-US" sz="600" b="1" dirty="0" err="1" smtClean="0">
                <a:latin typeface="Avenir Book"/>
                <a:cs typeface="Avenir Book"/>
              </a:rPr>
              <a:t>UVa</a:t>
            </a:r>
            <a:r>
              <a:rPr lang="en-US" sz="600" b="1" dirty="0" smtClean="0">
                <a:latin typeface="Avenir Book"/>
                <a:cs typeface="Avenir Book"/>
              </a:rPr>
              <a:t> School of Architecture </a:t>
            </a:r>
            <a:endParaRPr lang="en-US" sz="600" b="1" dirty="0">
              <a:latin typeface="Avenir Book"/>
              <a:cs typeface="Avenir Book"/>
            </a:endParaRPr>
          </a:p>
        </p:txBody>
      </p:sp>
      <p:pic>
        <p:nvPicPr>
          <p:cNvPr id="13" name="Picture 12" descr="Screen Shot 2019-03-21 at 11.45.3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018" y="789613"/>
            <a:ext cx="6805067" cy="5185890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 smtClean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NSF19_</a:t>
            </a:r>
            <a:r>
              <a:rPr lang="en-US" sz="1000" dirty="0" smtClean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 Denver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7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0"/>
    </mc:Choice>
    <mc:Fallback>
      <p:transition xmlns:p14="http://schemas.microsoft.com/office/powerpoint/2010/main" spd="slow" advClick="0" advTm="3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3-21 at 11.49.42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181" y="3599137"/>
            <a:ext cx="3689008" cy="2584796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326660" y="166846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000" b="1" dirty="0" smtClean="0">
                <a:latin typeface="Avenir Black"/>
                <a:cs typeface="Avenir Black"/>
              </a:rPr>
              <a:t>Update Sociotechnical Outcomes</a:t>
            </a:r>
            <a:endParaRPr lang="en-US" sz="3000" b="1" dirty="0">
              <a:latin typeface="Avenir Black"/>
              <a:cs typeface="Avenir Black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 Dr. Mona </a:t>
            </a: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El </a:t>
            </a: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Khafif I University</a:t>
            </a:r>
            <a:r>
              <a:rPr lang="en-US" sz="1000" baseline="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991" y="6314894"/>
            <a:ext cx="773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Figure: Funded Pipelines 2018/2019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990" y="903271"/>
            <a:ext cx="449161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Pipeline projects 2018/</a:t>
            </a:r>
            <a:r>
              <a:rPr lang="en-US" dirty="0">
                <a:latin typeface="Avenir Book"/>
                <a:cs typeface="Avenir Book"/>
              </a:rPr>
              <a:t>19 and </a:t>
            </a:r>
            <a:r>
              <a:rPr lang="en-US" dirty="0" smtClean="0">
                <a:latin typeface="Avenir Book"/>
                <a:cs typeface="Avenir Book"/>
              </a:rPr>
              <a:t>develop-</a:t>
            </a:r>
            <a:r>
              <a:rPr lang="en-US" dirty="0" err="1" smtClean="0">
                <a:latin typeface="Avenir Book"/>
                <a:cs typeface="Avenir Book"/>
              </a:rPr>
              <a:t>ment</a:t>
            </a:r>
            <a:r>
              <a:rPr lang="en-US" dirty="0" smtClean="0">
                <a:latin typeface="Avenir Book"/>
                <a:cs typeface="Avenir Book"/>
              </a:rPr>
              <a:t> of </a:t>
            </a:r>
            <a:r>
              <a:rPr lang="en-US" dirty="0">
                <a:latin typeface="Avenir Book"/>
                <a:cs typeface="Avenir Book"/>
              </a:rPr>
              <a:t>a </a:t>
            </a:r>
            <a:r>
              <a:rPr lang="en-US" dirty="0" smtClean="0">
                <a:latin typeface="Avenir Book"/>
                <a:cs typeface="Avenir Book"/>
              </a:rPr>
              <a:t>technology</a:t>
            </a:r>
            <a:r>
              <a:rPr lang="en-US" dirty="0">
                <a:latin typeface="Avenir Book"/>
                <a:cs typeface="Avenir Book"/>
              </a:rPr>
              <a:t>-community-design </a:t>
            </a:r>
            <a:r>
              <a:rPr lang="en-US" dirty="0" smtClean="0">
                <a:latin typeface="Avenir Book"/>
                <a:cs typeface="Avenir Book"/>
              </a:rPr>
              <a:t>integration model serving as a framework </a:t>
            </a:r>
            <a:r>
              <a:rPr lang="en-US" dirty="0">
                <a:latin typeface="Avenir Book"/>
                <a:cs typeface="Avenir Book"/>
              </a:rPr>
              <a:t>for the </a:t>
            </a:r>
            <a:r>
              <a:rPr lang="en-US" dirty="0" smtClean="0">
                <a:latin typeface="Avenir Book"/>
                <a:cs typeface="Avenir Book"/>
              </a:rPr>
              <a:t>RCN’s seed projects: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 dirty="0"/>
              <a:t>Appalachian Project Echo: Pulmonary Health</a:t>
            </a:r>
            <a:r>
              <a:rPr lang="en-US" sz="1500" dirty="0"/>
              <a:t>, </a:t>
            </a:r>
            <a:endParaRPr lang="en-US" sz="1500" dirty="0" smtClean="0"/>
          </a:p>
          <a:p>
            <a:r>
              <a:rPr lang="en-US" sz="1500" dirty="0" smtClean="0"/>
              <a:t>       D</a:t>
            </a:r>
            <a:r>
              <a:rPr lang="en-US" sz="1500" dirty="0" smtClean="0"/>
              <a:t>. </a:t>
            </a:r>
            <a:r>
              <a:rPr lang="en-US" sz="1500" dirty="0"/>
              <a:t>Harris, MD, UVA Karen S. </a:t>
            </a:r>
            <a:r>
              <a:rPr lang="en-US" sz="1500" dirty="0" err="1"/>
              <a:t>Rheuban</a:t>
            </a:r>
            <a:r>
              <a:rPr lang="en-US" sz="1500" dirty="0"/>
              <a:t> Center for </a:t>
            </a:r>
            <a:r>
              <a:rPr lang="en-US" sz="1500" dirty="0" smtClean="0"/>
              <a:t>  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 </a:t>
            </a:r>
            <a:r>
              <a:rPr lang="en-US" sz="1500" dirty="0" err="1" smtClean="0"/>
              <a:t>Telehealth</a:t>
            </a:r>
            <a:r>
              <a:rPr lang="en-US" sz="1500" dirty="0" smtClean="0"/>
              <a:t>, </a:t>
            </a:r>
            <a:r>
              <a:rPr lang="en-US" sz="1500" dirty="0"/>
              <a:t>Stone Mountain Health Services, The </a:t>
            </a:r>
            <a:r>
              <a:rPr lang="en-US" sz="1500" dirty="0" smtClean="0"/>
              <a:t> </a:t>
            </a:r>
          </a:p>
          <a:p>
            <a:r>
              <a:rPr lang="en-US" sz="1500" dirty="0" smtClean="0"/>
              <a:t>       Health </a:t>
            </a:r>
            <a:r>
              <a:rPr lang="en-US" sz="1500" dirty="0"/>
              <a:t>Wagon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err="1"/>
              <a:t>TeleHealth</a:t>
            </a:r>
            <a:r>
              <a:rPr lang="en-US" sz="1500" b="1" dirty="0"/>
              <a:t> To Enhance Diabetes Care</a:t>
            </a:r>
            <a:r>
              <a:rPr lang="en-US" sz="1500" dirty="0"/>
              <a:t>, </a:t>
            </a:r>
            <a:endParaRPr lang="en-US" sz="1500" dirty="0" smtClean="0"/>
          </a:p>
          <a:p>
            <a:r>
              <a:rPr lang="en-US" sz="1500" dirty="0" smtClean="0"/>
              <a:t>       Dr</a:t>
            </a:r>
            <a:r>
              <a:rPr lang="en-US" sz="1500" dirty="0"/>
              <a:t>. </a:t>
            </a:r>
            <a:r>
              <a:rPr lang="en-US" sz="1500" dirty="0" smtClean="0"/>
              <a:t>R. </a:t>
            </a:r>
            <a:r>
              <a:rPr lang="en-US" sz="1500" dirty="0" smtClean="0"/>
              <a:t>Santen</a:t>
            </a:r>
            <a:endParaRPr lang="en-US" sz="15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 dirty="0"/>
              <a:t>Bicycle &amp; Pedestrian Safety In Small-To-Medium Sized Communities With Virtual Reality</a:t>
            </a:r>
            <a:r>
              <a:rPr lang="en-US" sz="1500" dirty="0"/>
              <a:t>, </a:t>
            </a:r>
            <a:endParaRPr lang="en-US" sz="1500" dirty="0" smtClean="0"/>
          </a:p>
          <a:p>
            <a:r>
              <a:rPr lang="en-US" sz="1500" dirty="0"/>
              <a:t> </a:t>
            </a:r>
            <a:r>
              <a:rPr lang="en-US" sz="1500" dirty="0" smtClean="0"/>
              <a:t>      </a:t>
            </a:r>
            <a:r>
              <a:rPr lang="en-US" sz="1500" dirty="0" smtClean="0"/>
              <a:t>Dr</a:t>
            </a:r>
            <a:r>
              <a:rPr lang="en-US" sz="1500" dirty="0"/>
              <a:t>. </a:t>
            </a:r>
            <a:r>
              <a:rPr lang="en-US" sz="1500" dirty="0" smtClean="0"/>
              <a:t>D. </a:t>
            </a:r>
            <a:r>
              <a:rPr lang="en-US" sz="1500" dirty="0" smtClean="0"/>
              <a:t>Chen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/>
              <a:t>Health Equity And Access Rural Region (HEARR)</a:t>
            </a:r>
            <a:r>
              <a:rPr lang="en-US" sz="1500" dirty="0"/>
              <a:t>, Frank Dukes IEN, HEARR Steering Committee </a:t>
            </a:r>
            <a:endParaRPr lang="en-US" sz="1500" dirty="0" smtClean="0"/>
          </a:p>
          <a:p>
            <a:pPr marL="285750" indent="-285750">
              <a:buFont typeface="Arial"/>
              <a:buChar char="•"/>
            </a:pPr>
            <a:r>
              <a:rPr lang="en-US" sz="1500" b="1" dirty="0"/>
              <a:t>Mapping The </a:t>
            </a:r>
            <a:r>
              <a:rPr lang="en-US" sz="1500" b="1" dirty="0" err="1"/>
              <a:t>Geosocial</a:t>
            </a:r>
            <a:r>
              <a:rPr lang="en-US" sz="1500" b="1" dirty="0"/>
              <a:t> Image Of Waynesboro</a:t>
            </a:r>
            <a:r>
              <a:rPr lang="en-US" sz="1500" dirty="0"/>
              <a:t>, </a:t>
            </a:r>
            <a:endParaRPr lang="en-US" sz="1500" dirty="0" smtClean="0"/>
          </a:p>
          <a:p>
            <a:r>
              <a:rPr lang="en-US" sz="1500" dirty="0" smtClean="0"/>
              <a:t>       Dr</a:t>
            </a:r>
            <a:r>
              <a:rPr lang="en-US" sz="1500" dirty="0"/>
              <a:t>. </a:t>
            </a:r>
            <a:r>
              <a:rPr lang="en-US" sz="1500" dirty="0" smtClean="0"/>
              <a:t>M. </a:t>
            </a:r>
            <a:r>
              <a:rPr lang="en-US" sz="1500" dirty="0"/>
              <a:t>El Khafif, Dr. </a:t>
            </a:r>
            <a:r>
              <a:rPr lang="en-US" sz="1500" dirty="0" smtClean="0"/>
              <a:t>G. </a:t>
            </a:r>
            <a:r>
              <a:rPr lang="en-US" sz="1500" dirty="0"/>
              <a:t>Huang, Dr. </a:t>
            </a:r>
            <a:r>
              <a:rPr lang="en-US" sz="1500" dirty="0" smtClean="0"/>
              <a:t>A. </a:t>
            </a:r>
            <a:r>
              <a:rPr lang="en-US" sz="1500" dirty="0" err="1"/>
              <a:t>Dunkel</a:t>
            </a:r>
            <a:r>
              <a:rPr lang="en-US" sz="1500" dirty="0"/>
              <a:t>, </a:t>
            </a:r>
            <a:endParaRPr lang="en-US" sz="1500" dirty="0" smtClean="0"/>
          </a:p>
          <a:p>
            <a:r>
              <a:rPr lang="en-US" sz="1500" dirty="0"/>
              <a:t> </a:t>
            </a:r>
            <a:r>
              <a:rPr lang="en-US" sz="1500" dirty="0" smtClean="0"/>
              <a:t>      </a:t>
            </a:r>
            <a:r>
              <a:rPr lang="en-US" sz="1500" dirty="0" smtClean="0"/>
              <a:t>Luke </a:t>
            </a:r>
            <a:r>
              <a:rPr lang="en-US" sz="1500" dirty="0" err="1" smtClean="0"/>
              <a:t>Juday</a:t>
            </a:r>
            <a:r>
              <a:rPr lang="en-US" sz="1500" dirty="0" smtClean="0"/>
              <a:t> </a:t>
            </a:r>
            <a:r>
              <a:rPr lang="en-US" sz="1500" dirty="0"/>
              <a:t>Planning Director of </a:t>
            </a:r>
            <a:r>
              <a:rPr lang="en-US" sz="1500" dirty="0" smtClean="0"/>
              <a:t>Waynesboro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/>
              <a:t>Community Centered Urban Sensing Virginia</a:t>
            </a:r>
            <a:r>
              <a:rPr lang="en-US" sz="1500" dirty="0"/>
              <a:t>, </a:t>
            </a:r>
            <a:endParaRPr lang="en-US" sz="1500" dirty="0" smtClean="0"/>
          </a:p>
          <a:p>
            <a:r>
              <a:rPr lang="en-US" sz="1500" dirty="0"/>
              <a:t> </a:t>
            </a:r>
            <a:r>
              <a:rPr lang="en-US" sz="1500" dirty="0" smtClean="0"/>
              <a:t>      </a:t>
            </a:r>
            <a:r>
              <a:rPr lang="en-US" sz="1500" dirty="0" smtClean="0"/>
              <a:t>Dr</a:t>
            </a:r>
            <a:r>
              <a:rPr lang="en-US" sz="1500" dirty="0"/>
              <a:t>. </a:t>
            </a:r>
            <a:r>
              <a:rPr lang="en-US" sz="1500" dirty="0" smtClean="0"/>
              <a:t>M. </a:t>
            </a:r>
            <a:r>
              <a:rPr lang="en-US" sz="1500" dirty="0"/>
              <a:t>El Khafif, Dr. </a:t>
            </a:r>
            <a:r>
              <a:rPr lang="en-US" sz="1500" dirty="0" smtClean="0"/>
              <a:t>A. </a:t>
            </a:r>
            <a:r>
              <a:rPr lang="en-US" sz="1500" dirty="0" err="1"/>
              <a:t>Mondschein</a:t>
            </a:r>
            <a:r>
              <a:rPr lang="en-US" sz="1500" dirty="0"/>
              <a:t>, Eric Field</a:t>
            </a:r>
          </a:p>
          <a:p>
            <a:endParaRPr lang="en-US" sz="1500" dirty="0"/>
          </a:p>
        </p:txBody>
      </p:sp>
      <p:pic>
        <p:nvPicPr>
          <p:cNvPr id="7" name="Picture 6" descr="Screen Shot 2019-03-21 at 11.48.23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545" y="1100438"/>
            <a:ext cx="3585157" cy="2570984"/>
          </a:xfrm>
          <a:prstGeom prst="rect">
            <a:avLst/>
          </a:prstGeom>
        </p:spPr>
      </p:pic>
      <p:pic>
        <p:nvPicPr>
          <p:cNvPr id="17" name="Picture 16" descr="Screen Shot 2019-03-21 at 11.49.14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601" y="1097269"/>
            <a:ext cx="3585944" cy="2570984"/>
          </a:xfrm>
          <a:prstGeom prst="rect">
            <a:avLst/>
          </a:prstGeom>
        </p:spPr>
      </p:pic>
      <p:pic>
        <p:nvPicPr>
          <p:cNvPr id="10" name="Picture 9" descr="Screen Shot 2019-03-21 at 11.48.38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545" y="3671422"/>
            <a:ext cx="3585157" cy="2509341"/>
          </a:xfrm>
          <a:prstGeom prst="rect">
            <a:avLst/>
          </a:prstGeom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 smtClean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NSF19_</a:t>
            </a:r>
            <a:r>
              <a:rPr lang="en-US" sz="1000" dirty="0" smtClean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 Denver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57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0"/>
    </mc:Choice>
    <mc:Fallback>
      <p:transition xmlns:p14="http://schemas.microsoft.com/office/powerpoint/2010/main" spd="slow" advTm="3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 Dr. Mona </a:t>
            </a: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El </a:t>
            </a: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Khafif I University</a:t>
            </a:r>
            <a:r>
              <a:rPr lang="en-US" sz="1000" baseline="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847" y="6332481"/>
            <a:ext cx="773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 Figure: WAM We Are Martinsville 2018/2019</a:t>
            </a:r>
            <a:endParaRPr lang="en-US" sz="1200" dirty="0"/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551724" y="166846"/>
            <a:ext cx="801815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Avenir Black"/>
                <a:cs typeface="Avenir Black"/>
              </a:rPr>
              <a:t>Update Community Engagement Outcome</a:t>
            </a:r>
            <a:endParaRPr lang="en-US" sz="3000" b="1" dirty="0">
              <a:latin typeface="Avenir Black"/>
              <a:cs typeface="Avenir Black"/>
            </a:endParaRPr>
          </a:p>
        </p:txBody>
      </p:sp>
      <p:pic>
        <p:nvPicPr>
          <p:cNvPr id="2" name="Picture 1" descr="Screen Shot 2019-03-21 at 11.47.01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534" y="3445645"/>
            <a:ext cx="4085903" cy="26118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9698" y="720389"/>
            <a:ext cx="44884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5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Avenir Book"/>
                <a:cs typeface="Avenir Book"/>
              </a:rPr>
              <a:t>We Are Martinsville Health Game Collaboration between Community of Martinsville, UVA </a:t>
            </a:r>
            <a:r>
              <a:rPr lang="en-US" sz="1500" dirty="0" err="1" smtClean="0">
                <a:latin typeface="Avenir Book"/>
                <a:cs typeface="Avenir Book"/>
              </a:rPr>
              <a:t>Telehealth</a:t>
            </a:r>
            <a:r>
              <a:rPr lang="en-US" sz="1500" dirty="0" smtClean="0">
                <a:latin typeface="Avenir Book"/>
                <a:cs typeface="Avenir Book"/>
              </a:rPr>
              <a:t>, UVA Computer Science [</a:t>
            </a:r>
            <a:r>
              <a:rPr lang="en-US" sz="1500" dirty="0" err="1" smtClean="0">
                <a:latin typeface="Avenir Book"/>
                <a:cs typeface="Avenir Book"/>
              </a:rPr>
              <a:t>DEVhub</a:t>
            </a:r>
            <a:r>
              <a:rPr lang="en-US" sz="1500" dirty="0">
                <a:latin typeface="Avenir Book"/>
                <a:cs typeface="Avenir Book"/>
              </a:rPr>
              <a:t>]</a:t>
            </a:r>
            <a:r>
              <a:rPr lang="en-US" sz="1500" dirty="0" smtClean="0">
                <a:latin typeface="Avenir Book"/>
                <a:cs typeface="Avenir Book"/>
              </a:rPr>
              <a:t>, UVA Architecture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err="1" smtClean="0">
                <a:latin typeface="Avenir Book"/>
                <a:cs typeface="Avenir Book"/>
              </a:rPr>
              <a:t>Placemaking</a:t>
            </a:r>
            <a:r>
              <a:rPr lang="en-US" sz="1500" dirty="0" smtClean="0">
                <a:latin typeface="Avenir Book"/>
                <a:cs typeface="Avenir Book"/>
              </a:rPr>
              <a:t> Strategy that successfully brings together Technology I Design I Community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Avenir Book"/>
                <a:cs typeface="Avenir Book"/>
              </a:rPr>
              <a:t>CCUS Community Workshops with Neighborhood Associations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Avenir Book"/>
                <a:cs typeface="Avenir Book"/>
              </a:rPr>
              <a:t>Further collaboration with Waynesboro, Hampton, Botetourt County, Orange County,  Central Appalachia, Tri-Area of Carroll, Floyd, Franklin Counties, Albemarle, Buckingham-Fluvanna-Nelson County region through two new pipeline projects</a:t>
            </a:r>
            <a:endParaRPr lang="en-US" sz="1500" dirty="0">
              <a:latin typeface="Avenir Book"/>
              <a:cs typeface="Avenir Book"/>
            </a:endParaRPr>
          </a:p>
          <a:p>
            <a:endParaRPr lang="en-US" sz="15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22" name="Picture 21" descr="gamefields zoom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8099" y="1176328"/>
            <a:ext cx="6958961" cy="2269316"/>
          </a:xfrm>
          <a:prstGeom prst="rect">
            <a:avLst/>
          </a:prstGeom>
        </p:spPr>
      </p:pic>
      <p:pic>
        <p:nvPicPr>
          <p:cNvPr id="24" name="Picture 23" descr="librar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533" y="1176328"/>
            <a:ext cx="1595099" cy="2263175"/>
          </a:xfrm>
          <a:prstGeom prst="rect">
            <a:avLst/>
          </a:prstGeom>
        </p:spPr>
      </p:pic>
      <p:pic>
        <p:nvPicPr>
          <p:cNvPr id="25" name="Picture 24" descr="IMG_485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945" y="3445643"/>
            <a:ext cx="3482439" cy="2611829"/>
          </a:xfrm>
          <a:prstGeom prst="rect">
            <a:avLst/>
          </a:prstGeom>
        </p:spPr>
      </p:pic>
      <p:pic>
        <p:nvPicPr>
          <p:cNvPr id="26" name="Picture 25" descr="WAM Screenshot.ps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8"/>
          <a:stretch/>
        </p:blipFill>
        <p:spPr>
          <a:xfrm>
            <a:off x="10677855" y="1072622"/>
            <a:ext cx="1201756" cy="2366881"/>
          </a:xfrm>
          <a:prstGeom prst="rect">
            <a:avLst/>
          </a:prstGeom>
        </p:spPr>
      </p:pic>
      <p:pic>
        <p:nvPicPr>
          <p:cNvPr id="27" name="Picture 26" descr="diagrams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24" y="4213946"/>
            <a:ext cx="4044476" cy="2118535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 smtClean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NSF19_</a:t>
            </a:r>
            <a:r>
              <a:rPr lang="en-US" sz="1000" dirty="0" smtClean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 Denver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03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0"/>
    </mc:Choice>
    <mc:Fallback>
      <p:transition xmlns:p14="http://schemas.microsoft.com/office/powerpoint/2010/main" spd="slow" advTm="3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7910" y="1186041"/>
            <a:ext cx="9177624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venir Black"/>
                <a:cs typeface="Avenir Black"/>
              </a:rPr>
              <a:t>Critical Outcomes 2019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Workshop with Partners and Communities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    April </a:t>
            </a:r>
            <a:r>
              <a:rPr lang="en-US" sz="2000" dirty="0">
                <a:latin typeface="Avenir Book"/>
                <a:cs typeface="Avenir Book"/>
              </a:rPr>
              <a:t>29, </a:t>
            </a:r>
            <a:r>
              <a:rPr lang="en-US" sz="2000" dirty="0" smtClean="0">
                <a:latin typeface="Avenir Book"/>
                <a:cs typeface="Avenir Book"/>
              </a:rPr>
              <a:t>2019, Hotel Roanoke. Goal is to expand collaboration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Digital Playbook 2018-2019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Test-drive of WAM We Are Martinsville and launch of replication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Continue with seed funds for pipeline projects 2019 / 2020 Virginia </a:t>
            </a:r>
            <a:r>
              <a:rPr lang="en-US" sz="2000" dirty="0" smtClean="0">
                <a:latin typeface="Avenir Book"/>
                <a:cs typeface="Avenir Book"/>
              </a:rPr>
              <a:t>wide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Community Outreach Campaign</a:t>
            </a:r>
            <a:endParaRPr lang="en-US" sz="20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venir Book"/>
              <a:cs typeface="Avenir Book"/>
            </a:endParaRPr>
          </a:p>
          <a:p>
            <a:r>
              <a:rPr lang="en-US" sz="2500" b="1" dirty="0" smtClean="0">
                <a:latin typeface="Avenir Black"/>
                <a:cs typeface="Avenir Black"/>
              </a:rPr>
              <a:t>Contact</a:t>
            </a:r>
          </a:p>
          <a:p>
            <a:endParaRPr lang="en-US" sz="2500" b="1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Mona </a:t>
            </a:r>
            <a:r>
              <a:rPr lang="en-US" sz="2000" dirty="0">
                <a:latin typeface="Avenir Book"/>
                <a:cs typeface="Avenir Book"/>
              </a:rPr>
              <a:t>El Khafif </a:t>
            </a:r>
            <a:r>
              <a:rPr lang="en-US" sz="2000" dirty="0" smtClean="0">
                <a:latin typeface="Avenir Book"/>
                <a:cs typeface="Avenir Book"/>
                <a:hlinkClick r:id="rId3"/>
              </a:rPr>
              <a:t>me9gn</a:t>
            </a:r>
            <a:r>
              <a:rPr lang="en-US" sz="2000" dirty="0">
                <a:latin typeface="Avenir Book"/>
                <a:cs typeface="Avenir Book"/>
                <a:hlinkClick r:id="rId3"/>
              </a:rPr>
              <a:t>@virginia.edu</a:t>
            </a:r>
            <a:endParaRPr lang="en-US" sz="20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latin typeface="Avenir Book"/>
                <a:cs typeface="Avenir Book"/>
              </a:rPr>
              <a:t>Tho</a:t>
            </a:r>
            <a:r>
              <a:rPr lang="en-US" sz="2000" dirty="0" smtClean="0">
                <a:latin typeface="Avenir Book"/>
                <a:cs typeface="Avenir Book"/>
              </a:rPr>
              <a:t> </a:t>
            </a:r>
            <a:r>
              <a:rPr lang="en-US" sz="2000" dirty="0">
                <a:latin typeface="Avenir Book"/>
                <a:cs typeface="Avenir Book"/>
              </a:rPr>
              <a:t>Nguyen 	</a:t>
            </a:r>
            <a:r>
              <a:rPr lang="en-US" sz="2000" dirty="0">
                <a:latin typeface="Avenir Book"/>
                <a:cs typeface="Avenir Book"/>
                <a:hlinkClick r:id="rId4"/>
              </a:rPr>
              <a:t>thn2c@</a:t>
            </a:r>
            <a:r>
              <a:rPr lang="en-US" sz="2000" dirty="0" smtClean="0">
                <a:latin typeface="Avenir Book"/>
                <a:cs typeface="Avenir Book"/>
                <a:hlinkClick r:id="rId4"/>
              </a:rPr>
              <a:t>virginia.edu</a:t>
            </a:r>
            <a:r>
              <a:rPr lang="en-US" sz="2000" dirty="0" smtClean="0">
                <a:latin typeface="Avenir Book"/>
                <a:cs typeface="Avenir Book"/>
              </a:rPr>
              <a:t> </a:t>
            </a:r>
            <a:endParaRPr lang="en-US" sz="2000" dirty="0">
              <a:latin typeface="Avenir Book"/>
              <a:cs typeface="Avenir Book"/>
            </a:endParaRPr>
          </a:p>
          <a:p>
            <a:endParaRPr lang="en-US" sz="20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278202" y="246221"/>
            <a:ext cx="801815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Avenir Black"/>
                <a:cs typeface="Avenir Black"/>
              </a:rPr>
              <a:t>Timeline and Deliverables 2019</a:t>
            </a:r>
            <a:endParaRPr lang="en-US" sz="3000" b="1" dirty="0">
              <a:latin typeface="Avenir Black"/>
              <a:cs typeface="Avenir Black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 Dr. Mona </a:t>
            </a: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El </a:t>
            </a:r>
            <a:r>
              <a:rPr lang="en-US" sz="1000" dirty="0" smtClean="0">
                <a:solidFill>
                  <a:srgbClr val="A6A6A6"/>
                </a:solidFill>
                <a:latin typeface="Arial Narrow" charset="0"/>
                <a:cs typeface="+mn-cs"/>
              </a:rPr>
              <a:t>Khafif I University</a:t>
            </a:r>
            <a:r>
              <a:rPr lang="en-US" sz="1000" baseline="0" dirty="0" smtClean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 smtClean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NSF19_</a:t>
            </a:r>
            <a:r>
              <a:rPr lang="en-US" sz="1000" dirty="0" smtClean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 Denver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84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0"/>
    </mc:Choice>
    <mc:Fallback>
      <p:transition xmlns:p14="http://schemas.microsoft.com/office/powerpoint/2010/main" spd="slow" advTm="3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16390</TotalTime>
  <Words>819</Words>
  <Application>Microsoft Macintosh PowerPoint</Application>
  <PresentationFormat>Custom</PresentationFormat>
  <Paragraphs>96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Project Aims VA MainStreet21</vt:lpstr>
      <vt:lpstr>PowerPoint Presentation</vt:lpstr>
      <vt:lpstr>PowerPoint Presentation</vt:lpstr>
      <vt:lpstr>Update Sociotechnical Outcomes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Nilsen, Wendy</dc:creator>
  <cp:keywords/>
  <dc:description/>
  <cp:lastModifiedBy>Mona El Khafif</cp:lastModifiedBy>
  <cp:revision>221</cp:revision>
  <dcterms:created xsi:type="dcterms:W3CDTF">2016-01-15T22:20:06Z</dcterms:created>
  <dcterms:modified xsi:type="dcterms:W3CDTF">2019-03-26T19:59:26Z</dcterms:modified>
  <cp:category/>
</cp:coreProperties>
</file>