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7"/>
  </p:notesMasterIdLst>
  <p:sldIdLst>
    <p:sldId id="269" r:id="rId2"/>
    <p:sldId id="263" r:id="rId3"/>
    <p:sldId id="271" r:id="rId4"/>
    <p:sldId id="272" r:id="rId5"/>
    <p:sldId id="273"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46" autoAdjust="0"/>
    <p:restoredTop sz="86136" autoAdjust="0"/>
  </p:normalViewPr>
  <p:slideViewPr>
    <p:cSldViewPr snapToGrid="0" snapToObjects="1">
      <p:cViewPr varScale="1">
        <p:scale>
          <a:sx n="63" d="100"/>
          <a:sy n="63" d="100"/>
        </p:scale>
        <p:origin x="200" y="9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BCB06A-0753-8142-AC4A-D731667376EB}" type="datetimeFigureOut">
              <a:rPr lang="en-US" smtClean="0"/>
              <a:t>3/21/19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3F6D4-C46E-5B48-9C82-B3110DDD8D25}" type="slidenum">
              <a:rPr lang="en-US" smtClean="0"/>
              <a:t>‹#›</a:t>
            </a:fld>
            <a:endParaRPr lang="en-US"/>
          </a:p>
        </p:txBody>
      </p:sp>
    </p:spTree>
    <p:extLst>
      <p:ext uri="{BB962C8B-B14F-4D97-AF65-F5344CB8AC3E}">
        <p14:creationId xmlns:p14="http://schemas.microsoft.com/office/powerpoint/2010/main" val="39827515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This is the transition slide. The lightning talk moderator will announce the name of your project and the name of the lead PI. Expect to begin your presentation from the next slide.</a:t>
            </a:r>
          </a:p>
        </p:txBody>
      </p:sp>
      <p:sp>
        <p:nvSpPr>
          <p:cNvPr id="4" name="Slide Number Placeholder 3"/>
          <p:cNvSpPr>
            <a:spLocks noGrp="1"/>
          </p:cNvSpPr>
          <p:nvPr>
            <p:ph type="sldNum" sz="quarter" idx="10"/>
          </p:nvPr>
        </p:nvSpPr>
        <p:spPr/>
        <p:txBody>
          <a:bodyPr/>
          <a:lstStyle/>
          <a:p>
            <a:fld id="{4DC3F6D4-C46E-5B48-9C82-B3110DDD8D25}" type="slidenum">
              <a:rPr lang="en-US" smtClean="0"/>
              <a:t>1</a:t>
            </a:fld>
            <a:endParaRPr lang="en-US"/>
          </a:p>
        </p:txBody>
      </p:sp>
    </p:spTree>
    <p:extLst>
      <p:ext uri="{BB962C8B-B14F-4D97-AF65-F5344CB8AC3E}">
        <p14:creationId xmlns:p14="http://schemas.microsoft.com/office/powerpoint/2010/main" val="167579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Scientific status of the project: Describe what you have done so far to advance your coordination network in terms of science (technical and social). Include activities from the past year (since the previous S&amp;CC PI meeting). Also describe something unexpected that came about through your activities. Include photos and minimize text. Anecdotes are highly encouraged.</a:t>
            </a:r>
          </a:p>
          <a:p>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3</a:t>
            </a:fld>
            <a:endParaRPr lang="en-US"/>
          </a:p>
        </p:txBody>
      </p:sp>
    </p:spTree>
    <p:extLst>
      <p:ext uri="{BB962C8B-B14F-4D97-AF65-F5344CB8AC3E}">
        <p14:creationId xmlns:p14="http://schemas.microsoft.com/office/powerpoint/2010/main" val="2032881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Community engagement and capacity Status of the Project: Describe what you have done so far to advance your coordination network in terms of community engagement and capacity building. Also describe something unexpected about working with your community partners. Anecdotes are highly encouraged. Include photos.</a:t>
            </a:r>
          </a:p>
        </p:txBody>
      </p:sp>
      <p:sp>
        <p:nvSpPr>
          <p:cNvPr id="4" name="Slide Number Placeholder 3"/>
          <p:cNvSpPr>
            <a:spLocks noGrp="1"/>
          </p:cNvSpPr>
          <p:nvPr>
            <p:ph type="sldNum" sz="quarter" idx="10"/>
          </p:nvPr>
        </p:nvSpPr>
        <p:spPr/>
        <p:txBody>
          <a:bodyPr/>
          <a:lstStyle/>
          <a:p>
            <a:fld id="{4DC3F6D4-C46E-5B48-9C82-B3110DDD8D25}" type="slidenum">
              <a:rPr lang="en-US" smtClean="0"/>
              <a:t>4</a:t>
            </a:fld>
            <a:endParaRPr lang="en-US"/>
          </a:p>
        </p:txBody>
      </p:sp>
    </p:spTree>
    <p:extLst>
      <p:ext uri="{BB962C8B-B14F-4D97-AF65-F5344CB8AC3E}">
        <p14:creationId xmlns:p14="http://schemas.microsoft.com/office/powerpoint/2010/main" val="4075492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lgn="just"/>
            <a:r>
              <a:rPr lang="en-US" b="1" dirty="0"/>
              <a:t>Describe at least two deliverables that you plan to accomplish over the next year that will significantly advance your project.</a:t>
            </a:r>
          </a:p>
        </p:txBody>
      </p:sp>
      <p:sp>
        <p:nvSpPr>
          <p:cNvPr id="4" name="Slide Number Placeholder 3"/>
          <p:cNvSpPr>
            <a:spLocks noGrp="1"/>
          </p:cNvSpPr>
          <p:nvPr>
            <p:ph type="sldNum" sz="quarter" idx="10"/>
          </p:nvPr>
        </p:nvSpPr>
        <p:spPr/>
        <p:txBody>
          <a:bodyPr/>
          <a:lstStyle/>
          <a:p>
            <a:fld id="{4DC3F6D4-C46E-5B48-9C82-B3110DDD8D25}" type="slidenum">
              <a:rPr lang="en-US" smtClean="0"/>
              <a:t>5</a:t>
            </a:fld>
            <a:endParaRPr lang="en-US"/>
          </a:p>
        </p:txBody>
      </p:sp>
    </p:spTree>
    <p:extLst>
      <p:ext uri="{BB962C8B-B14F-4D97-AF65-F5344CB8AC3E}">
        <p14:creationId xmlns:p14="http://schemas.microsoft.com/office/powerpoint/2010/main" val="387804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085026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383505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22670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5406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EFDED8-02F0-504F-827D-8519E00A3956}" type="datetimeFigureOut">
              <a:rPr lang="en-US" smtClean="0"/>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181259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EEFDED8-02F0-504F-827D-8519E00A3956}" type="datetimeFigureOut">
              <a:rPr lang="en-US" smtClean="0"/>
              <a:t>3/21/19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737153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EEFDED8-02F0-504F-827D-8519E00A3956}" type="datetimeFigureOut">
              <a:rPr lang="en-US" smtClean="0"/>
              <a:t>3/21/19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65212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EEFDED8-02F0-504F-827D-8519E00A3956}" type="datetimeFigureOut">
              <a:rPr lang="en-US" smtClean="0"/>
              <a:t>3/21/19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91899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FDED8-02F0-504F-827D-8519E00A3956}" type="datetimeFigureOut">
              <a:rPr lang="en-US" smtClean="0"/>
              <a:t>3/21/19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939350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841399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645120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FDED8-02F0-504F-827D-8519E00A3956}" type="datetimeFigureOut">
              <a:rPr lang="en-US" smtClean="0"/>
              <a:t>3/21/19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1D023-4AC1-4F41-92D0-222C0E156FA4}" type="slidenum">
              <a:rPr lang="en-US" smtClean="0"/>
              <a:t>‹#›</a:t>
            </a:fld>
            <a:endParaRPr lang="en-US"/>
          </a:p>
        </p:txBody>
      </p:sp>
    </p:spTree>
    <p:extLst>
      <p:ext uri="{BB962C8B-B14F-4D97-AF65-F5344CB8AC3E}">
        <p14:creationId xmlns:p14="http://schemas.microsoft.com/office/powerpoint/2010/main" val="225942113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tif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tiff"/><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96213" y="1878924"/>
            <a:ext cx="11599573" cy="2038350"/>
          </a:xfrm>
          <a:prstGeom prst="rect">
            <a:avLst/>
          </a:prstGeom>
          <a:noFill/>
        </p:spPr>
        <p:txBody>
          <a:bodyPr vert="horz" lIns="91440" tIns="45720" rIns="91440" bIns="45720" rtlCol="0" anchor="t">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ts val="5000"/>
              </a:lnSpc>
            </a:pPr>
            <a:r>
              <a:rPr lang="en-US" sz="3600" b="1" dirty="0">
                <a:solidFill>
                  <a:schemeClr val="accent2"/>
                </a:solidFill>
                <a:effectLst/>
              </a:rPr>
              <a:t>FY 2017 RCN: Developing an Informational Infrastructure for Building Smart Regional </a:t>
            </a:r>
            <a:r>
              <a:rPr lang="en-US" sz="3600" b="1" dirty="0" err="1">
                <a:solidFill>
                  <a:schemeClr val="accent2"/>
                </a:solidFill>
                <a:effectLst/>
              </a:rPr>
              <a:t>Foodsheds</a:t>
            </a:r>
            <a:r>
              <a:rPr lang="en-US" sz="3600" b="1" dirty="0">
                <a:solidFill>
                  <a:schemeClr val="accent2"/>
                </a:solidFill>
                <a:effectLst/>
              </a:rPr>
              <a:t>, NSF Award 1737573</a:t>
            </a:r>
          </a:p>
        </p:txBody>
      </p:sp>
      <p:sp>
        <p:nvSpPr>
          <p:cNvPr id="12" name="TextBox 11"/>
          <p:cNvSpPr txBox="1"/>
          <p:nvPr/>
        </p:nvSpPr>
        <p:spPr>
          <a:xfrm>
            <a:off x="0" y="0"/>
            <a:ext cx="12192000" cy="400110"/>
          </a:xfrm>
          <a:prstGeom prst="rect">
            <a:avLst/>
          </a:prstGeom>
          <a:solidFill>
            <a:schemeClr val="accent1">
              <a:lumMod val="20000"/>
              <a:lumOff val="80000"/>
            </a:schemeClr>
          </a:solidFill>
        </p:spPr>
        <p:txBody>
          <a:bodyPr wrap="square" rtlCol="0">
            <a:spAutoFit/>
          </a:bodyPr>
          <a:lstStyle/>
          <a:p>
            <a:pPr algn="ctr"/>
            <a:r>
              <a:rPr lang="en-US" sz="2000" b="1" dirty="0"/>
              <a:t>2019 NSF SMART AND CONNECTED COMMUNITIES PI MEETING</a:t>
            </a:r>
          </a:p>
        </p:txBody>
      </p:sp>
      <p:pic>
        <p:nvPicPr>
          <p:cNvPr id="14" name="Picture 13">
            <a:extLst>
              <a:ext uri="{FF2B5EF4-FFF2-40B4-BE49-F238E27FC236}">
                <a16:creationId xmlns:a16="http://schemas.microsoft.com/office/drawing/2014/main" id="{331AEE49-FF5E-AA4A-8731-F6F850307C2C}"/>
              </a:ext>
            </a:extLst>
          </p:cNvPr>
          <p:cNvPicPr>
            <a:picLocks noChangeAspect="1"/>
          </p:cNvPicPr>
          <p:nvPr/>
        </p:nvPicPr>
        <p:blipFill rotWithShape="1">
          <a:blip r:embed="rId3" cstate="screen">
            <a:alphaModFix amt="33000"/>
            <a:extLst>
              <a:ext uri="{BEBA8EAE-BF5A-486C-A8C5-ECC9F3942E4B}">
                <a14:imgProps xmlns:a14="http://schemas.microsoft.com/office/drawing/2010/main">
                  <a14:imgLayer r:embed="rId4">
                    <a14:imgEffect>
                      <a14:saturation sat="46000"/>
                    </a14:imgEffect>
                  </a14:imgLayer>
                </a14:imgProps>
              </a:ext>
              <a:ext uri="{28A0092B-C50C-407E-A947-70E740481C1C}">
                <a14:useLocalDpi xmlns:a14="http://schemas.microsoft.com/office/drawing/2010/main"/>
              </a:ext>
            </a:extLst>
          </a:blip>
          <a:srcRect b="4922"/>
          <a:stretch/>
        </p:blipFill>
        <p:spPr>
          <a:xfrm>
            <a:off x="0" y="360476"/>
            <a:ext cx="12192000" cy="1632875"/>
          </a:xfrm>
          <a:prstGeom prst="rect">
            <a:avLst/>
          </a:prstGeom>
        </p:spPr>
      </p:pic>
      <p:pic>
        <p:nvPicPr>
          <p:cNvPr id="16" name="Picture 2" descr="ttps://www.nsf.gov/images/logos/nsf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371946" y="6033006"/>
            <a:ext cx="820054" cy="8249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37DF8F1-D621-0347-A89F-AA2085ED964F}"/>
              </a:ext>
            </a:extLst>
          </p:cNvPr>
          <p:cNvSpPr/>
          <p:nvPr/>
        </p:nvSpPr>
        <p:spPr>
          <a:xfrm>
            <a:off x="296212" y="3218167"/>
            <a:ext cx="11599573" cy="3416320"/>
          </a:xfrm>
          <a:prstGeom prst="rect">
            <a:avLst/>
          </a:prstGeom>
        </p:spPr>
        <p:txBody>
          <a:bodyPr wrap="square">
            <a:spAutoFit/>
          </a:bodyPr>
          <a:lstStyle/>
          <a:p>
            <a:r>
              <a:rPr lang="en-US" b="1" dirty="0">
                <a:solidFill>
                  <a:srgbClr val="2F5897"/>
                </a:solidFill>
              </a:rPr>
              <a:t>University of California, Davis: </a:t>
            </a:r>
            <a:r>
              <a:rPr lang="en-US" dirty="0">
                <a:solidFill>
                  <a:srgbClr val="2F5897"/>
                </a:solidFill>
              </a:rPr>
              <a:t>Thomas Tomich (PI; Agricultural Sustainability Institute (ASI), Matthew Lange (co-PI; Food Science &amp; Technology), Nina Amenta (Computer Science), Jim Quinn (Environmental Science &amp; Policy), Nick Anderson (School of Medicine), Allan Hollander (ESP), Courtney Riggle (ASI), Patrick Huber (ASI)</a:t>
            </a:r>
          </a:p>
          <a:p>
            <a:endParaRPr lang="en-US" dirty="0">
              <a:solidFill>
                <a:srgbClr val="2F5897"/>
              </a:solidFill>
            </a:endParaRPr>
          </a:p>
          <a:p>
            <a:r>
              <a:rPr lang="en-US" b="1" dirty="0">
                <a:solidFill>
                  <a:srgbClr val="2F5897"/>
                </a:solidFill>
              </a:rPr>
              <a:t>The Ohio State University</a:t>
            </a:r>
            <a:r>
              <a:rPr lang="en-US" dirty="0">
                <a:solidFill>
                  <a:srgbClr val="2F5897"/>
                </a:solidFill>
              </a:rPr>
              <a:t>: Casey Hoy (co-PI; Initiative for Food &amp; </a:t>
            </a:r>
            <a:r>
              <a:rPr lang="en-US" dirty="0" err="1">
                <a:solidFill>
                  <a:srgbClr val="2F5897"/>
                </a:solidFill>
              </a:rPr>
              <a:t>AgriCultural</a:t>
            </a:r>
            <a:r>
              <a:rPr lang="en-US" dirty="0">
                <a:solidFill>
                  <a:srgbClr val="2F5897"/>
                </a:solidFill>
              </a:rPr>
              <a:t> Transformation, </a:t>
            </a:r>
            <a:r>
              <a:rPr lang="en-US" dirty="0" err="1">
                <a:solidFill>
                  <a:srgbClr val="2F5897"/>
                </a:solidFill>
              </a:rPr>
              <a:t>InFACT</a:t>
            </a:r>
            <a:r>
              <a:rPr lang="en-US" dirty="0">
                <a:solidFill>
                  <a:srgbClr val="2F5897"/>
                </a:solidFill>
              </a:rPr>
              <a:t>), Ayaz </a:t>
            </a:r>
            <a:r>
              <a:rPr lang="en-US" dirty="0" err="1">
                <a:solidFill>
                  <a:srgbClr val="2F5897"/>
                </a:solidFill>
              </a:rPr>
              <a:t>Hyder</a:t>
            </a:r>
            <a:r>
              <a:rPr lang="en-US" dirty="0">
                <a:solidFill>
                  <a:srgbClr val="2F5897"/>
                </a:solidFill>
              </a:rPr>
              <a:t> (co-PI; Translational Data Analytics), Dorota </a:t>
            </a:r>
            <a:r>
              <a:rPr lang="en-US" dirty="0" err="1">
                <a:solidFill>
                  <a:srgbClr val="2F5897"/>
                </a:solidFill>
              </a:rPr>
              <a:t>Grejner-Brzezinska</a:t>
            </a:r>
            <a:r>
              <a:rPr lang="en-US" dirty="0">
                <a:solidFill>
                  <a:srgbClr val="2F5897"/>
                </a:solidFill>
              </a:rPr>
              <a:t> (Engineering), Jill Clark (Public Affairs) , Ingrid Adams (College of Medicine), Angela Latham (</a:t>
            </a:r>
            <a:r>
              <a:rPr lang="en-US" dirty="0" err="1">
                <a:solidFill>
                  <a:srgbClr val="2F5897"/>
                </a:solidFill>
              </a:rPr>
              <a:t>InFACT</a:t>
            </a:r>
            <a:r>
              <a:rPr lang="en-US" dirty="0">
                <a:solidFill>
                  <a:srgbClr val="2F5897"/>
                </a:solidFill>
              </a:rPr>
              <a:t>)</a:t>
            </a:r>
          </a:p>
          <a:p>
            <a:endParaRPr lang="en-US" dirty="0">
              <a:solidFill>
                <a:srgbClr val="2F5897"/>
              </a:solidFill>
            </a:endParaRPr>
          </a:p>
          <a:p>
            <a:r>
              <a:rPr lang="en-US" b="1" dirty="0">
                <a:solidFill>
                  <a:srgbClr val="2F5897"/>
                </a:solidFill>
              </a:rPr>
              <a:t>Other Institutions and Steering Committee Partners: </a:t>
            </a:r>
            <a:r>
              <a:rPr lang="en-US" dirty="0">
                <a:solidFill>
                  <a:srgbClr val="2F5897"/>
                </a:solidFill>
              </a:rPr>
              <a:t>Suzanna Lewis (co-PI; Lawrence Berkeley National Laboratory), Robyn Krock (Valley Vision), Matt Baker (Ecological Council of Sacramento), Daphne Miller (UC Berkeley/UC San Francisco), Brandi Braun (City of Columbus / Smart Columbus), </a:t>
            </a:r>
            <a:r>
              <a:rPr lang="en-US" dirty="0" err="1">
                <a:solidFill>
                  <a:srgbClr val="2F5897"/>
                </a:solidFill>
              </a:rPr>
              <a:t>Amrik</a:t>
            </a:r>
            <a:r>
              <a:rPr lang="en-US" dirty="0">
                <a:solidFill>
                  <a:srgbClr val="2F5897"/>
                </a:solidFill>
              </a:rPr>
              <a:t> </a:t>
            </a:r>
            <a:r>
              <a:rPr lang="en-US" dirty="0" err="1">
                <a:solidFill>
                  <a:srgbClr val="2F5897"/>
                </a:solidFill>
              </a:rPr>
              <a:t>Khalsa</a:t>
            </a:r>
            <a:r>
              <a:rPr lang="en-US" dirty="0">
                <a:solidFill>
                  <a:srgbClr val="2F5897"/>
                </a:solidFill>
              </a:rPr>
              <a:t> (Nationwide Children’s Hospital), Brian Estabrook (Franklin Co. Economic Development &amp; Planning)</a:t>
            </a:r>
          </a:p>
        </p:txBody>
      </p:sp>
    </p:spTree>
    <p:extLst>
      <p:ext uri="{BB962C8B-B14F-4D97-AF65-F5344CB8AC3E}">
        <p14:creationId xmlns:p14="http://schemas.microsoft.com/office/powerpoint/2010/main" val="2129477601"/>
      </p:ext>
    </p:extLst>
  </p:cSld>
  <p:clrMapOvr>
    <a:masterClrMapping/>
  </p:clrMapOvr>
  <mc:AlternateContent xmlns:mc="http://schemas.openxmlformats.org/markup-compatibility/2006" xmlns:p14="http://schemas.microsoft.com/office/powerpoint/2010/main">
    <mc:Choice Requires="p14">
      <p:transition p14:dur="250" advTm="10000"/>
    </mc:Choice>
    <mc:Fallback xmlns="">
      <p:transition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B544B3A-4349-4E3E-9643-C4C45E215D74}" type="slidenum">
              <a:rPr lang="en-US" smtClean="0"/>
              <a:pPr/>
              <a:t>2</a:t>
            </a:fld>
            <a:endParaRPr lang="en-US" dirty="0"/>
          </a:p>
        </p:txBody>
      </p:sp>
      <p:sp>
        <p:nvSpPr>
          <p:cNvPr id="5" name="Rectangle 4"/>
          <p:cNvSpPr/>
          <p:nvPr/>
        </p:nvSpPr>
        <p:spPr>
          <a:xfrm>
            <a:off x="732281" y="3002047"/>
            <a:ext cx="6892012" cy="3046988"/>
          </a:xfrm>
          <a:prstGeom prst="rect">
            <a:avLst/>
          </a:prstGeom>
        </p:spPr>
        <p:txBody>
          <a:bodyPr wrap="square">
            <a:spAutoFit/>
          </a:bodyPr>
          <a:lstStyle/>
          <a:p>
            <a:pPr marL="342900" indent="-342900">
              <a:buFont typeface="+mj-lt"/>
              <a:buAutoNum type="arabicPeriod"/>
            </a:pPr>
            <a:r>
              <a:rPr lang="en-US" sz="2400" dirty="0"/>
              <a:t>interrelated network relationships and material flows in the food system</a:t>
            </a:r>
          </a:p>
          <a:p>
            <a:pPr marL="342900" indent="-342900">
              <a:buFont typeface="+mj-lt"/>
              <a:buAutoNum type="arabicPeriod"/>
            </a:pPr>
            <a:endParaRPr lang="en-US" sz="2400" dirty="0"/>
          </a:p>
          <a:p>
            <a:pPr marL="342900" indent="-342900">
              <a:buFont typeface="+mj-lt"/>
              <a:buAutoNum type="arabicPeriod"/>
            </a:pPr>
            <a:r>
              <a:rPr lang="en-US" sz="2400" dirty="0"/>
              <a:t>information technologies to capture these relationships for information sharing and analysis</a:t>
            </a:r>
          </a:p>
          <a:p>
            <a:pPr marL="342900" indent="-342900">
              <a:buFont typeface="+mj-lt"/>
              <a:buAutoNum type="arabicPeriod"/>
            </a:pPr>
            <a:endParaRPr lang="en-US" sz="2400" dirty="0"/>
          </a:p>
          <a:p>
            <a:pPr marL="342900" indent="-342900">
              <a:buFont typeface="+mj-lt"/>
              <a:buAutoNum type="arabicPeriod"/>
            </a:pPr>
            <a:r>
              <a:rPr lang="en-US" sz="2400" dirty="0"/>
              <a:t>with stakeholders, strengthen regional, national, and international food system research and action</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82625" y="0"/>
            <a:ext cx="3368878" cy="3209367"/>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0034" y="3186113"/>
            <a:ext cx="3369249" cy="3352800"/>
          </a:xfrm>
          <a:prstGeom prst="rect">
            <a:avLst/>
          </a:prstGeom>
        </p:spPr>
      </p:pic>
      <p:sp>
        <p:nvSpPr>
          <p:cNvPr id="8" name="Title 1"/>
          <p:cNvSpPr txBox="1">
            <a:spLocks/>
          </p:cNvSpPr>
          <p:nvPr/>
        </p:nvSpPr>
        <p:spPr>
          <a:xfrm>
            <a:off x="732281" y="43912"/>
            <a:ext cx="505930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a:solidFill>
                  <a:schemeClr val="tx1"/>
                </a:solidFill>
                <a:latin typeface="+mn-lt"/>
                <a:ea typeface="+mj-ea"/>
                <a:cs typeface="+mj-cs"/>
              </a:defRPr>
            </a:lvl1pPr>
          </a:lstStyle>
          <a:p>
            <a:pPr algn="l"/>
            <a:r>
              <a:rPr lang="en-US" sz="4000" b="1" dirty="0">
                <a:solidFill>
                  <a:schemeClr val="accent2"/>
                </a:solidFill>
              </a:rPr>
              <a:t>RCN Project Aims:</a:t>
            </a:r>
          </a:p>
        </p:txBody>
      </p:sp>
      <p:sp>
        <p:nvSpPr>
          <p:cNvPr id="9" name="Rectangle 8"/>
          <p:cNvSpPr/>
          <p:nvPr/>
        </p:nvSpPr>
        <p:spPr>
          <a:xfrm>
            <a:off x="732653" y="755456"/>
            <a:ext cx="6209060" cy="2123658"/>
          </a:xfrm>
          <a:prstGeom prst="rect">
            <a:avLst/>
          </a:prstGeom>
        </p:spPr>
        <p:txBody>
          <a:bodyPr wrap="square">
            <a:spAutoFit/>
          </a:bodyPr>
          <a:lstStyle/>
          <a:p>
            <a:endParaRPr lang="en-US" dirty="0"/>
          </a:p>
          <a:p>
            <a:r>
              <a:rPr lang="en-US" sz="3200" dirty="0"/>
              <a:t>Develop an informatics framework for understanding and optimizing regional food systems (“</a:t>
            </a:r>
            <a:r>
              <a:rPr lang="en-US" sz="3200" dirty="0" err="1"/>
              <a:t>foodsheds</a:t>
            </a:r>
            <a:r>
              <a:rPr lang="en-US" sz="3200" dirty="0"/>
              <a:t>”)</a:t>
            </a:r>
          </a:p>
          <a:p>
            <a:endParaRPr lang="en-US" dirty="0"/>
          </a:p>
        </p:txBody>
      </p:sp>
    </p:spTree>
    <p:extLst>
      <p:ext uri="{BB962C8B-B14F-4D97-AF65-F5344CB8AC3E}">
        <p14:creationId xmlns:p14="http://schemas.microsoft.com/office/powerpoint/2010/main" val="159293795"/>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04.png" descr="Foodshed-Stakeholder-Map_Figure.png">
            <a:extLst>
              <a:ext uri="{FF2B5EF4-FFF2-40B4-BE49-F238E27FC236}">
                <a16:creationId xmlns:a16="http://schemas.microsoft.com/office/drawing/2014/main" id="{FD248E69-2BA0-5744-A281-5C8AC390ED3A}"/>
              </a:ext>
            </a:extLst>
          </p:cNvPr>
          <p:cNvPicPr/>
          <p:nvPr/>
        </p:nvPicPr>
        <p:blipFill>
          <a:blip r:embed="rId3" cstate="screen">
            <a:extLst>
              <a:ext uri="{28A0092B-C50C-407E-A947-70E740481C1C}">
                <a14:useLocalDpi xmlns:a14="http://schemas.microsoft.com/office/drawing/2010/main"/>
              </a:ext>
            </a:extLst>
          </a:blip>
          <a:srcRect/>
          <a:stretch>
            <a:fillRect/>
          </a:stretch>
        </p:blipFill>
        <p:spPr>
          <a:xfrm>
            <a:off x="515155" y="2794715"/>
            <a:ext cx="5314145" cy="4063285"/>
          </a:xfrm>
          <a:prstGeom prst="rect">
            <a:avLst/>
          </a:prstGeom>
          <a:ln/>
        </p:spPr>
      </p:pic>
      <p:sp>
        <p:nvSpPr>
          <p:cNvPr id="8" name="Title 8"/>
          <p:cNvSpPr>
            <a:spLocks noGrp="1"/>
          </p:cNvSpPr>
          <p:nvPr>
            <p:ph type="title" idx="4294967295"/>
          </p:nvPr>
        </p:nvSpPr>
        <p:spPr>
          <a:xfrm>
            <a:off x="1149178" y="130175"/>
            <a:ext cx="9798907" cy="762000"/>
          </a:xfrm>
        </p:spPr>
        <p:txBody>
          <a:bodyPr>
            <a:noAutofit/>
          </a:bodyPr>
          <a:lstStyle/>
          <a:p>
            <a:pPr>
              <a:lnSpc>
                <a:spcPct val="100000"/>
              </a:lnSpc>
            </a:pPr>
            <a:r>
              <a:rPr lang="en-US" sz="4000" b="1" dirty="0">
                <a:solidFill>
                  <a:schemeClr val="accent2"/>
                </a:solidFill>
              </a:rPr>
              <a:t>Update of the Project since last PI meeting</a:t>
            </a:r>
          </a:p>
        </p:txBody>
      </p:sp>
      <p:sp>
        <p:nvSpPr>
          <p:cNvPr id="4" name="TextBox 3">
            <a:extLst>
              <a:ext uri="{FF2B5EF4-FFF2-40B4-BE49-F238E27FC236}">
                <a16:creationId xmlns:a16="http://schemas.microsoft.com/office/drawing/2014/main" id="{01B76DC1-8C41-C445-9E6B-53B3FD8AE1D1}"/>
              </a:ext>
            </a:extLst>
          </p:cNvPr>
          <p:cNvSpPr txBox="1"/>
          <p:nvPr/>
        </p:nvSpPr>
        <p:spPr>
          <a:xfrm>
            <a:off x="820825" y="1074006"/>
            <a:ext cx="7731316" cy="2062103"/>
          </a:xfrm>
          <a:prstGeom prst="rect">
            <a:avLst/>
          </a:prstGeom>
          <a:noFill/>
        </p:spPr>
        <p:txBody>
          <a:bodyPr wrap="square" rtlCol="0">
            <a:spAutoFit/>
          </a:bodyPr>
          <a:lstStyle/>
          <a:p>
            <a:pPr marL="285750" indent="-285750" algn="just">
              <a:buFont typeface="Arial" panose="020B0604020202020204" pitchFamily="34" charset="0"/>
              <a:buChar char="•"/>
            </a:pPr>
            <a:r>
              <a:rPr lang="en-US" sz="3200" b="1" dirty="0"/>
              <a:t>Food system mapping</a:t>
            </a:r>
          </a:p>
          <a:p>
            <a:pPr algn="just"/>
            <a:endParaRPr lang="en-US" sz="3200" b="1" dirty="0"/>
          </a:p>
          <a:p>
            <a:pPr marL="285750" indent="-285750" algn="just">
              <a:buFont typeface="Arial" panose="020B0604020202020204" pitchFamily="34" charset="0"/>
              <a:buChar char="•"/>
            </a:pPr>
            <a:r>
              <a:rPr lang="en-US" sz="3200" b="1" dirty="0"/>
              <a:t>Stakeholder mapping</a:t>
            </a:r>
          </a:p>
          <a:p>
            <a:pPr marL="285750" indent="-285750" algn="just">
              <a:buFont typeface="Arial" panose="020B0604020202020204" pitchFamily="34" charset="0"/>
              <a:buChar char="•"/>
            </a:pPr>
            <a:endParaRPr lang="en-US" sz="3200" b="1" dirty="0"/>
          </a:p>
        </p:txBody>
      </p:sp>
      <p:pic>
        <p:nvPicPr>
          <p:cNvPr id="5" name="Picture 4">
            <a:extLst>
              <a:ext uri="{FF2B5EF4-FFF2-40B4-BE49-F238E27FC236}">
                <a16:creationId xmlns:a16="http://schemas.microsoft.com/office/drawing/2014/main" id="{3CB5C353-9E09-5F48-9182-CDB90CAFB44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58114" y="3060886"/>
            <a:ext cx="5733886" cy="2183187"/>
          </a:xfrm>
          <a:prstGeom prst="rect">
            <a:avLst/>
          </a:prstGeom>
        </p:spPr>
      </p:pic>
      <p:pic>
        <p:nvPicPr>
          <p:cNvPr id="6" name="Picture 5">
            <a:extLst>
              <a:ext uri="{FF2B5EF4-FFF2-40B4-BE49-F238E27FC236}">
                <a16:creationId xmlns:a16="http://schemas.microsoft.com/office/drawing/2014/main" id="{4DCFD2AE-4881-4844-B15D-BD842E9DF2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38298" y="848007"/>
            <a:ext cx="4480827" cy="2186699"/>
          </a:xfrm>
          <a:prstGeom prst="rect">
            <a:avLst/>
          </a:prstGeom>
        </p:spPr>
      </p:pic>
      <p:pic>
        <p:nvPicPr>
          <p:cNvPr id="9" name="Picture 8">
            <a:extLst>
              <a:ext uri="{FF2B5EF4-FFF2-40B4-BE49-F238E27FC236}">
                <a16:creationId xmlns:a16="http://schemas.microsoft.com/office/drawing/2014/main" id="{A5201846-1CDD-1242-9F2D-D90742E8F4FB}"/>
              </a:ext>
            </a:extLst>
          </p:cNvPr>
          <p:cNvPicPr>
            <a:picLocks noChangeAspect="1"/>
          </p:cNvPicPr>
          <p:nvPr/>
        </p:nvPicPr>
        <p:blipFill>
          <a:blip r:embed="rId6" cstate="screen">
            <a:alphaModFix amt="35000"/>
            <a:extLst>
              <a:ext uri="{28A0092B-C50C-407E-A947-70E740481C1C}">
                <a14:useLocalDpi xmlns:a14="http://schemas.microsoft.com/office/drawing/2010/main"/>
              </a:ext>
            </a:extLst>
          </a:blip>
          <a:stretch>
            <a:fillRect/>
          </a:stretch>
        </p:blipFill>
        <p:spPr>
          <a:xfrm>
            <a:off x="5615443" y="666176"/>
            <a:ext cx="4403682" cy="3583526"/>
          </a:xfrm>
          <a:prstGeom prst="rect">
            <a:avLst/>
          </a:prstGeom>
        </p:spPr>
      </p:pic>
    </p:spTree>
    <p:extLst>
      <p:ext uri="{BB962C8B-B14F-4D97-AF65-F5344CB8AC3E}">
        <p14:creationId xmlns:p14="http://schemas.microsoft.com/office/powerpoint/2010/main" val="412444970"/>
      </p:ext>
    </p:extLst>
  </p:cSld>
  <p:clrMapOvr>
    <a:masterClrMapping/>
  </p:clrMapOvr>
  <p:transition advClick="0" advTm="45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06D27A7F-7423-EB44-95A0-A815F8EE6E52}"/>
              </a:ext>
            </a:extLst>
          </p:cNvPr>
          <p:cNvSpPr txBox="1">
            <a:spLocks/>
          </p:cNvSpPr>
          <p:nvPr/>
        </p:nvSpPr>
        <p:spPr>
          <a:xfrm>
            <a:off x="1204166" y="45857"/>
            <a:ext cx="9798907" cy="762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accent2"/>
                </a:solidFill>
              </a:rPr>
              <a:t>Update of the Project since last PI meeting</a:t>
            </a:r>
          </a:p>
        </p:txBody>
      </p:sp>
      <p:pic>
        <p:nvPicPr>
          <p:cNvPr id="6" name="Picture 2">
            <a:extLst>
              <a:ext uri="{FF2B5EF4-FFF2-40B4-BE49-F238E27FC236}">
                <a16:creationId xmlns:a16="http://schemas.microsoft.com/office/drawing/2014/main" id="{4E85FD45-4AE6-504A-A6A6-CA2FF47F432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20440" y="1732550"/>
            <a:ext cx="5514571" cy="364463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3">
            <a:extLst>
              <a:ext uri="{FF2B5EF4-FFF2-40B4-BE49-F238E27FC236}">
                <a16:creationId xmlns:a16="http://schemas.microsoft.com/office/drawing/2014/main" id="{802034EB-65C8-D94E-93E6-6AB441AAEC4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0781" y="1177189"/>
            <a:ext cx="3399659" cy="20926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2">
            <a:extLst>
              <a:ext uri="{FF2B5EF4-FFF2-40B4-BE49-F238E27FC236}">
                <a16:creationId xmlns:a16="http://schemas.microsoft.com/office/drawing/2014/main" id="{7B74BC30-6BF4-8042-981F-B11EEFB8555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12319" y="4481962"/>
            <a:ext cx="8079681" cy="23760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6681F1FD-FA85-9A44-8801-8994CA955FCB}"/>
              </a:ext>
            </a:extLst>
          </p:cNvPr>
          <p:cNvSpPr txBox="1"/>
          <p:nvPr/>
        </p:nvSpPr>
        <p:spPr>
          <a:xfrm>
            <a:off x="120781" y="773829"/>
            <a:ext cx="3481531" cy="461665"/>
          </a:xfrm>
          <a:prstGeom prst="rect">
            <a:avLst/>
          </a:prstGeom>
          <a:noFill/>
        </p:spPr>
        <p:txBody>
          <a:bodyPr wrap="none" rtlCol="0">
            <a:spAutoFit/>
          </a:bodyPr>
          <a:lstStyle/>
          <a:p>
            <a:r>
              <a:rPr lang="en-US" sz="2400" dirty="0"/>
              <a:t>Multi-ontology framework</a:t>
            </a:r>
          </a:p>
        </p:txBody>
      </p:sp>
      <p:sp>
        <p:nvSpPr>
          <p:cNvPr id="9" name="TextBox 8">
            <a:extLst>
              <a:ext uri="{FF2B5EF4-FFF2-40B4-BE49-F238E27FC236}">
                <a16:creationId xmlns:a16="http://schemas.microsoft.com/office/drawing/2014/main" id="{D60243EF-38D2-2544-AF4E-D6DDA8B479B9}"/>
              </a:ext>
            </a:extLst>
          </p:cNvPr>
          <p:cNvSpPr txBox="1"/>
          <p:nvPr/>
        </p:nvSpPr>
        <p:spPr>
          <a:xfrm>
            <a:off x="4112319" y="1201465"/>
            <a:ext cx="3539239" cy="461665"/>
          </a:xfrm>
          <a:prstGeom prst="rect">
            <a:avLst/>
          </a:prstGeom>
          <a:noFill/>
        </p:spPr>
        <p:txBody>
          <a:bodyPr wrap="none" rtlCol="0">
            <a:spAutoFit/>
          </a:bodyPr>
          <a:lstStyle/>
          <a:p>
            <a:r>
              <a:rPr lang="en-US" sz="2400" dirty="0"/>
              <a:t>PPOD Ontology framework</a:t>
            </a:r>
          </a:p>
        </p:txBody>
      </p:sp>
      <p:sp>
        <p:nvSpPr>
          <p:cNvPr id="10" name="TextBox 9">
            <a:extLst>
              <a:ext uri="{FF2B5EF4-FFF2-40B4-BE49-F238E27FC236}">
                <a16:creationId xmlns:a16="http://schemas.microsoft.com/office/drawing/2014/main" id="{53428AA2-7BA3-1744-85B6-3AD85E4BA4C6}"/>
              </a:ext>
            </a:extLst>
          </p:cNvPr>
          <p:cNvSpPr txBox="1"/>
          <p:nvPr/>
        </p:nvSpPr>
        <p:spPr>
          <a:xfrm>
            <a:off x="8002149" y="3962504"/>
            <a:ext cx="2611356" cy="461665"/>
          </a:xfrm>
          <a:prstGeom prst="rect">
            <a:avLst/>
          </a:prstGeom>
          <a:noFill/>
        </p:spPr>
        <p:txBody>
          <a:bodyPr wrap="none" rtlCol="0">
            <a:spAutoFit/>
          </a:bodyPr>
          <a:lstStyle/>
          <a:p>
            <a:r>
              <a:rPr lang="en-US" sz="2400" dirty="0"/>
              <a:t>Stakeholder Record</a:t>
            </a:r>
          </a:p>
        </p:txBody>
      </p:sp>
      <p:cxnSp>
        <p:nvCxnSpPr>
          <p:cNvPr id="11" name="Straight Arrow Connector 10">
            <a:extLst>
              <a:ext uri="{FF2B5EF4-FFF2-40B4-BE49-F238E27FC236}">
                <a16:creationId xmlns:a16="http://schemas.microsoft.com/office/drawing/2014/main" id="{3315EDBB-5A81-E740-A0CF-754B8E014D23}"/>
              </a:ext>
            </a:extLst>
          </p:cNvPr>
          <p:cNvCxnSpPr/>
          <p:nvPr/>
        </p:nvCxnSpPr>
        <p:spPr>
          <a:xfrm>
            <a:off x="2663190" y="1863090"/>
            <a:ext cx="765810" cy="262890"/>
          </a:xfrm>
          <a:prstGeom prst="straightConnector1">
            <a:avLst/>
          </a:prstGeom>
          <a:ln w="63500">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CD348AB9-77F2-304C-A1CA-15709A03B35E}"/>
              </a:ext>
            </a:extLst>
          </p:cNvPr>
          <p:cNvCxnSpPr>
            <a:cxnSpLocks/>
          </p:cNvCxnSpPr>
          <p:nvPr/>
        </p:nvCxnSpPr>
        <p:spPr>
          <a:xfrm>
            <a:off x="7277041" y="3888170"/>
            <a:ext cx="633032" cy="478206"/>
          </a:xfrm>
          <a:prstGeom prst="straightConnector1">
            <a:avLst/>
          </a:prstGeom>
          <a:ln w="63500">
            <a:tailEnd type="triangle"/>
          </a:ln>
        </p:spPr>
        <p:style>
          <a:lnRef idx="2">
            <a:schemeClr val="dk1"/>
          </a:lnRef>
          <a:fillRef idx="0">
            <a:schemeClr val="dk1"/>
          </a:fillRef>
          <a:effectRef idx="1">
            <a:schemeClr val="dk1"/>
          </a:effectRef>
          <a:fontRef idx="minor">
            <a:schemeClr val="tx1"/>
          </a:fontRef>
        </p:style>
      </p:cxnSp>
      <p:sp>
        <p:nvSpPr>
          <p:cNvPr id="14" name="TextBox 13">
            <a:extLst>
              <a:ext uri="{FF2B5EF4-FFF2-40B4-BE49-F238E27FC236}">
                <a16:creationId xmlns:a16="http://schemas.microsoft.com/office/drawing/2014/main" id="{C420DA3B-7617-6D4C-9BA0-CB99FE307910}"/>
              </a:ext>
            </a:extLst>
          </p:cNvPr>
          <p:cNvSpPr txBox="1"/>
          <p:nvPr/>
        </p:nvSpPr>
        <p:spPr>
          <a:xfrm>
            <a:off x="8062471" y="1648144"/>
            <a:ext cx="4080158" cy="2031325"/>
          </a:xfrm>
          <a:prstGeom prst="rect">
            <a:avLst/>
          </a:prstGeom>
          <a:noFill/>
        </p:spPr>
        <p:txBody>
          <a:bodyPr wrap="square" rtlCol="0">
            <a:spAutoFit/>
          </a:bodyPr>
          <a:lstStyle/>
          <a:p>
            <a:r>
              <a:rPr lang="en-US" dirty="0"/>
              <a:t>Hollander et al. In revision. Towards smart </a:t>
            </a:r>
            <a:r>
              <a:rPr lang="en-US" dirty="0" err="1"/>
              <a:t>foodsheds</a:t>
            </a:r>
            <a:r>
              <a:rPr lang="en-US" dirty="0"/>
              <a:t>: using stakeholder engagement to improve informatics frameworks for regional food systems. </a:t>
            </a:r>
          </a:p>
          <a:p>
            <a:r>
              <a:rPr lang="en-US" dirty="0"/>
              <a:t>2020 Special Issue on Smart Spaces and Places, Annals of the American Association of Geographers.</a:t>
            </a:r>
          </a:p>
        </p:txBody>
      </p:sp>
      <p:cxnSp>
        <p:nvCxnSpPr>
          <p:cNvPr id="16" name="Straight Arrow Connector 15">
            <a:extLst>
              <a:ext uri="{FF2B5EF4-FFF2-40B4-BE49-F238E27FC236}">
                <a16:creationId xmlns:a16="http://schemas.microsoft.com/office/drawing/2014/main" id="{DD58C6D9-7153-234B-8768-C08C5EE8FC70}"/>
              </a:ext>
            </a:extLst>
          </p:cNvPr>
          <p:cNvCxnSpPr>
            <a:cxnSpLocks/>
          </p:cNvCxnSpPr>
          <p:nvPr/>
        </p:nvCxnSpPr>
        <p:spPr>
          <a:xfrm flipH="1" flipV="1">
            <a:off x="3003146" y="5377185"/>
            <a:ext cx="1044657" cy="553716"/>
          </a:xfrm>
          <a:prstGeom prst="straightConnector1">
            <a:avLst/>
          </a:prstGeom>
          <a:ln w="63500">
            <a:tailEnd type="triangle"/>
          </a:ln>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D60243EF-38D2-2544-AF4E-D6DDA8B479B9}"/>
              </a:ext>
            </a:extLst>
          </p:cNvPr>
          <p:cNvSpPr txBox="1"/>
          <p:nvPr/>
        </p:nvSpPr>
        <p:spPr>
          <a:xfrm>
            <a:off x="8962567" y="1277726"/>
            <a:ext cx="1577035" cy="461665"/>
          </a:xfrm>
          <a:prstGeom prst="rect">
            <a:avLst/>
          </a:prstGeom>
          <a:noFill/>
        </p:spPr>
        <p:txBody>
          <a:bodyPr wrap="none" rtlCol="0">
            <a:spAutoFit/>
          </a:bodyPr>
          <a:lstStyle/>
          <a:p>
            <a:r>
              <a:rPr lang="en-US" sz="2400" dirty="0"/>
              <a:t>Publication</a:t>
            </a:r>
          </a:p>
        </p:txBody>
      </p:sp>
      <p:pic>
        <p:nvPicPr>
          <p:cNvPr id="5" name="Picture 4">
            <a:extLst>
              <a:ext uri="{FF2B5EF4-FFF2-40B4-BE49-F238E27FC236}">
                <a16:creationId xmlns:a16="http://schemas.microsoft.com/office/drawing/2014/main" id="{552C780C-EC0D-0048-A297-54340DB82C12}"/>
              </a:ext>
            </a:extLst>
          </p:cNvPr>
          <p:cNvPicPr>
            <a:picLocks noChangeAspect="1"/>
          </p:cNvPicPr>
          <p:nvPr/>
        </p:nvPicPr>
        <p:blipFill>
          <a:blip r:embed="rId6"/>
          <a:stretch>
            <a:fillRect/>
          </a:stretch>
        </p:blipFill>
        <p:spPr>
          <a:xfrm>
            <a:off x="120781" y="4195283"/>
            <a:ext cx="2794000" cy="2476500"/>
          </a:xfrm>
          <a:prstGeom prst="rect">
            <a:avLst/>
          </a:prstGeom>
        </p:spPr>
      </p:pic>
    </p:spTree>
    <p:extLst>
      <p:ext uri="{BB962C8B-B14F-4D97-AF65-F5344CB8AC3E}">
        <p14:creationId xmlns:p14="http://schemas.microsoft.com/office/powerpoint/2010/main" val="1332319180"/>
      </p:ext>
    </p:extLst>
  </p:cSld>
  <p:clrMapOvr>
    <a:masterClrMapping/>
  </p:clrMapOvr>
  <p:transition spd="med" advTm="65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1042988" y="301625"/>
            <a:ext cx="9486900" cy="762000"/>
          </a:xfrm>
        </p:spPr>
        <p:txBody>
          <a:bodyPr>
            <a:noAutofit/>
          </a:bodyPr>
          <a:lstStyle/>
          <a:p>
            <a:pPr>
              <a:lnSpc>
                <a:spcPct val="100000"/>
              </a:lnSpc>
            </a:pPr>
            <a:r>
              <a:rPr lang="en-US" sz="4000" b="1" dirty="0">
                <a:solidFill>
                  <a:schemeClr val="accent2"/>
                </a:solidFill>
              </a:rPr>
              <a:t>Anticipated outcomes and success measures in the next year</a:t>
            </a:r>
          </a:p>
        </p:txBody>
      </p:sp>
      <p:sp>
        <p:nvSpPr>
          <p:cNvPr id="2" name="TextBox 1"/>
          <p:cNvSpPr txBox="1"/>
          <p:nvPr/>
        </p:nvSpPr>
        <p:spPr>
          <a:xfrm>
            <a:off x="312202" y="1279590"/>
            <a:ext cx="11410680" cy="4031873"/>
          </a:xfrm>
          <a:prstGeom prst="rect">
            <a:avLst/>
          </a:prstGeom>
          <a:noFill/>
        </p:spPr>
        <p:txBody>
          <a:bodyPr wrap="square" rtlCol="0">
            <a:spAutoFit/>
          </a:bodyPr>
          <a:lstStyle/>
          <a:p>
            <a:pPr marL="285750" lvl="0" indent="-285750" algn="just">
              <a:buFont typeface="Arial" panose="020B0604020202020204" pitchFamily="34" charset="0"/>
              <a:buChar char="•"/>
            </a:pPr>
            <a:r>
              <a:rPr lang="en-US" sz="3200" b="1" dirty="0"/>
              <a:t>Meeting with stakeholders to develop use cases</a:t>
            </a:r>
          </a:p>
          <a:p>
            <a:pPr marL="285750" lvl="0" indent="-285750" algn="just">
              <a:buFont typeface="Arial" panose="020B0604020202020204" pitchFamily="34" charset="0"/>
              <a:buChar char="•"/>
            </a:pPr>
            <a:r>
              <a:rPr lang="en-US" sz="3200" b="1" dirty="0"/>
              <a:t>Collecting and curating data resources</a:t>
            </a:r>
          </a:p>
          <a:p>
            <a:pPr marL="285750" lvl="0" indent="-285750" algn="just">
              <a:buFont typeface="Arial" panose="020B0604020202020204" pitchFamily="34" charset="0"/>
              <a:buChar char="•"/>
            </a:pPr>
            <a:r>
              <a:rPr lang="en-US" sz="3200" b="1" dirty="0"/>
              <a:t>Coordinating between UCD and </a:t>
            </a:r>
          </a:p>
          <a:p>
            <a:pPr lvl="0" algn="just"/>
            <a:r>
              <a:rPr lang="en-US" sz="3200" b="1" dirty="0"/>
              <a:t>OSU on use cases in four key areas:</a:t>
            </a:r>
          </a:p>
          <a:p>
            <a:pPr marL="742950" lvl="1" indent="-285750" algn="just">
              <a:buFont typeface="Arial" panose="020B0604020202020204" pitchFamily="34" charset="0"/>
              <a:buChar char="•"/>
            </a:pPr>
            <a:r>
              <a:rPr lang="en-US" sz="3200" b="1" dirty="0"/>
              <a:t>Policy</a:t>
            </a:r>
          </a:p>
          <a:p>
            <a:pPr marL="742950" lvl="1" indent="-285750" algn="just">
              <a:buFont typeface="Arial" panose="020B0604020202020204" pitchFamily="34" charset="0"/>
              <a:buChar char="•"/>
            </a:pPr>
            <a:r>
              <a:rPr lang="en-US" sz="3200" b="1" dirty="0"/>
              <a:t>Health</a:t>
            </a:r>
          </a:p>
          <a:p>
            <a:pPr marL="742950" lvl="1" indent="-285750" algn="just">
              <a:buFont typeface="Arial" panose="020B0604020202020204" pitchFamily="34" charset="0"/>
              <a:buChar char="•"/>
            </a:pPr>
            <a:r>
              <a:rPr lang="en-US" sz="3200" b="1" dirty="0"/>
              <a:t>Supply chains</a:t>
            </a:r>
          </a:p>
          <a:p>
            <a:pPr marL="742950" lvl="1" indent="-285750" algn="just">
              <a:buFont typeface="Arial" panose="020B0604020202020204" pitchFamily="34" charset="0"/>
              <a:buChar char="•"/>
            </a:pPr>
            <a:r>
              <a:rPr lang="en-US" sz="3200" b="1" dirty="0"/>
              <a:t>Production</a:t>
            </a:r>
          </a:p>
        </p:txBody>
      </p:sp>
      <p:pic>
        <p:nvPicPr>
          <p:cNvPr id="5" name="Picture 4">
            <a:extLst>
              <a:ext uri="{FF2B5EF4-FFF2-40B4-BE49-F238E27FC236}">
                <a16:creationId xmlns:a16="http://schemas.microsoft.com/office/drawing/2014/main" id="{0871AE57-32A4-5B47-9ACD-FC5CC758E0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6297" y="3238500"/>
            <a:ext cx="4480282" cy="3543300"/>
          </a:xfrm>
          <a:prstGeom prst="rect">
            <a:avLst/>
          </a:prstGeom>
        </p:spPr>
      </p:pic>
      <p:pic>
        <p:nvPicPr>
          <p:cNvPr id="3" name="Picture 2">
            <a:extLst>
              <a:ext uri="{FF2B5EF4-FFF2-40B4-BE49-F238E27FC236}">
                <a16:creationId xmlns:a16="http://schemas.microsoft.com/office/drawing/2014/main" id="{7210D5ED-C058-ED40-9127-EC34E15DCD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19830" y="2264363"/>
            <a:ext cx="5350159" cy="3291328"/>
          </a:xfrm>
          <a:prstGeom prst="rect">
            <a:avLst/>
          </a:prstGeom>
        </p:spPr>
      </p:pic>
    </p:spTree>
    <p:extLst>
      <p:ext uri="{BB962C8B-B14F-4D97-AF65-F5344CB8AC3E}">
        <p14:creationId xmlns:p14="http://schemas.microsoft.com/office/powerpoint/2010/main" val="776895914"/>
      </p:ext>
    </p:extLst>
  </p:cSld>
  <p:clrMapOvr>
    <a:masterClrMapping/>
  </p:clrMapOvr>
  <p:transition spd="med" advTm="4500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15154</TotalTime>
  <Words>546</Words>
  <Application>Microsoft Macintosh PowerPoint</Application>
  <PresentationFormat>Widescreen</PresentationFormat>
  <Paragraphs>44</Paragraphs>
  <Slides>5</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PowerPoint Presentation</vt:lpstr>
      <vt:lpstr>PowerPoint Presentation</vt:lpstr>
      <vt:lpstr>Update of the Project since last PI meeting</vt:lpstr>
      <vt:lpstr>PowerPoint Presentation</vt:lpstr>
      <vt:lpstr>Anticipated outcomes and success measures in the next year</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Nilsen, Wendy</dc:creator>
  <cp:keywords/>
  <dc:description/>
  <cp:lastModifiedBy>Hoy, Casey</cp:lastModifiedBy>
  <cp:revision>131</cp:revision>
  <dcterms:created xsi:type="dcterms:W3CDTF">2016-01-15T22:20:06Z</dcterms:created>
  <dcterms:modified xsi:type="dcterms:W3CDTF">2019-03-21T20:20:11Z</dcterms:modified>
  <cp:category/>
</cp:coreProperties>
</file>