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52"/>
    <p:restoredTop sz="52263"/>
  </p:normalViewPr>
  <p:slideViewPr>
    <p:cSldViewPr snapToGrid="0" snapToObjects="1">
      <p:cViewPr>
        <p:scale>
          <a:sx n="77" d="100"/>
          <a:sy n="77" d="100"/>
        </p:scale>
        <p:origin x="3736" y="2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This is the transition slide. The lightning talk moderator will announce the name of your project and the name of the lead PI. Expect to begin your presentation from the next slide.</a:t>
            </a:r>
            <a:endParaRPr dirty="0"/>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Public engagement is hard! </a:t>
            </a:r>
            <a:endParaRPr dirty="0"/>
          </a:p>
          <a:p>
            <a:pPr marL="0" lvl="0" indent="0" algn="l" rtl="0">
              <a:spcBef>
                <a:spcPts val="0"/>
              </a:spcBef>
              <a:spcAft>
                <a:spcPts val="0"/>
              </a:spcAft>
              <a:buClr>
                <a:schemeClr val="dk1"/>
              </a:buClr>
              <a:buSzPts val="1200"/>
              <a:buFont typeface="Calibri"/>
              <a:buNone/>
            </a:pPr>
            <a:r>
              <a:rPr lang="en-US" dirty="0"/>
              <a:t>People are busy, and for most, </a:t>
            </a:r>
            <a:r>
              <a:rPr lang="en-US" dirty="0" err="1"/>
              <a:t>stormwater</a:t>
            </a:r>
            <a:r>
              <a:rPr lang="en-US" dirty="0"/>
              <a:t> control or any other public utility is something that they just expect to work because (pause) you know taxes.</a:t>
            </a:r>
            <a:endParaRPr dirty="0"/>
          </a:p>
          <a:p>
            <a:pPr marL="0" lvl="0" indent="0" algn="l" rtl="0">
              <a:spcBef>
                <a:spcPts val="0"/>
              </a:spcBef>
              <a:spcAft>
                <a:spcPts val="0"/>
              </a:spcAft>
              <a:buClr>
                <a:schemeClr val="dk1"/>
              </a:buClr>
              <a:buSzPts val="1200"/>
              <a:buFont typeface="Calibri"/>
              <a:buNone/>
            </a:pPr>
            <a:r>
              <a:rPr lang="en-US" dirty="0"/>
              <a:t>But managing </a:t>
            </a:r>
            <a:r>
              <a:rPr lang="en-US" dirty="0" err="1"/>
              <a:t>stormwater</a:t>
            </a:r>
            <a:r>
              <a:rPr lang="en-US" dirty="0"/>
              <a:t> is complicated and public input into how it </a:t>
            </a:r>
            <a:r>
              <a:rPr lang="en-US" b="1" dirty="0"/>
              <a:t>is</a:t>
            </a:r>
            <a:r>
              <a:rPr lang="en-US" dirty="0"/>
              <a:t> or </a:t>
            </a:r>
            <a:r>
              <a:rPr lang="en-US" b="1" dirty="0"/>
              <a:t>is not</a:t>
            </a:r>
            <a:r>
              <a:rPr lang="en-US" dirty="0"/>
              <a:t> working </a:t>
            </a:r>
            <a:r>
              <a:rPr lang="en-US" b="1" dirty="0"/>
              <a:t>where they live</a:t>
            </a:r>
            <a:r>
              <a:rPr lang="en-US" dirty="0"/>
              <a:t> is essential to the equitable development of smart and connected communities.</a:t>
            </a:r>
            <a:endParaRPr dirty="0">
              <a:highlight>
                <a:srgbClr val="FFFF00"/>
              </a:highlight>
            </a:endParaRPr>
          </a:p>
          <a:p>
            <a:pPr marL="0" lvl="0" indent="0" algn="l" rtl="0">
              <a:spcBef>
                <a:spcPts val="0"/>
              </a:spcBef>
              <a:spcAft>
                <a:spcPts val="0"/>
              </a:spcAft>
              <a:buClr>
                <a:schemeClr val="dk1"/>
              </a:buClr>
              <a:buSzPts val="1200"/>
              <a:buFont typeface="Calibri"/>
              <a:buNone/>
            </a:pPr>
            <a:r>
              <a:rPr lang="en-US" dirty="0"/>
              <a:t>So, how can we improve public engagement? </a:t>
            </a:r>
            <a:endParaRPr dirty="0"/>
          </a:p>
          <a:p>
            <a:pPr marL="0" lvl="0" indent="0" algn="l" rtl="0">
              <a:spcBef>
                <a:spcPts val="0"/>
              </a:spcBef>
              <a:spcAft>
                <a:spcPts val="0"/>
              </a:spcAft>
              <a:buClr>
                <a:schemeClr val="dk1"/>
              </a:buClr>
              <a:buSzPts val="1200"/>
              <a:buFont typeface="Calibri"/>
              <a:buNone/>
            </a:pPr>
            <a:r>
              <a:rPr lang="en-US" dirty="0"/>
              <a:t>Our work focuses on how to </a:t>
            </a:r>
            <a:r>
              <a:rPr lang="en-US" b="1" dirty="0"/>
              <a:t>innovate citizen engagement </a:t>
            </a:r>
            <a:r>
              <a:rPr lang="en-US" dirty="0"/>
              <a:t>through the use of </a:t>
            </a:r>
            <a:r>
              <a:rPr lang="en-US" b="1" dirty="0"/>
              <a:t>serious games</a:t>
            </a:r>
            <a:r>
              <a:rPr lang="en-US" dirty="0"/>
              <a:t> that use geospatial models, and </a:t>
            </a:r>
            <a:r>
              <a:rPr lang="en-US" b="1" dirty="0"/>
              <a:t>crowdsource</a:t>
            </a:r>
            <a:r>
              <a:rPr lang="en-US" dirty="0"/>
              <a:t> the design of management scenarios to improve decision-making in rapidly urbanizing regions. We see this as a way of getting a greater diversity of citizen input by essentially putting big data and sophisticated models into </a:t>
            </a:r>
            <a:r>
              <a:rPr lang="en-US" b="1" dirty="0"/>
              <a:t>everyone’s</a:t>
            </a:r>
            <a:r>
              <a:rPr lang="en-US" dirty="0"/>
              <a:t> hands and letting them “play” with alternative scenarios. Our initial focus for these games is </a:t>
            </a:r>
            <a:r>
              <a:rPr lang="en-US" b="1" dirty="0"/>
              <a:t>urbanization and </a:t>
            </a:r>
            <a:r>
              <a:rPr lang="en-US" b="1" dirty="0" err="1"/>
              <a:t>stormwater</a:t>
            </a:r>
            <a:r>
              <a:rPr lang="en-US" b="1" dirty="0"/>
              <a:t> management . </a:t>
            </a:r>
            <a:r>
              <a:rPr lang="en-US" dirty="0"/>
              <a:t>So, to develop this game – that we’re calling </a:t>
            </a:r>
            <a:r>
              <a:rPr lang="en-US" dirty="0" err="1"/>
              <a:t>TomorrowNow</a:t>
            </a:r>
            <a:r>
              <a:rPr lang="en-US" dirty="0"/>
              <a:t> – into something that will be useful and effective, we are uniting stakeholders and community leaders from around the Triangle region of North Carolina to </a:t>
            </a:r>
            <a:r>
              <a:rPr lang="en-US" b="1" dirty="0"/>
              <a:t>co-create </a:t>
            </a:r>
            <a:r>
              <a:rPr lang="en-US" dirty="0"/>
              <a:t>it.</a:t>
            </a:r>
            <a:endParaRPr dirty="0"/>
          </a:p>
          <a:p>
            <a:pPr marL="0" lvl="0" indent="0" algn="l" rtl="0">
              <a:spcBef>
                <a:spcPts val="0"/>
              </a:spcBef>
              <a:spcAft>
                <a:spcPts val="0"/>
              </a:spcAft>
              <a:buNone/>
            </a:pPr>
            <a:r>
              <a:rPr lang="en-US" b="1" dirty="0"/>
              <a:t> </a:t>
            </a:r>
            <a:endParaRPr dirty="0"/>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latin typeface="Arial"/>
                <a:ea typeface="Arial"/>
                <a:cs typeface="Arial"/>
                <a:sym typeface="Arial"/>
              </a:rPr>
              <a:t>Last year we coordinated with the Town of Cary and City of Raleigh by demonstrating to them how some storm drains are not actually receiving the water they were designed to capture.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latin typeface="Arial"/>
                <a:ea typeface="Arial"/>
                <a:cs typeface="Arial"/>
                <a:sym typeface="Arial"/>
              </a:rPr>
              <a:t>We did this by using 1m </a:t>
            </a:r>
            <a:r>
              <a:rPr lang="en-US" dirty="0" err="1">
                <a:latin typeface="Arial"/>
                <a:ea typeface="Arial"/>
                <a:cs typeface="Arial"/>
                <a:sym typeface="Arial"/>
              </a:rPr>
              <a:t>stormwater</a:t>
            </a:r>
            <a:r>
              <a:rPr lang="en-US" dirty="0">
                <a:latin typeface="Arial"/>
                <a:ea typeface="Arial"/>
                <a:cs typeface="Arial"/>
                <a:sym typeface="Arial"/>
              </a:rPr>
              <a:t> flow models to pinpoint how water flows over properties, streets, and other urban infrastructure.</a:t>
            </a:r>
            <a:endParaRPr dirty="0">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t>We also</a:t>
            </a:r>
            <a:r>
              <a:rPr lang="en-US" sz="1200" b="0" i="0" u="none" strike="noStrike" dirty="0">
                <a:solidFill>
                  <a:schemeClr val="dk1"/>
                </a:solidFill>
                <a:latin typeface="Calibri"/>
                <a:ea typeface="Calibri"/>
                <a:cs typeface="Calibri"/>
                <a:sym typeface="Calibri"/>
              </a:rPr>
              <a:t> hosted Workshop #1 our Goal-Defining Meeting</a:t>
            </a:r>
            <a:r>
              <a:rPr lang="en-US" dirty="0"/>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During the workshop we were surprised by the creativity shown by participants when asked to imag</a:t>
            </a:r>
            <a:r>
              <a:rPr lang="en-US" dirty="0"/>
              <a:t>ine</a:t>
            </a:r>
            <a:r>
              <a:rPr lang="en-US" sz="1200" b="0" i="0" u="none" strike="noStrike" dirty="0">
                <a:solidFill>
                  <a:schemeClr val="dk1"/>
                </a:solidFill>
                <a:latin typeface="Calibri"/>
                <a:ea typeface="Calibri"/>
                <a:cs typeface="Calibri"/>
                <a:sym typeface="Calibri"/>
              </a:rPr>
              <a:t> what </a:t>
            </a:r>
            <a:r>
              <a:rPr lang="en-US" sz="1200" b="0" i="0" u="none" strike="noStrike" dirty="0" err="1">
                <a:solidFill>
                  <a:schemeClr val="dk1"/>
                </a:solidFill>
                <a:latin typeface="Calibri"/>
                <a:ea typeface="Calibri"/>
                <a:cs typeface="Calibri"/>
                <a:sym typeface="Calibri"/>
              </a:rPr>
              <a:t>TomorrowNow</a:t>
            </a:r>
            <a:r>
              <a:rPr lang="en-US" sz="1200" b="0" i="0" u="none" strike="noStrike" dirty="0">
                <a:solidFill>
                  <a:schemeClr val="dk1"/>
                </a:solidFill>
                <a:latin typeface="Calibri"/>
                <a:ea typeface="Calibri"/>
                <a:cs typeface="Calibri"/>
                <a:sym typeface="Calibri"/>
              </a:rPr>
              <a:t> could look like. One participant imagined that </a:t>
            </a:r>
            <a:r>
              <a:rPr lang="en-US" sz="1200" b="0" i="0" u="none" strike="noStrike" dirty="0" err="1">
                <a:solidFill>
                  <a:schemeClr val="dk1"/>
                </a:solidFill>
                <a:latin typeface="Calibri"/>
                <a:ea typeface="Calibri"/>
                <a:cs typeface="Calibri"/>
                <a:sym typeface="Calibri"/>
              </a:rPr>
              <a:t>TomorrowNow</a:t>
            </a:r>
            <a:r>
              <a:rPr lang="en-US" sz="1200" b="0" i="0" u="none" strike="noStrike" dirty="0">
                <a:solidFill>
                  <a:schemeClr val="dk1"/>
                </a:solidFill>
                <a:latin typeface="Calibri"/>
                <a:ea typeface="Calibri"/>
                <a:cs typeface="Calibri"/>
                <a:sym typeface="Calibri"/>
              </a:rPr>
              <a:t> could work by </a:t>
            </a:r>
            <a:r>
              <a:rPr lang="en-US" dirty="0"/>
              <a:t>having no way to win</a:t>
            </a:r>
            <a:r>
              <a:rPr lang="en-US" sz="1200" b="0" i="0" u="none" strike="noStrike" dirty="0">
                <a:solidFill>
                  <a:schemeClr val="dk1"/>
                </a:solidFill>
                <a:latin typeface="Calibri"/>
                <a:ea typeface="Calibri"/>
                <a:cs typeface="Calibri"/>
                <a:sym typeface="Calibri"/>
              </a:rPr>
              <a:t>, so that people could gracefully </a:t>
            </a:r>
            <a:r>
              <a:rPr lang="en-US" dirty="0"/>
              <a:t>learn to manage trade-offs that have no perfect solution</a:t>
            </a:r>
            <a:r>
              <a:rPr lang="en-US" sz="1200" b="0" i="0" u="none" strike="noStrike" dirty="0">
                <a:solidFill>
                  <a:schemeClr val="dk1"/>
                </a:solidFill>
                <a:latin typeface="Calibri"/>
                <a:ea typeface="Calibri"/>
                <a:cs typeface="Calibri"/>
                <a:sym typeface="Calibri"/>
              </a:rPr>
              <a:t>. Ideas around spatial and temporal scales had a major impacts on which platforms, issues, and audiences the game could focus on --- do we need </a:t>
            </a:r>
            <a:r>
              <a:rPr lang="en-US" dirty="0"/>
              <a:t>a</a:t>
            </a:r>
            <a:r>
              <a:rPr lang="en-US" sz="1200" b="0" i="0" u="none" strike="noStrike" dirty="0">
                <a:solidFill>
                  <a:schemeClr val="dk1"/>
                </a:solidFill>
                <a:latin typeface="Calibri"/>
                <a:ea typeface="Calibri"/>
                <a:cs typeface="Calibri"/>
                <a:sym typeface="Calibri"/>
              </a:rPr>
              <a:t> “Homeowner Edition” or “City Planning” version or both?</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1" dirty="0"/>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Workshops and meetings are great for getting a lot of information at once, but once people leave they might not think about the issues again until they get another invite to the next event. In order to facilitate</a:t>
            </a:r>
            <a:r>
              <a:rPr lang="en-US" dirty="0"/>
              <a:t> </a:t>
            </a:r>
            <a:r>
              <a:rPr lang="en-US" b="0" dirty="0"/>
              <a:t>the co-development of </a:t>
            </a:r>
            <a:r>
              <a:rPr lang="en-US" b="0" dirty="0" err="1"/>
              <a:t>TomorrowNow</a:t>
            </a:r>
            <a:r>
              <a:rPr lang="en-US" b="0" dirty="0"/>
              <a:t> we </a:t>
            </a:r>
            <a:r>
              <a:rPr lang="en-US" dirty="0"/>
              <a:t>set up</a:t>
            </a:r>
            <a:r>
              <a:rPr lang="en-US" b="0" dirty="0"/>
              <a:t> a Slack community to foster o</a:t>
            </a:r>
            <a:r>
              <a:rPr lang="en-US" dirty="0"/>
              <a:t>n</a:t>
            </a:r>
            <a:r>
              <a:rPr lang="en-US" b="0" dirty="0"/>
              <a:t>going dialog and transparency into the project.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dirty="0"/>
              <a:t>We have also redesigned our website to </a:t>
            </a:r>
            <a:r>
              <a:rPr lang="en-US" dirty="0"/>
              <a:t>make it easier to join</a:t>
            </a:r>
            <a:r>
              <a:rPr lang="en-US" b="0" dirty="0"/>
              <a:t> the project and to make it easier for the community to catch up on what we are working on.</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0" dirty="0"/>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b="0" dirty="0"/>
              <a:t>Over the next year we plan to hold another workshop</a:t>
            </a:r>
            <a:r>
              <a:rPr lang="en-US" dirty="0"/>
              <a:t> and</a:t>
            </a:r>
            <a:r>
              <a:rPr lang="en-US" b="0" dirty="0"/>
              <a:t> a public symposium, interview members of our stakeholder advisory board, and develop an initial prototype of </a:t>
            </a:r>
            <a:r>
              <a:rPr lang="en-US" b="0" dirty="0" err="1"/>
              <a:t>TomorrowNow</a:t>
            </a:r>
            <a:r>
              <a:rPr lang="en-US" b="0" dirty="0"/>
              <a:t>. During our workshop we will develop a fuzzy cognitive map of </a:t>
            </a:r>
            <a:r>
              <a:rPr lang="en-US" b="0" dirty="0" err="1"/>
              <a:t>stormwater</a:t>
            </a:r>
            <a:r>
              <a:rPr lang="en-US" b="0" dirty="0"/>
              <a:t> issues in the Triangle and present stakeholders with various </a:t>
            </a:r>
            <a:r>
              <a:rPr lang="en-US" b="0" dirty="0" err="1"/>
              <a:t>stormwater</a:t>
            </a:r>
            <a:r>
              <a:rPr lang="en-US" b="0" dirty="0"/>
              <a:t> model outputs as discussion points centered around gamification. The public symposium </a:t>
            </a:r>
            <a:r>
              <a:rPr lang="en-US" sz="1200" b="0" i="0" dirty="0">
                <a:solidFill>
                  <a:schemeClr val="dk1"/>
                </a:solidFill>
                <a:latin typeface="Calibri"/>
                <a:ea typeface="Calibri"/>
                <a:cs typeface="Calibri"/>
                <a:sym typeface="Calibri"/>
              </a:rPr>
              <a:t>will be designed to engage the public,</a:t>
            </a:r>
            <a:r>
              <a:rPr lang="en-US" dirty="0"/>
              <a:t> informing them of our</a:t>
            </a:r>
            <a:r>
              <a:rPr lang="en-US" sz="1200" b="0" i="0" dirty="0">
                <a:solidFill>
                  <a:schemeClr val="dk1"/>
                </a:solidFill>
                <a:latin typeface="Calibri"/>
                <a:ea typeface="Calibri"/>
                <a:cs typeface="Calibri"/>
                <a:sym typeface="Calibri"/>
              </a:rPr>
              <a:t> progress and to rec</a:t>
            </a:r>
            <a:r>
              <a:rPr lang="en-US" dirty="0"/>
              <a:t>eive</a:t>
            </a:r>
            <a:r>
              <a:rPr lang="en-US" sz="1200" b="0" i="0" dirty="0">
                <a:solidFill>
                  <a:schemeClr val="dk1"/>
                </a:solidFill>
                <a:latin typeface="Calibri"/>
                <a:ea typeface="Calibri"/>
                <a:cs typeface="Calibri"/>
                <a:sym typeface="Calibri"/>
              </a:rPr>
              <a:t> feedback.</a:t>
            </a:r>
            <a:r>
              <a:rPr lang="en-US" dirty="0"/>
              <a:t> </a:t>
            </a:r>
            <a:r>
              <a:rPr lang="en-US" sz="1200" b="0" i="0" dirty="0">
                <a:solidFill>
                  <a:schemeClr val="dk1"/>
                </a:solidFill>
                <a:latin typeface="Calibri"/>
                <a:ea typeface="Calibri"/>
                <a:cs typeface="Calibri"/>
                <a:sym typeface="Calibri"/>
              </a:rPr>
              <a:t>Interviewing </a:t>
            </a:r>
            <a:r>
              <a:rPr lang="en-US" dirty="0"/>
              <a:t>members of</a:t>
            </a:r>
            <a:r>
              <a:rPr lang="en-US" sz="1200" b="0" i="0" dirty="0">
                <a:solidFill>
                  <a:schemeClr val="dk1"/>
                </a:solidFill>
                <a:latin typeface="Calibri"/>
                <a:ea typeface="Calibri"/>
                <a:cs typeface="Calibri"/>
                <a:sym typeface="Calibri"/>
              </a:rPr>
              <a:t> our stakeholder advisory board will allow us gauge our lingering assumptions and finalize an idea for the development of an initial prototype. And </a:t>
            </a:r>
            <a:r>
              <a:rPr lang="en-US" dirty="0"/>
              <a:t>f</a:t>
            </a:r>
            <a:r>
              <a:rPr lang="en-US" sz="1200" b="0" i="0" dirty="0">
                <a:solidFill>
                  <a:schemeClr val="dk1"/>
                </a:solidFill>
                <a:latin typeface="Calibri"/>
                <a:ea typeface="Calibri"/>
                <a:cs typeface="Calibri"/>
                <a:sym typeface="Calibri"/>
              </a:rPr>
              <a:t>inally, a prototype of </a:t>
            </a:r>
            <a:r>
              <a:rPr lang="en-US" sz="1200" b="0" i="0" dirty="0" err="1">
                <a:solidFill>
                  <a:schemeClr val="dk1"/>
                </a:solidFill>
                <a:latin typeface="Calibri"/>
                <a:ea typeface="Calibri"/>
                <a:cs typeface="Calibri"/>
                <a:sym typeface="Calibri"/>
              </a:rPr>
              <a:t>TomorrowNow</a:t>
            </a:r>
            <a:r>
              <a:rPr lang="en-US" sz="1200" b="0" i="0" dirty="0">
                <a:solidFill>
                  <a:schemeClr val="dk1"/>
                </a:solidFill>
                <a:latin typeface="Calibri"/>
                <a:ea typeface="Calibri"/>
                <a:cs typeface="Calibri"/>
                <a:sym typeface="Calibri"/>
              </a:rPr>
              <a:t> will be developed to test our assumptions by presenting it back to stakeholders and the public. </a:t>
            </a:r>
            <a:endParaRPr sz="1200" b="0" i="0" dirty="0">
              <a:solidFill>
                <a:schemeClr val="dk1"/>
              </a:solidFill>
              <a:latin typeface="Calibri"/>
              <a:ea typeface="Calibri"/>
              <a:cs typeface="Calibri"/>
              <a:sym typeface="Calibri"/>
            </a:endParaRPr>
          </a:p>
          <a:p>
            <a:pPr marL="0" lvl="0" indent="0" algn="just" rtl="0">
              <a:spcBef>
                <a:spcPts val="0"/>
              </a:spcBef>
              <a:spcAft>
                <a:spcPts val="0"/>
              </a:spcAft>
              <a:buNone/>
            </a:pPr>
            <a:endParaRPr dirty="0"/>
          </a:p>
          <a:p>
            <a:pPr marL="0" lvl="0" indent="0" algn="just" rtl="0">
              <a:spcBef>
                <a:spcPts val="0"/>
              </a:spcBef>
              <a:spcAft>
                <a:spcPts val="0"/>
              </a:spcAft>
              <a:buClr>
                <a:schemeClr val="dk1"/>
              </a:buClr>
              <a:buFont typeface="Arial"/>
              <a:buNone/>
            </a:pPr>
            <a:r>
              <a:rPr lang="en-US" dirty="0"/>
              <a:t>We hope that the success of this network –– and the initial game –– will eventually transform the way citizens participate in management decisions that affect where they live and work. Thanks for listening.</a:t>
            </a:r>
            <a:endParaRPr dirty="0"/>
          </a:p>
          <a:p>
            <a:pPr marL="0" lvl="0" indent="0" algn="just" rtl="0">
              <a:spcBef>
                <a:spcPts val="0"/>
              </a:spcBef>
              <a:spcAft>
                <a:spcPts val="0"/>
              </a:spcAft>
              <a:buNone/>
            </a:pPr>
            <a:endParaRPr dirty="0"/>
          </a:p>
        </p:txBody>
      </p:sp>
      <p:sp>
        <p:nvSpPr>
          <p:cNvPr id="152" name="Google Shape;15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672662" y="1895857"/>
            <a:ext cx="10699200" cy="20382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accent2"/>
              </a:buClr>
              <a:buSzPts val="3600"/>
              <a:buFont typeface="Calibri"/>
              <a:buNone/>
            </a:pPr>
            <a:r>
              <a:rPr lang="en-US" sz="3600" b="1" i="0" u="none" strike="noStrike" cap="none">
                <a:solidFill>
                  <a:schemeClr val="accent2"/>
                </a:solidFill>
                <a:latin typeface="Calibri"/>
                <a:ea typeface="Calibri"/>
                <a:cs typeface="Calibri"/>
                <a:sym typeface="Calibri"/>
              </a:rPr>
              <a:t>FY 2017 RCN: Smart Civic Engagement in Rapidly Urbanizing Regions, NSF Award #1737563</a:t>
            </a:r>
            <a:endParaRPr/>
          </a:p>
        </p:txBody>
      </p:sp>
      <p:sp>
        <p:nvSpPr>
          <p:cNvPr id="98" name="Google Shape;98;p14"/>
          <p:cNvSpPr txBox="1"/>
          <p:nvPr/>
        </p:nvSpPr>
        <p:spPr>
          <a:xfrm>
            <a:off x="1727150" y="3258725"/>
            <a:ext cx="8737800" cy="1928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F5897"/>
              </a:buClr>
              <a:buSzPts val="1500"/>
              <a:buFont typeface="Arial"/>
              <a:buNone/>
            </a:pPr>
            <a:r>
              <a:rPr lang="en-US" sz="1500" b="0" i="0" u="none" strike="noStrike" cap="none">
                <a:solidFill>
                  <a:srgbClr val="2F5897"/>
                </a:solidFill>
                <a:latin typeface="Calibri"/>
                <a:ea typeface="Calibri"/>
                <a:cs typeface="Calibri"/>
                <a:sym typeface="Calibri"/>
              </a:rPr>
              <a:t> </a:t>
            </a:r>
            <a:r>
              <a:rPr lang="en-US" sz="1500" b="1" i="0" u="none" strike="noStrike" cap="none">
                <a:solidFill>
                  <a:srgbClr val="2F5897"/>
                </a:solidFill>
                <a:latin typeface="Calibri"/>
                <a:ea typeface="Calibri"/>
                <a:cs typeface="Calibri"/>
                <a:sym typeface="Calibri"/>
              </a:rPr>
              <a:t>PI:</a:t>
            </a:r>
            <a:r>
              <a:rPr lang="en-US" sz="1500" b="0" i="0" u="none" strike="noStrike" cap="none">
                <a:solidFill>
                  <a:srgbClr val="2F5897"/>
                </a:solidFill>
                <a:latin typeface="Calibri"/>
                <a:ea typeface="Calibri"/>
                <a:cs typeface="Calibri"/>
                <a:sym typeface="Calibri"/>
              </a:rPr>
              <a:t> Ross K. Meentemeyer</a:t>
            </a:r>
            <a:r>
              <a:rPr lang="en-US" sz="1500" b="0" i="1" u="none" strike="noStrike" cap="none" baseline="30000">
                <a:solidFill>
                  <a:srgbClr val="2F5897"/>
                </a:solidFill>
                <a:latin typeface="Calibri"/>
                <a:ea typeface="Calibri"/>
                <a:cs typeface="Calibri"/>
                <a:sym typeface="Calibri"/>
              </a:rPr>
              <a:t>1</a:t>
            </a:r>
            <a:r>
              <a:rPr lang="en-US" sz="1500" b="0" i="0" u="none" strike="noStrike" cap="none" baseline="30000">
                <a:solidFill>
                  <a:srgbClr val="2F5897"/>
                </a:solidFill>
                <a:latin typeface="Calibri"/>
                <a:ea typeface="Calibri"/>
                <a:cs typeface="Calibri"/>
                <a:sym typeface="Calibri"/>
              </a:rPr>
              <a:t>	</a:t>
            </a:r>
            <a:r>
              <a:rPr lang="en-US" sz="1500" b="0" i="0" u="none" strike="noStrike" cap="none">
                <a:solidFill>
                  <a:srgbClr val="2F5897"/>
                </a:solidFill>
                <a:latin typeface="Calibri"/>
                <a:ea typeface="Calibri"/>
                <a:cs typeface="Calibri"/>
                <a:sym typeface="Calibri"/>
              </a:rPr>
              <a:t>	 	</a:t>
            </a:r>
            <a:r>
              <a:rPr lang="en-US" sz="1500" b="1" i="0" u="none" strike="noStrike" cap="none">
                <a:solidFill>
                  <a:srgbClr val="2F5897"/>
                </a:solidFill>
                <a:latin typeface="Calibri"/>
                <a:ea typeface="Calibri"/>
                <a:cs typeface="Calibri"/>
                <a:sym typeface="Calibri"/>
              </a:rPr>
              <a:t>Co-PI:</a:t>
            </a:r>
            <a:r>
              <a:rPr lang="en-US" sz="1500" b="0" i="0" u="none" strike="noStrike" cap="none">
                <a:solidFill>
                  <a:srgbClr val="2F5897"/>
                </a:solidFill>
                <a:latin typeface="Calibri"/>
                <a:ea typeface="Calibri"/>
                <a:cs typeface="Calibri"/>
                <a:sym typeface="Calibri"/>
              </a:rPr>
              <a:t> Helena Mitasova</a:t>
            </a:r>
            <a:r>
              <a:rPr lang="en-US" sz="1500" b="0" i="1" u="none" strike="noStrike" cap="none" baseline="30000">
                <a:solidFill>
                  <a:srgbClr val="2F5897"/>
                </a:solidFill>
                <a:latin typeface="Calibri"/>
                <a:ea typeface="Calibri"/>
                <a:cs typeface="Calibri"/>
                <a:sym typeface="Calibri"/>
              </a:rPr>
              <a:t>1</a:t>
            </a:r>
            <a:br>
              <a:rPr lang="en-US" sz="1500" b="0" i="0" u="none" strike="noStrike" cap="none">
                <a:solidFill>
                  <a:srgbClr val="2F5897"/>
                </a:solidFill>
                <a:latin typeface="Calibri"/>
                <a:ea typeface="Calibri"/>
                <a:cs typeface="Calibri"/>
                <a:sym typeface="Calibri"/>
              </a:rPr>
            </a:br>
            <a:r>
              <a:rPr lang="en-US" sz="1500" b="1" i="0" u="none" strike="noStrike" cap="none">
                <a:solidFill>
                  <a:srgbClr val="2F5897"/>
                </a:solidFill>
                <a:latin typeface="Calibri"/>
                <a:ea typeface="Calibri"/>
                <a:cs typeface="Calibri"/>
                <a:sym typeface="Calibri"/>
              </a:rPr>
              <a:t>Co-PI:</a:t>
            </a:r>
            <a:r>
              <a:rPr lang="en-US" sz="1500" b="0" i="0" u="none" strike="noStrike" cap="none">
                <a:solidFill>
                  <a:srgbClr val="2F5897"/>
                </a:solidFill>
                <a:latin typeface="Calibri"/>
                <a:ea typeface="Calibri"/>
                <a:cs typeface="Calibri"/>
                <a:sym typeface="Calibri"/>
              </a:rPr>
              <a:t> Todd BenDor</a:t>
            </a:r>
            <a:r>
              <a:rPr lang="en-US" sz="1500" b="0" i="1" u="none" strike="noStrike" cap="none" baseline="30000">
                <a:solidFill>
                  <a:srgbClr val="2F5897"/>
                </a:solidFill>
                <a:latin typeface="Calibri"/>
                <a:ea typeface="Calibri"/>
                <a:cs typeface="Calibri"/>
                <a:sym typeface="Calibri"/>
              </a:rPr>
              <a:t>2</a:t>
            </a:r>
            <a:r>
              <a:rPr lang="en-US" sz="1500" b="0" i="0" u="none" strike="noStrike" cap="none">
                <a:solidFill>
                  <a:srgbClr val="2F5897"/>
                </a:solidFill>
                <a:latin typeface="Calibri"/>
                <a:ea typeface="Calibri"/>
                <a:cs typeface="Calibri"/>
                <a:sym typeface="Calibri"/>
              </a:rPr>
              <a:t>			 	</a:t>
            </a:r>
            <a:r>
              <a:rPr lang="en-US" sz="1500" b="1" i="0" u="none" strike="noStrike" cap="none">
                <a:solidFill>
                  <a:srgbClr val="2F5897"/>
                </a:solidFill>
                <a:latin typeface="Calibri"/>
                <a:ea typeface="Calibri"/>
                <a:cs typeface="Calibri"/>
                <a:sym typeface="Calibri"/>
              </a:rPr>
              <a:t>Co-PI:</a:t>
            </a:r>
            <a:r>
              <a:rPr lang="en-US" sz="1500" b="0" i="0" u="none" strike="noStrike" cap="none">
                <a:solidFill>
                  <a:srgbClr val="2F5897"/>
                </a:solidFill>
                <a:latin typeface="Calibri"/>
                <a:ea typeface="Calibri"/>
                <a:cs typeface="Calibri"/>
                <a:sym typeface="Calibri"/>
              </a:rPr>
              <a:t> Kevin Foy</a:t>
            </a:r>
            <a:r>
              <a:rPr lang="en-US" sz="1500" b="0" i="1" u="none" strike="noStrike" cap="none" baseline="30000">
                <a:solidFill>
                  <a:srgbClr val="2F5897"/>
                </a:solidFill>
                <a:latin typeface="Calibri"/>
                <a:ea typeface="Calibri"/>
                <a:cs typeface="Calibri"/>
                <a:sym typeface="Calibri"/>
              </a:rPr>
              <a:t>4</a:t>
            </a:r>
            <a:br>
              <a:rPr lang="en-US" sz="1500" b="0" i="0" u="none" strike="noStrike" cap="none">
                <a:solidFill>
                  <a:srgbClr val="2F5897"/>
                </a:solidFill>
                <a:latin typeface="Calibri"/>
                <a:ea typeface="Calibri"/>
                <a:cs typeface="Calibri"/>
                <a:sym typeface="Calibri"/>
              </a:rPr>
            </a:br>
            <a:r>
              <a:rPr lang="en-US" sz="1500" b="1" i="0" u="none" strike="noStrike" cap="none">
                <a:solidFill>
                  <a:srgbClr val="2F5897"/>
                </a:solidFill>
                <a:latin typeface="Calibri"/>
                <a:ea typeface="Calibri"/>
                <a:cs typeface="Calibri"/>
                <a:sym typeface="Calibri"/>
              </a:rPr>
              <a:t>Co-PI:</a:t>
            </a:r>
            <a:r>
              <a:rPr lang="en-US" sz="1500" b="0" i="0" u="none" strike="noStrike" cap="none">
                <a:solidFill>
                  <a:srgbClr val="2F5897"/>
                </a:solidFill>
                <a:latin typeface="Calibri"/>
                <a:ea typeface="Calibri"/>
                <a:cs typeface="Calibri"/>
                <a:sym typeface="Calibri"/>
              </a:rPr>
              <a:t> Emily Bernhardt</a:t>
            </a:r>
            <a:r>
              <a:rPr lang="en-US" sz="1500" b="0" i="1" u="none" strike="noStrike" cap="none" baseline="30000">
                <a:solidFill>
                  <a:srgbClr val="2F5897"/>
                </a:solidFill>
                <a:latin typeface="Calibri"/>
                <a:ea typeface="Calibri"/>
                <a:cs typeface="Calibri"/>
                <a:sym typeface="Calibri"/>
              </a:rPr>
              <a:t>3			 	</a:t>
            </a:r>
            <a:r>
              <a:rPr lang="en-US" sz="1500" b="1" i="1" u="none" strike="noStrike" cap="none">
                <a:solidFill>
                  <a:srgbClr val="2F5897"/>
                </a:solidFill>
                <a:latin typeface="Calibri"/>
                <a:ea typeface="Calibri"/>
                <a:cs typeface="Calibri"/>
                <a:sym typeface="Calibri"/>
              </a:rPr>
              <a:t>Network Coordinator: </a:t>
            </a:r>
            <a:r>
              <a:rPr lang="en-US" sz="1500" b="0" i="1" u="none" strike="noStrike" cap="none">
                <a:solidFill>
                  <a:srgbClr val="2F5897"/>
                </a:solidFill>
                <a:latin typeface="Calibri"/>
                <a:ea typeface="Calibri"/>
                <a:cs typeface="Calibri"/>
                <a:sym typeface="Calibri"/>
              </a:rPr>
              <a:t>Corey White</a:t>
            </a:r>
            <a:r>
              <a:rPr lang="en-US" sz="1500" b="0" i="1" u="none" strike="noStrike" cap="none" baseline="30000">
                <a:solidFill>
                  <a:srgbClr val="2F5897"/>
                </a:solidFill>
                <a:latin typeface="Calibri"/>
                <a:ea typeface="Calibri"/>
                <a:cs typeface="Calibri"/>
                <a:sym typeface="Calibri"/>
              </a:rPr>
              <a:t>1</a:t>
            </a:r>
            <a:endParaRPr sz="1500" b="0" i="1" u="none" strike="noStrike" cap="none">
              <a:solidFill>
                <a:srgbClr val="2F5897"/>
              </a:solidFill>
              <a:latin typeface="Calibri"/>
              <a:ea typeface="Calibri"/>
              <a:cs typeface="Calibri"/>
              <a:sym typeface="Calibri"/>
            </a:endParaRPr>
          </a:p>
          <a:p>
            <a:pPr marL="0" marR="0" lvl="0" indent="0" algn="l" rtl="0">
              <a:lnSpc>
                <a:spcPct val="80000"/>
              </a:lnSpc>
              <a:spcBef>
                <a:spcPts val="350"/>
              </a:spcBef>
              <a:spcAft>
                <a:spcPts val="0"/>
              </a:spcAft>
              <a:buClr>
                <a:srgbClr val="2F5897"/>
              </a:buClr>
              <a:buSzPts val="1500"/>
              <a:buFont typeface="Arial"/>
              <a:buNone/>
            </a:pPr>
            <a:r>
              <a:rPr lang="en-US" sz="1500" b="0" i="0" u="none" strike="noStrike" cap="none" baseline="30000">
                <a:solidFill>
                  <a:srgbClr val="2F5897"/>
                </a:solidFill>
                <a:latin typeface="Calibri"/>
                <a:ea typeface="Calibri"/>
                <a:cs typeface="Calibri"/>
                <a:sym typeface="Calibri"/>
              </a:rPr>
              <a:t>	</a:t>
            </a:r>
            <a:r>
              <a:rPr lang="en-US" sz="1750" b="0" i="1" u="none" strike="noStrike" cap="none" baseline="30000">
                <a:solidFill>
                  <a:srgbClr val="2F5897"/>
                </a:solidFill>
                <a:latin typeface="Calibri"/>
                <a:ea typeface="Calibri"/>
                <a:cs typeface="Calibri"/>
                <a:sym typeface="Calibri"/>
              </a:rPr>
              <a:t>1</a:t>
            </a:r>
            <a:r>
              <a:rPr lang="en-US" sz="1750" b="0" i="1" u="none" strike="noStrike" cap="none">
                <a:solidFill>
                  <a:srgbClr val="2F5897"/>
                </a:solidFill>
                <a:latin typeface="Calibri"/>
                <a:ea typeface="Calibri"/>
                <a:cs typeface="Calibri"/>
                <a:sym typeface="Calibri"/>
              </a:rPr>
              <a:t>Center for Geospatial Analytics, North Carolina State University</a:t>
            </a:r>
            <a:br>
              <a:rPr lang="en-US" sz="1750" b="0" i="1" u="none" strike="noStrike" cap="none">
                <a:solidFill>
                  <a:srgbClr val="2F5897"/>
                </a:solidFill>
                <a:latin typeface="Calibri"/>
                <a:ea typeface="Calibri"/>
                <a:cs typeface="Calibri"/>
                <a:sym typeface="Calibri"/>
              </a:rPr>
            </a:br>
            <a:r>
              <a:rPr lang="en-US" sz="1750" b="0" i="1" u="none" strike="noStrike" cap="none">
                <a:solidFill>
                  <a:srgbClr val="2F5897"/>
                </a:solidFill>
                <a:latin typeface="Calibri"/>
                <a:ea typeface="Calibri"/>
                <a:cs typeface="Calibri"/>
                <a:sym typeface="Calibri"/>
              </a:rPr>
              <a:t>	</a:t>
            </a:r>
            <a:r>
              <a:rPr lang="en-US" sz="1750" b="0" i="1" u="none" strike="noStrike" cap="none" baseline="30000">
                <a:solidFill>
                  <a:srgbClr val="2F5897"/>
                </a:solidFill>
                <a:latin typeface="Calibri"/>
                <a:ea typeface="Calibri"/>
                <a:cs typeface="Calibri"/>
                <a:sym typeface="Calibri"/>
              </a:rPr>
              <a:t>2</a:t>
            </a:r>
            <a:r>
              <a:rPr lang="en-US" sz="1750" b="0" i="1" u="none" strike="noStrike" cap="none">
                <a:solidFill>
                  <a:srgbClr val="2F5897"/>
                </a:solidFill>
                <a:latin typeface="Calibri"/>
                <a:ea typeface="Calibri"/>
                <a:cs typeface="Calibri"/>
                <a:sym typeface="Calibri"/>
              </a:rPr>
              <a:t>University of North Carolina at Chapel Hill</a:t>
            </a:r>
            <a:br>
              <a:rPr lang="en-US" sz="1750" b="0" i="1" u="none" strike="noStrike" cap="none">
                <a:solidFill>
                  <a:srgbClr val="2F5897"/>
                </a:solidFill>
                <a:latin typeface="Calibri"/>
                <a:ea typeface="Calibri"/>
                <a:cs typeface="Calibri"/>
                <a:sym typeface="Calibri"/>
              </a:rPr>
            </a:br>
            <a:r>
              <a:rPr lang="en-US" sz="1750" b="0" i="1" u="none" strike="noStrike" cap="none">
                <a:solidFill>
                  <a:srgbClr val="2F5897"/>
                </a:solidFill>
                <a:latin typeface="Calibri"/>
                <a:ea typeface="Calibri"/>
                <a:cs typeface="Calibri"/>
                <a:sym typeface="Calibri"/>
              </a:rPr>
              <a:t>	</a:t>
            </a:r>
            <a:r>
              <a:rPr lang="en-US" sz="1750" b="0" i="1" u="none" strike="noStrike" cap="none" baseline="30000">
                <a:solidFill>
                  <a:srgbClr val="2F5897"/>
                </a:solidFill>
                <a:latin typeface="Calibri"/>
                <a:ea typeface="Calibri"/>
                <a:cs typeface="Calibri"/>
                <a:sym typeface="Calibri"/>
              </a:rPr>
              <a:t>3</a:t>
            </a:r>
            <a:r>
              <a:rPr lang="en-US" sz="1750" b="0" i="1" u="none" strike="noStrike" cap="none">
                <a:solidFill>
                  <a:srgbClr val="2F5897"/>
                </a:solidFill>
                <a:latin typeface="Calibri"/>
                <a:ea typeface="Calibri"/>
                <a:cs typeface="Calibri"/>
                <a:sym typeface="Calibri"/>
              </a:rPr>
              <a:t>Duke University</a:t>
            </a:r>
            <a:br>
              <a:rPr lang="en-US" sz="1750" b="0" i="1" u="none" strike="noStrike" cap="none">
                <a:solidFill>
                  <a:srgbClr val="2F5897"/>
                </a:solidFill>
                <a:latin typeface="Calibri"/>
                <a:ea typeface="Calibri"/>
                <a:cs typeface="Calibri"/>
                <a:sym typeface="Calibri"/>
              </a:rPr>
            </a:br>
            <a:r>
              <a:rPr lang="en-US" sz="1750" b="0" i="1" u="none" strike="noStrike" cap="none">
                <a:solidFill>
                  <a:srgbClr val="2F5897"/>
                </a:solidFill>
                <a:latin typeface="Calibri"/>
                <a:ea typeface="Calibri"/>
                <a:cs typeface="Calibri"/>
                <a:sym typeface="Calibri"/>
              </a:rPr>
              <a:t>	</a:t>
            </a:r>
            <a:r>
              <a:rPr lang="en-US" sz="1750" b="0" i="1" u="none" strike="noStrike" cap="none" baseline="30000">
                <a:solidFill>
                  <a:srgbClr val="2F5897"/>
                </a:solidFill>
                <a:latin typeface="Calibri"/>
                <a:ea typeface="Calibri"/>
                <a:cs typeface="Calibri"/>
                <a:sym typeface="Calibri"/>
              </a:rPr>
              <a:t>4</a:t>
            </a:r>
            <a:r>
              <a:rPr lang="en-US" sz="1750" b="0" i="1" u="none" strike="noStrike" cap="none">
                <a:solidFill>
                  <a:srgbClr val="2F5897"/>
                </a:solidFill>
                <a:latin typeface="Calibri"/>
                <a:ea typeface="Calibri"/>
                <a:cs typeface="Calibri"/>
                <a:sym typeface="Calibri"/>
              </a:rPr>
              <a:t>North Carolina Central University</a:t>
            </a:r>
            <a:endParaRPr/>
          </a:p>
        </p:txBody>
      </p:sp>
      <p:sp>
        <p:nvSpPr>
          <p:cNvPr id="99" name="Google Shape;99;p14"/>
          <p:cNvSpPr txBox="1"/>
          <p:nvPr/>
        </p:nvSpPr>
        <p:spPr>
          <a:xfrm>
            <a:off x="0" y="0"/>
            <a:ext cx="12192000" cy="400110"/>
          </a:xfrm>
          <a:prstGeom prst="rect">
            <a:avLst/>
          </a:prstGeom>
          <a:solidFill>
            <a:srgbClr val="DAE5F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2019 NSF SMART AND CONNECTED COMMUNITIES PI MEETING</a:t>
            </a:r>
            <a:endParaRPr/>
          </a:p>
        </p:txBody>
      </p:sp>
      <p:pic>
        <p:nvPicPr>
          <p:cNvPr id="100" name="Google Shape;100;p14"/>
          <p:cNvPicPr preferRelativeResize="0"/>
          <p:nvPr/>
        </p:nvPicPr>
        <p:blipFill rotWithShape="1">
          <a:blip r:embed="rId3">
            <a:alphaModFix amt="33000"/>
          </a:blip>
          <a:srcRect b="4922"/>
          <a:stretch/>
        </p:blipFill>
        <p:spPr>
          <a:xfrm>
            <a:off x="0" y="360476"/>
            <a:ext cx="12192000" cy="1632875"/>
          </a:xfrm>
          <a:prstGeom prst="rect">
            <a:avLst/>
          </a:prstGeom>
          <a:noFill/>
          <a:ln>
            <a:noFill/>
          </a:ln>
        </p:spPr>
      </p:pic>
      <p:pic>
        <p:nvPicPr>
          <p:cNvPr id="101" name="Google Shape;101;p14" descr="ttps://www.nsf.gov/images/logos/nsf1.jpg"/>
          <p:cNvPicPr preferRelativeResize="0"/>
          <p:nvPr/>
        </p:nvPicPr>
        <p:blipFill rotWithShape="1">
          <a:blip r:embed="rId4">
            <a:alphaModFix/>
          </a:blip>
          <a:srcRect/>
          <a:stretch/>
        </p:blipFill>
        <p:spPr>
          <a:xfrm>
            <a:off x="11371946" y="6033006"/>
            <a:ext cx="820054" cy="824994"/>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1647831" y="6142784"/>
            <a:ext cx="1147953" cy="552718"/>
          </a:xfrm>
          <a:prstGeom prst="rect">
            <a:avLst/>
          </a:prstGeom>
          <a:noFill/>
          <a:ln>
            <a:noFill/>
          </a:ln>
        </p:spPr>
      </p:pic>
      <p:pic>
        <p:nvPicPr>
          <p:cNvPr id="103" name="Google Shape;103;p14"/>
          <p:cNvPicPr preferRelativeResize="0"/>
          <p:nvPr/>
        </p:nvPicPr>
        <p:blipFill rotWithShape="1">
          <a:blip r:embed="rId6">
            <a:alphaModFix/>
          </a:blip>
          <a:srcRect/>
          <a:stretch/>
        </p:blipFill>
        <p:spPr>
          <a:xfrm>
            <a:off x="5117939" y="6221414"/>
            <a:ext cx="1017246" cy="445045"/>
          </a:xfrm>
          <a:prstGeom prst="rect">
            <a:avLst/>
          </a:prstGeom>
          <a:noFill/>
          <a:ln>
            <a:noFill/>
          </a:ln>
        </p:spPr>
      </p:pic>
      <p:pic>
        <p:nvPicPr>
          <p:cNvPr id="104" name="Google Shape;104;p14"/>
          <p:cNvPicPr preferRelativeResize="0"/>
          <p:nvPr/>
        </p:nvPicPr>
        <p:blipFill rotWithShape="1">
          <a:blip r:embed="rId7">
            <a:alphaModFix/>
          </a:blip>
          <a:srcRect/>
          <a:stretch/>
        </p:blipFill>
        <p:spPr>
          <a:xfrm>
            <a:off x="6381456" y="6206836"/>
            <a:ext cx="1029895" cy="481509"/>
          </a:xfrm>
          <a:prstGeom prst="rect">
            <a:avLst/>
          </a:prstGeom>
          <a:noFill/>
          <a:ln>
            <a:noFill/>
          </a:ln>
        </p:spPr>
      </p:pic>
      <p:pic>
        <p:nvPicPr>
          <p:cNvPr id="105" name="Google Shape;105;p14"/>
          <p:cNvPicPr preferRelativeResize="0"/>
          <p:nvPr/>
        </p:nvPicPr>
        <p:blipFill rotWithShape="1">
          <a:blip r:embed="rId8">
            <a:alphaModFix/>
          </a:blip>
          <a:srcRect/>
          <a:stretch/>
        </p:blipFill>
        <p:spPr>
          <a:xfrm>
            <a:off x="2986967" y="6150343"/>
            <a:ext cx="1888003" cy="539851"/>
          </a:xfrm>
          <a:prstGeom prst="rect">
            <a:avLst/>
          </a:prstGeom>
          <a:noFill/>
          <a:ln>
            <a:noFill/>
          </a:ln>
        </p:spPr>
      </p:pic>
      <p:sp>
        <p:nvSpPr>
          <p:cNvPr id="106" name="Google Shape;106;p14"/>
          <p:cNvSpPr txBox="1"/>
          <p:nvPr/>
        </p:nvSpPr>
        <p:spPr>
          <a:xfrm>
            <a:off x="7702407" y="6345931"/>
            <a:ext cx="28417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2"/>
                </a:solidFill>
                <a:latin typeface="Calibri"/>
                <a:ea typeface="Calibri"/>
                <a:cs typeface="Calibri"/>
                <a:sym typeface="Calibri"/>
              </a:rPr>
              <a:t>go.ncsu.edu/tomorrownow</a:t>
            </a:r>
            <a:endParaRPr sz="1800">
              <a:solidFill>
                <a:schemeClr val="dk2"/>
              </a:solidFill>
              <a:latin typeface="Calibri"/>
              <a:ea typeface="Calibri"/>
              <a:cs typeface="Calibri"/>
              <a:sym typeface="Calibri"/>
            </a:endParaRPr>
          </a:p>
        </p:txBody>
      </p:sp>
      <p:sp>
        <p:nvSpPr>
          <p:cNvPr id="107" name="Google Shape;107;p14"/>
          <p:cNvSpPr txBox="1"/>
          <p:nvPr/>
        </p:nvSpPr>
        <p:spPr>
          <a:xfrm>
            <a:off x="1406400" y="5326575"/>
            <a:ext cx="9379200" cy="879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300"/>
              </a:spcBef>
              <a:spcAft>
                <a:spcPts val="0"/>
              </a:spcAft>
              <a:buClr>
                <a:srgbClr val="2F5897"/>
              </a:buClr>
              <a:buSzPts val="1500"/>
              <a:buFont typeface="Arial"/>
              <a:buNone/>
            </a:pPr>
            <a:r>
              <a:rPr lang="en-US" sz="1500" b="1" i="0" u="none" strike="noStrike" cap="none">
                <a:solidFill>
                  <a:srgbClr val="2F5897"/>
                </a:solidFill>
                <a:latin typeface="Calibri"/>
                <a:ea typeface="Calibri"/>
                <a:cs typeface="Calibri"/>
                <a:sym typeface="Calibri"/>
              </a:rPr>
              <a:t>Community Partners:</a:t>
            </a:r>
            <a:r>
              <a:rPr lang="en-US" sz="1500" b="0" i="0" u="none" strike="noStrike" cap="none">
                <a:solidFill>
                  <a:srgbClr val="2F5897"/>
                </a:solidFill>
                <a:latin typeface="Calibri"/>
                <a:ea typeface="Calibri"/>
                <a:cs typeface="Calibri"/>
                <a:sym typeface="Calibri"/>
              </a:rPr>
              <a:t> City of Raleigh Information Technology, Town of Chapel Hill Public Works, South Atlantic Landscape Conservation Cooperative, Water Resources Research Institute of UNC, UNC-Chapel Hill Energy Services </a:t>
            </a:r>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p:nvPr/>
        </p:nvSpPr>
        <p:spPr>
          <a:xfrm>
            <a:off x="100363" y="130175"/>
            <a:ext cx="8018153"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4000"/>
              <a:buFont typeface="Calibri"/>
              <a:buNone/>
            </a:pPr>
            <a:r>
              <a:rPr lang="en-US" sz="4000" b="1">
                <a:solidFill>
                  <a:schemeClr val="accent2"/>
                </a:solidFill>
                <a:latin typeface="Calibri"/>
                <a:ea typeface="Calibri"/>
                <a:cs typeface="Calibri"/>
                <a:sym typeface="Calibri"/>
              </a:rPr>
              <a:t>Project Aims</a:t>
            </a:r>
            <a:endParaRPr/>
          </a:p>
        </p:txBody>
      </p:sp>
      <p:sp>
        <p:nvSpPr>
          <p:cNvPr id="114" name="Google Shape;114;p15"/>
          <p:cNvSpPr/>
          <p:nvPr/>
        </p:nvSpPr>
        <p:spPr>
          <a:xfrm>
            <a:off x="8086493" y="666644"/>
            <a:ext cx="3908353" cy="5059680"/>
          </a:xfrm>
          <a:prstGeom prst="rect">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15"/>
          <p:cNvPicPr preferRelativeResize="0"/>
          <p:nvPr/>
        </p:nvPicPr>
        <p:blipFill rotWithShape="1">
          <a:blip r:embed="rId3">
            <a:alphaModFix/>
          </a:blip>
          <a:srcRect/>
          <a:stretch/>
        </p:blipFill>
        <p:spPr>
          <a:xfrm>
            <a:off x="8215326" y="895454"/>
            <a:ext cx="3642360" cy="4651248"/>
          </a:xfrm>
          <a:prstGeom prst="rect">
            <a:avLst/>
          </a:prstGeom>
          <a:noFill/>
          <a:ln>
            <a:noFill/>
          </a:ln>
        </p:spPr>
      </p:pic>
      <p:sp>
        <p:nvSpPr>
          <p:cNvPr id="116" name="Google Shape;116;p15"/>
          <p:cNvSpPr txBox="1"/>
          <p:nvPr/>
        </p:nvSpPr>
        <p:spPr>
          <a:xfrm>
            <a:off x="131267" y="2689050"/>
            <a:ext cx="3833255" cy="17975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00"/>
              </a:buClr>
              <a:buSzPts val="1900"/>
              <a:buFont typeface="Arial"/>
              <a:buNone/>
            </a:pPr>
            <a:r>
              <a:rPr lang="en-US" sz="1900" b="1">
                <a:solidFill>
                  <a:srgbClr val="CC0000"/>
                </a:solidFill>
                <a:latin typeface="Arial"/>
                <a:ea typeface="Arial"/>
                <a:cs typeface="Arial"/>
                <a:sym typeface="Arial"/>
              </a:rPr>
              <a:t>Challenge</a:t>
            </a:r>
            <a:endParaRPr/>
          </a:p>
          <a:p>
            <a:pPr marL="342900" marR="0" lvl="0" indent="-342900" algn="l" rtl="0">
              <a:spcBef>
                <a:spcPts val="320"/>
              </a:spcBef>
              <a:spcAft>
                <a:spcPts val="0"/>
              </a:spcAft>
              <a:buClr>
                <a:schemeClr val="dk1"/>
              </a:buClr>
              <a:buSzPts val="1600"/>
              <a:buFont typeface="Arial"/>
              <a:buChar char="•"/>
            </a:pPr>
            <a:r>
              <a:rPr lang="en-US" sz="1600">
                <a:solidFill>
                  <a:schemeClr val="dk1"/>
                </a:solidFill>
                <a:latin typeface="Arial"/>
                <a:ea typeface="Arial"/>
                <a:cs typeface="Arial"/>
                <a:sym typeface="Arial"/>
              </a:rPr>
              <a:t>Can online </a:t>
            </a:r>
            <a:r>
              <a:rPr lang="en-US" sz="1600" b="1">
                <a:solidFill>
                  <a:schemeClr val="dk1"/>
                </a:solidFill>
                <a:latin typeface="Arial"/>
                <a:ea typeface="Arial"/>
                <a:cs typeface="Arial"/>
                <a:sym typeface="Arial"/>
              </a:rPr>
              <a:t>serious games</a:t>
            </a:r>
            <a:r>
              <a:rPr lang="en-US" sz="1600">
                <a:solidFill>
                  <a:schemeClr val="dk1"/>
                </a:solidFill>
                <a:latin typeface="Arial"/>
                <a:ea typeface="Arial"/>
                <a:cs typeface="Arial"/>
                <a:sym typeface="Arial"/>
              </a:rPr>
              <a:t>, using geospatial models &amp; crowdsourced</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management scenarios, </a:t>
            </a:r>
            <a:r>
              <a:rPr lang="en-US" sz="1600" b="1">
                <a:solidFill>
                  <a:schemeClr val="dk1"/>
                </a:solidFill>
                <a:latin typeface="Arial"/>
                <a:ea typeface="Arial"/>
                <a:cs typeface="Arial"/>
                <a:sym typeface="Arial"/>
              </a:rPr>
              <a:t>transform civic engagement </a:t>
            </a:r>
            <a:r>
              <a:rPr lang="en-US" sz="1600">
                <a:solidFill>
                  <a:schemeClr val="dk1"/>
                </a:solidFill>
                <a:latin typeface="Arial"/>
                <a:ea typeface="Arial"/>
                <a:cs typeface="Arial"/>
                <a:sym typeface="Arial"/>
              </a:rPr>
              <a:t>and public policy decisions?</a:t>
            </a:r>
            <a:endParaRPr/>
          </a:p>
        </p:txBody>
      </p:sp>
      <p:sp>
        <p:nvSpPr>
          <p:cNvPr id="117" name="Google Shape;117;p15"/>
          <p:cNvSpPr txBox="1"/>
          <p:nvPr/>
        </p:nvSpPr>
        <p:spPr>
          <a:xfrm>
            <a:off x="108966" y="4393022"/>
            <a:ext cx="3969698" cy="17975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00"/>
              </a:buClr>
              <a:buSzPts val="1900"/>
              <a:buFont typeface="Arial"/>
              <a:buNone/>
            </a:pPr>
            <a:r>
              <a:rPr lang="en-US" sz="1900" b="1">
                <a:solidFill>
                  <a:srgbClr val="CC0000"/>
                </a:solidFill>
                <a:latin typeface="Arial"/>
                <a:ea typeface="Arial"/>
                <a:cs typeface="Arial"/>
                <a:sym typeface="Arial"/>
              </a:rPr>
              <a:t>Aim </a:t>
            </a:r>
            <a:endParaRPr/>
          </a:p>
          <a:p>
            <a:pPr marL="342900" marR="0" lvl="0" indent="-342900" algn="l" rtl="0">
              <a:spcBef>
                <a:spcPts val="320"/>
              </a:spcBef>
              <a:spcAft>
                <a:spcPts val="0"/>
              </a:spcAft>
              <a:buClr>
                <a:schemeClr val="dk1"/>
              </a:buClr>
              <a:buSzPts val="1600"/>
              <a:buFont typeface="Arial"/>
              <a:buChar char="•"/>
            </a:pPr>
            <a:r>
              <a:rPr lang="en-US" sz="1600" b="1">
                <a:solidFill>
                  <a:schemeClr val="dk1"/>
                </a:solidFill>
                <a:latin typeface="Arial"/>
                <a:ea typeface="Arial"/>
                <a:cs typeface="Arial"/>
                <a:sym typeface="Arial"/>
              </a:rPr>
              <a:t>Unite stakeholders </a:t>
            </a:r>
            <a:r>
              <a:rPr lang="en-US" sz="1600">
                <a:solidFill>
                  <a:schemeClr val="dk1"/>
                </a:solidFill>
                <a:latin typeface="Arial"/>
                <a:ea typeface="Arial"/>
                <a:cs typeface="Arial"/>
                <a:sym typeface="Arial"/>
              </a:rPr>
              <a:t>in the Triangle to </a:t>
            </a:r>
            <a:r>
              <a:rPr lang="en-US" sz="1600" b="1">
                <a:solidFill>
                  <a:schemeClr val="dk1"/>
                </a:solidFill>
                <a:latin typeface="Arial"/>
                <a:ea typeface="Arial"/>
                <a:cs typeface="Arial"/>
                <a:sym typeface="Arial"/>
              </a:rPr>
              <a:t>develop an online engagement system </a:t>
            </a:r>
            <a:r>
              <a:rPr lang="en-US" sz="1600">
                <a:solidFill>
                  <a:schemeClr val="dk1"/>
                </a:solidFill>
                <a:latin typeface="Arial"/>
                <a:ea typeface="Arial"/>
                <a:cs typeface="Arial"/>
                <a:sym typeface="Arial"/>
              </a:rPr>
              <a:t>called TomorrowNow</a:t>
            </a:r>
            <a:r>
              <a:rPr lang="en-US" sz="1600" b="1">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that will aid decision-making for stormwater management </a:t>
            </a:r>
            <a:endParaRPr/>
          </a:p>
        </p:txBody>
      </p:sp>
      <p:sp>
        <p:nvSpPr>
          <p:cNvPr id="118" name="Google Shape;118;p15"/>
          <p:cNvSpPr txBox="1"/>
          <p:nvPr/>
        </p:nvSpPr>
        <p:spPr>
          <a:xfrm>
            <a:off x="8033173" y="5800897"/>
            <a:ext cx="4014900" cy="86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1600"/>
              <a:buFont typeface="Arial"/>
              <a:buNone/>
            </a:pPr>
            <a:r>
              <a:rPr lang="en-US" sz="1600" i="1">
                <a:solidFill>
                  <a:srgbClr val="C00000"/>
                </a:solidFill>
                <a:latin typeface="Arial"/>
                <a:ea typeface="Arial"/>
                <a:cs typeface="Arial"/>
                <a:sym typeface="Arial"/>
              </a:rPr>
              <a:t>This network will bridge technical research and social engagement through </a:t>
            </a:r>
            <a:r>
              <a:rPr lang="en-US" sz="1600" b="1" i="1">
                <a:solidFill>
                  <a:srgbClr val="C00000"/>
                </a:solidFill>
                <a:latin typeface="Arial"/>
                <a:ea typeface="Arial"/>
                <a:cs typeface="Arial"/>
                <a:sym typeface="Arial"/>
              </a:rPr>
              <a:t>research about engagement </a:t>
            </a:r>
            <a:r>
              <a:rPr lang="en-US" sz="1600" i="1">
                <a:solidFill>
                  <a:srgbClr val="C00000"/>
                </a:solidFill>
                <a:latin typeface="Arial"/>
                <a:ea typeface="Arial"/>
                <a:cs typeface="Arial"/>
                <a:sym typeface="Arial"/>
              </a:rPr>
              <a:t>with scientific models.</a:t>
            </a:r>
            <a:endParaRPr sz="1600" b="1" i="1">
              <a:solidFill>
                <a:srgbClr val="C00000"/>
              </a:solidFill>
              <a:latin typeface="Arial"/>
              <a:ea typeface="Arial"/>
              <a:cs typeface="Arial"/>
              <a:sym typeface="Arial"/>
            </a:endParaRPr>
          </a:p>
        </p:txBody>
      </p:sp>
      <p:pic>
        <p:nvPicPr>
          <p:cNvPr id="119" name="Google Shape;119;p15"/>
          <p:cNvPicPr preferRelativeResize="0"/>
          <p:nvPr/>
        </p:nvPicPr>
        <p:blipFill rotWithShape="1">
          <a:blip r:embed="rId4">
            <a:alphaModFix/>
          </a:blip>
          <a:srcRect/>
          <a:stretch/>
        </p:blipFill>
        <p:spPr>
          <a:xfrm>
            <a:off x="4061332" y="990348"/>
            <a:ext cx="3833254" cy="1895653"/>
          </a:xfrm>
          <a:prstGeom prst="rect">
            <a:avLst/>
          </a:prstGeom>
          <a:noFill/>
          <a:ln>
            <a:noFill/>
          </a:ln>
        </p:spPr>
      </p:pic>
      <p:pic>
        <p:nvPicPr>
          <p:cNvPr id="120" name="Google Shape;120;p15"/>
          <p:cNvPicPr preferRelativeResize="0"/>
          <p:nvPr/>
        </p:nvPicPr>
        <p:blipFill rotWithShape="1">
          <a:blip r:embed="rId5">
            <a:alphaModFix/>
          </a:blip>
          <a:srcRect/>
          <a:stretch/>
        </p:blipFill>
        <p:spPr>
          <a:xfrm>
            <a:off x="4083634" y="3274831"/>
            <a:ext cx="3870960" cy="2258060"/>
          </a:xfrm>
          <a:prstGeom prst="rect">
            <a:avLst/>
          </a:prstGeom>
          <a:noFill/>
          <a:ln>
            <a:noFill/>
          </a:ln>
        </p:spPr>
      </p:pic>
      <p:sp>
        <p:nvSpPr>
          <p:cNvPr id="121" name="Google Shape;121;p15"/>
          <p:cNvSpPr txBox="1"/>
          <p:nvPr/>
        </p:nvSpPr>
        <p:spPr>
          <a:xfrm>
            <a:off x="3968900" y="5546702"/>
            <a:ext cx="4121067" cy="2542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1100"/>
              <a:buFont typeface="Arial"/>
              <a:buNone/>
            </a:pPr>
            <a:r>
              <a:rPr lang="en-US" sz="1100" i="1">
                <a:solidFill>
                  <a:srgbClr val="7F7F7F"/>
                </a:solidFill>
                <a:latin typeface="Arial"/>
                <a:ea typeface="Arial"/>
                <a:cs typeface="Arial"/>
                <a:sym typeface="Arial"/>
              </a:rPr>
              <a:t>Example: InVision Raleigh prototype for urban planning </a:t>
            </a:r>
            <a:endParaRPr sz="1100" b="1" i="1">
              <a:solidFill>
                <a:srgbClr val="7F7F7F"/>
              </a:solidFill>
              <a:latin typeface="Arial"/>
              <a:ea typeface="Arial"/>
              <a:cs typeface="Arial"/>
              <a:sym typeface="Arial"/>
            </a:endParaRPr>
          </a:p>
        </p:txBody>
      </p:sp>
      <p:sp>
        <p:nvSpPr>
          <p:cNvPr id="122" name="Google Shape;122;p15"/>
          <p:cNvSpPr txBox="1"/>
          <p:nvPr/>
        </p:nvSpPr>
        <p:spPr>
          <a:xfrm>
            <a:off x="105251" y="990348"/>
            <a:ext cx="3859271" cy="17975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C0000"/>
              </a:buClr>
              <a:buSzPts val="1900"/>
              <a:buFont typeface="Arial"/>
              <a:buNone/>
            </a:pPr>
            <a:r>
              <a:rPr lang="en-US" sz="1900" b="1">
                <a:solidFill>
                  <a:srgbClr val="CC0000"/>
                </a:solidFill>
                <a:latin typeface="Arial"/>
                <a:ea typeface="Arial"/>
                <a:cs typeface="Arial"/>
                <a:sym typeface="Arial"/>
              </a:rPr>
              <a:t>Context</a:t>
            </a:r>
            <a:endParaRPr/>
          </a:p>
          <a:p>
            <a:pPr marL="342900" marR="0" lvl="0" indent="-342900" algn="l" rtl="0">
              <a:spcBef>
                <a:spcPts val="320"/>
              </a:spcBef>
              <a:spcAft>
                <a:spcPts val="0"/>
              </a:spcAft>
              <a:buClr>
                <a:schemeClr val="dk1"/>
              </a:buClr>
              <a:buSzPts val="1600"/>
              <a:buFont typeface="Arial"/>
              <a:buChar char="•"/>
            </a:pPr>
            <a:r>
              <a:rPr lang="en-US" sz="1600">
                <a:solidFill>
                  <a:schemeClr val="dk1"/>
                </a:solidFill>
                <a:latin typeface="Arial"/>
                <a:ea typeface="Arial"/>
                <a:cs typeface="Arial"/>
                <a:sym typeface="Arial"/>
              </a:rPr>
              <a:t>Facilitating </a:t>
            </a:r>
            <a:r>
              <a:rPr lang="en-US" sz="1600" b="1">
                <a:solidFill>
                  <a:schemeClr val="dk1"/>
                </a:solidFill>
                <a:latin typeface="Arial"/>
                <a:ea typeface="Arial"/>
                <a:cs typeface="Arial"/>
                <a:sym typeface="Arial"/>
              </a:rPr>
              <a:t>community engagement is hard, </a:t>
            </a:r>
            <a:r>
              <a:rPr lang="en-US" sz="1600">
                <a:solidFill>
                  <a:schemeClr val="dk1"/>
                </a:solidFill>
                <a:latin typeface="Arial"/>
                <a:ea typeface="Arial"/>
                <a:cs typeface="Arial"/>
                <a:sym typeface="Arial"/>
              </a:rPr>
              <a:t>but necessary to develop tools and models of smart and connected communities.</a:t>
            </a:r>
            <a:endParaRPr/>
          </a:p>
        </p:txBody>
      </p:sp>
      <p:sp>
        <p:nvSpPr>
          <p:cNvPr id="123" name="Google Shape;123;p15"/>
          <p:cNvSpPr txBox="1"/>
          <p:nvPr/>
        </p:nvSpPr>
        <p:spPr>
          <a:xfrm>
            <a:off x="3968777" y="2898271"/>
            <a:ext cx="4121067" cy="2542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1100"/>
              <a:buFont typeface="Arial"/>
              <a:buNone/>
            </a:pPr>
            <a:r>
              <a:rPr lang="en-US" sz="1100" i="1">
                <a:solidFill>
                  <a:srgbClr val="7F7F7F"/>
                </a:solidFill>
                <a:latin typeface="Arial"/>
                <a:ea typeface="Arial"/>
                <a:cs typeface="Arial"/>
                <a:sym typeface="Arial"/>
              </a:rPr>
              <a:t>Example: Scenario of 5-m inundation used in TomorrowNow</a:t>
            </a:r>
            <a:endParaRPr sz="1100" b="1" i="1">
              <a:solidFill>
                <a:srgbClr val="7F7F7F"/>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Tm="62201"/>
    </mc:Choice>
    <mc:Fallback>
      <p:transition spd="slow" advTm="622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idx="4294967295"/>
          </p:nvPr>
        </p:nvSpPr>
        <p:spPr>
          <a:xfrm>
            <a:off x="1149178" y="130175"/>
            <a:ext cx="9798907"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000"/>
              <a:buFont typeface="Calibri"/>
              <a:buNone/>
            </a:pPr>
            <a:r>
              <a:rPr lang="en-US" sz="4000" b="1">
                <a:solidFill>
                  <a:schemeClr val="accent2"/>
                </a:solidFill>
              </a:rPr>
              <a:t>Update of the Project since last PI meeting</a:t>
            </a:r>
            <a:endParaRPr/>
          </a:p>
        </p:txBody>
      </p:sp>
      <p:sp>
        <p:nvSpPr>
          <p:cNvPr id="130" name="Google Shape;130;p16"/>
          <p:cNvSpPr txBox="1"/>
          <p:nvPr/>
        </p:nvSpPr>
        <p:spPr>
          <a:xfrm>
            <a:off x="359530" y="1282637"/>
            <a:ext cx="5376939"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Coordination with the Town of Cary and City of Raleigh, </a:t>
            </a:r>
            <a:r>
              <a:rPr lang="en-US" sz="1800">
                <a:solidFill>
                  <a:schemeClr val="dk1"/>
                </a:solidFill>
              </a:rPr>
              <a:t>demonstrating</a:t>
            </a:r>
            <a:r>
              <a:rPr lang="en-US" sz="1800">
                <a:solidFill>
                  <a:schemeClr val="dk1"/>
                </a:solidFill>
                <a:latin typeface="Arial"/>
                <a:ea typeface="Arial"/>
                <a:cs typeface="Arial"/>
                <a:sym typeface="Arial"/>
              </a:rPr>
              <a:t> stormwater modeling applications.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6"/>
          <p:cNvSpPr txBox="1"/>
          <p:nvPr/>
        </p:nvSpPr>
        <p:spPr>
          <a:xfrm>
            <a:off x="5839539" y="1237997"/>
            <a:ext cx="5244000" cy="14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Stakeholder Workshop with over 30 </a:t>
            </a:r>
            <a:r>
              <a:rPr lang="en-US" sz="1800">
                <a:solidFill>
                  <a:schemeClr val="dk1"/>
                </a:solidFill>
              </a:rPr>
              <a:t>attendees,</a:t>
            </a:r>
            <a:r>
              <a:rPr lang="en-US" sz="1800">
                <a:solidFill>
                  <a:schemeClr val="dk1"/>
                </a:solidFill>
                <a:latin typeface="Arial"/>
                <a:ea typeface="Arial"/>
                <a:cs typeface="Arial"/>
                <a:sym typeface="Arial"/>
              </a:rPr>
              <a:t> including members from the project</a:t>
            </a:r>
            <a:r>
              <a:rPr lang="en-US" sz="1800">
                <a:solidFill>
                  <a:schemeClr val="dk1"/>
                </a:solidFill>
              </a:rPr>
              <a:t>’</a:t>
            </a:r>
            <a:r>
              <a:rPr lang="en-US" sz="1800">
                <a:solidFill>
                  <a:schemeClr val="dk1"/>
                </a:solidFill>
                <a:latin typeface="Arial"/>
                <a:ea typeface="Arial"/>
                <a:cs typeface="Arial"/>
                <a:sym typeface="Arial"/>
              </a:rPr>
              <a:t>s Interdisciplinary Steering Committee and Stakeholder Advisory Board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16"/>
          <p:cNvPicPr preferRelativeResize="0"/>
          <p:nvPr/>
        </p:nvPicPr>
        <p:blipFill rotWithShape="1">
          <a:blip r:embed="rId3">
            <a:alphaModFix/>
          </a:blip>
          <a:srcRect/>
          <a:stretch/>
        </p:blipFill>
        <p:spPr>
          <a:xfrm>
            <a:off x="480551" y="2249176"/>
            <a:ext cx="4383850" cy="4203774"/>
          </a:xfrm>
          <a:prstGeom prst="rect">
            <a:avLst/>
          </a:prstGeom>
          <a:noFill/>
          <a:ln>
            <a:noFill/>
          </a:ln>
        </p:spPr>
      </p:pic>
      <p:sp>
        <p:nvSpPr>
          <p:cNvPr id="133" name="Google Shape;133;p16"/>
          <p:cNvSpPr txBox="1"/>
          <p:nvPr/>
        </p:nvSpPr>
        <p:spPr>
          <a:xfrm>
            <a:off x="5839544" y="4683405"/>
            <a:ext cx="6010500" cy="1711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600" i="1">
                <a:solidFill>
                  <a:srgbClr val="C00000"/>
                </a:solidFill>
              </a:rPr>
              <a:t>“There’s a lot of exchange between city governments, but that </a:t>
            </a:r>
            <a:r>
              <a:rPr lang="en-US" sz="1600" b="1" i="1">
                <a:solidFill>
                  <a:srgbClr val="C00000"/>
                </a:solidFill>
              </a:rPr>
              <a:t>does not mean collaboration for solutions</a:t>
            </a:r>
            <a:r>
              <a:rPr lang="en-US" sz="1600" i="1">
                <a:solidFill>
                  <a:srgbClr val="C00000"/>
                </a:solidFill>
              </a:rPr>
              <a:t>. For Durham and Raleigh, the best collaboration comes when </a:t>
            </a:r>
            <a:r>
              <a:rPr lang="en-US" sz="1600" b="1" i="1">
                <a:solidFill>
                  <a:srgbClr val="C00000"/>
                </a:solidFill>
              </a:rPr>
              <a:t>imposed by law</a:t>
            </a:r>
            <a:r>
              <a:rPr lang="en-US" sz="1600" i="1">
                <a:solidFill>
                  <a:srgbClr val="C00000"/>
                </a:solidFill>
              </a:rPr>
              <a:t>.” </a:t>
            </a:r>
            <a:br>
              <a:rPr lang="en-US" sz="1600" i="1">
                <a:solidFill>
                  <a:srgbClr val="C00000"/>
                </a:solidFill>
              </a:rPr>
            </a:br>
            <a:r>
              <a:rPr lang="en-US" sz="1600" b="1" i="1">
                <a:solidFill>
                  <a:srgbClr val="C00000"/>
                </a:solidFill>
              </a:rPr>
              <a:t>–– Workshop Participant</a:t>
            </a:r>
            <a:endParaRPr sz="1600">
              <a:solidFill>
                <a:srgbClr val="C00000"/>
              </a:solidFill>
            </a:endParaRPr>
          </a:p>
        </p:txBody>
      </p:sp>
      <p:grpSp>
        <p:nvGrpSpPr>
          <p:cNvPr id="134" name="Google Shape;134;p16"/>
          <p:cNvGrpSpPr/>
          <p:nvPr/>
        </p:nvGrpSpPr>
        <p:grpSpPr>
          <a:xfrm>
            <a:off x="5911200" y="2559175"/>
            <a:ext cx="5564925" cy="2002201"/>
            <a:chOff x="5923850" y="2427900"/>
            <a:chExt cx="5564925" cy="2002201"/>
          </a:xfrm>
        </p:grpSpPr>
        <p:pic>
          <p:nvPicPr>
            <p:cNvPr id="135" name="Google Shape;135;p16"/>
            <p:cNvPicPr preferRelativeResize="0"/>
            <p:nvPr/>
          </p:nvPicPr>
          <p:blipFill rotWithShape="1">
            <a:blip r:embed="rId4">
              <a:alphaModFix/>
            </a:blip>
            <a:srcRect t="9692" r="40922" b="5511"/>
            <a:stretch/>
          </p:blipFill>
          <p:spPr>
            <a:xfrm>
              <a:off x="5923850" y="2427900"/>
              <a:ext cx="2705048" cy="2002201"/>
            </a:xfrm>
            <a:prstGeom prst="rect">
              <a:avLst/>
            </a:prstGeom>
            <a:noFill/>
            <a:ln>
              <a:noFill/>
            </a:ln>
          </p:spPr>
        </p:pic>
        <p:pic>
          <p:nvPicPr>
            <p:cNvPr id="136" name="Google Shape;136;p16"/>
            <p:cNvPicPr preferRelativeResize="0"/>
            <p:nvPr/>
          </p:nvPicPr>
          <p:blipFill>
            <a:blip r:embed="rId5">
              <a:alphaModFix/>
            </a:blip>
            <a:stretch>
              <a:fillRect/>
            </a:stretch>
          </p:blipFill>
          <p:spPr>
            <a:xfrm>
              <a:off x="8552700" y="2427900"/>
              <a:ext cx="2936075" cy="2002201"/>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2000" advTm="44584"/>
    </mc:Choice>
    <mc:Fallback>
      <p:transition spd="slow" advTm="445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p:nvPr/>
        </p:nvSpPr>
        <p:spPr>
          <a:xfrm>
            <a:off x="1149178" y="130175"/>
            <a:ext cx="9798907"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4000"/>
              <a:buFont typeface="Calibri"/>
              <a:buNone/>
            </a:pPr>
            <a:r>
              <a:rPr lang="en-US" sz="4000" b="1">
                <a:solidFill>
                  <a:schemeClr val="accent2"/>
                </a:solidFill>
                <a:latin typeface="Calibri"/>
                <a:ea typeface="Calibri"/>
                <a:cs typeface="Calibri"/>
                <a:sym typeface="Calibri"/>
              </a:rPr>
              <a:t>Update of the Project since last PI meeting</a:t>
            </a:r>
            <a:endParaRPr/>
          </a:p>
        </p:txBody>
      </p:sp>
      <p:pic>
        <p:nvPicPr>
          <p:cNvPr id="143" name="Google Shape;143;p17"/>
          <p:cNvPicPr preferRelativeResize="0"/>
          <p:nvPr/>
        </p:nvPicPr>
        <p:blipFill rotWithShape="1">
          <a:blip r:embed="rId3">
            <a:alphaModFix/>
          </a:blip>
          <a:srcRect/>
          <a:stretch/>
        </p:blipFill>
        <p:spPr>
          <a:xfrm>
            <a:off x="163347" y="1226634"/>
            <a:ext cx="5629219" cy="4036742"/>
          </a:xfrm>
          <a:prstGeom prst="rect">
            <a:avLst/>
          </a:prstGeom>
          <a:noFill/>
          <a:ln>
            <a:noFill/>
          </a:ln>
        </p:spPr>
      </p:pic>
      <p:sp>
        <p:nvSpPr>
          <p:cNvPr id="144" name="Google Shape;144;p17"/>
          <p:cNvSpPr txBox="1"/>
          <p:nvPr/>
        </p:nvSpPr>
        <p:spPr>
          <a:xfrm>
            <a:off x="334555" y="1050075"/>
            <a:ext cx="922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Slack</a:t>
            </a:r>
            <a:endParaRPr/>
          </a:p>
        </p:txBody>
      </p:sp>
      <p:pic>
        <p:nvPicPr>
          <p:cNvPr id="145" name="Google Shape;145;p17"/>
          <p:cNvPicPr preferRelativeResize="0"/>
          <p:nvPr/>
        </p:nvPicPr>
        <p:blipFill rotWithShape="1">
          <a:blip r:embed="rId4">
            <a:alphaModFix/>
          </a:blip>
          <a:srcRect/>
          <a:stretch/>
        </p:blipFill>
        <p:spPr>
          <a:xfrm>
            <a:off x="5919151" y="1551624"/>
            <a:ext cx="5902985" cy="3364459"/>
          </a:xfrm>
          <a:prstGeom prst="rect">
            <a:avLst/>
          </a:prstGeom>
          <a:noFill/>
          <a:ln>
            <a:noFill/>
          </a:ln>
          <a:effectLst>
            <a:outerShdw blurRad="50800" dist="38100" dir="2700000" algn="tl" rotWithShape="0">
              <a:srgbClr val="000000">
                <a:alpha val="40000"/>
              </a:srgbClr>
            </a:outerShdw>
          </a:effectLst>
        </p:spPr>
      </p:pic>
      <p:sp>
        <p:nvSpPr>
          <p:cNvPr id="146" name="Google Shape;146;p17"/>
          <p:cNvSpPr txBox="1"/>
          <p:nvPr/>
        </p:nvSpPr>
        <p:spPr>
          <a:xfrm>
            <a:off x="5963757" y="959268"/>
            <a:ext cx="356860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rPr>
              <a:t>New Website</a:t>
            </a:r>
            <a:endParaRPr/>
          </a:p>
          <a:p>
            <a:pPr marL="0" marR="0" lvl="0" indent="0" algn="l" rtl="0">
              <a:spcBef>
                <a:spcPts val="0"/>
              </a:spcBef>
              <a:spcAft>
                <a:spcPts val="0"/>
              </a:spcAft>
              <a:buNone/>
            </a:pPr>
            <a:r>
              <a:rPr lang="en-US" sz="1800" i="1">
                <a:solidFill>
                  <a:schemeClr val="dk1"/>
                </a:solidFill>
              </a:rPr>
              <a:t>https://go.ncsu.edu/tomorrownow</a:t>
            </a:r>
            <a:endParaRPr sz="1800" i="1">
              <a:solidFill>
                <a:schemeClr val="dk1"/>
              </a:solidFill>
            </a:endParaRPr>
          </a:p>
        </p:txBody>
      </p:sp>
      <p:sp>
        <p:nvSpPr>
          <p:cNvPr id="147" name="Google Shape;147;p17"/>
          <p:cNvSpPr txBox="1"/>
          <p:nvPr/>
        </p:nvSpPr>
        <p:spPr>
          <a:xfrm>
            <a:off x="334552" y="5439925"/>
            <a:ext cx="3277800" cy="9234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Char char="•"/>
            </a:pPr>
            <a:r>
              <a:rPr lang="en-US" sz="1800">
                <a:solidFill>
                  <a:schemeClr val="dk1"/>
                </a:solidFill>
              </a:rPr>
              <a:t>Growing Community of stakeholders</a:t>
            </a:r>
            <a:endParaRPr/>
          </a:p>
        </p:txBody>
      </p:sp>
      <p:sp>
        <p:nvSpPr>
          <p:cNvPr id="148" name="Google Shape;148;p17"/>
          <p:cNvSpPr txBox="1"/>
          <p:nvPr/>
        </p:nvSpPr>
        <p:spPr>
          <a:xfrm>
            <a:off x="5919150" y="5162925"/>
            <a:ext cx="5903100" cy="1477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rPr>
              <a:t>Improved on-boarding to ease getting new stakeholders involved (Interdisciplinary Steering Committee and Stakeholder Advisory Board)</a:t>
            </a:r>
            <a:endParaRPr sz="1800">
              <a:solidFill>
                <a:schemeClr val="dk1"/>
              </a:solidFill>
            </a:endParaRPr>
          </a:p>
          <a:p>
            <a:pPr marL="285750" marR="0" lvl="0" indent="-285750" algn="l" rtl="0">
              <a:spcBef>
                <a:spcPts val="0"/>
              </a:spcBef>
              <a:spcAft>
                <a:spcPts val="0"/>
              </a:spcAft>
              <a:buClr>
                <a:schemeClr val="dk1"/>
              </a:buClr>
              <a:buSzPts val="1800"/>
              <a:buChar char="•"/>
            </a:pPr>
            <a:r>
              <a:rPr lang="en-US" sz="1800">
                <a:solidFill>
                  <a:schemeClr val="dk1"/>
                </a:solidFill>
              </a:rPr>
              <a:t>Community Updates</a:t>
            </a:r>
            <a:endParaRPr sz="1800"/>
          </a:p>
        </p:txBody>
      </p:sp>
    </p:spTree>
  </p:cSld>
  <p:clrMapOvr>
    <a:masterClrMapping/>
  </p:clrMapOvr>
  <mc:AlternateContent xmlns:mc="http://schemas.openxmlformats.org/markup-compatibility/2006">
    <mc:Choice xmlns:p14="http://schemas.microsoft.com/office/powerpoint/2010/main" Requires="p14">
      <p:transition spd="slow" p14:dur="2000" advTm="24296"/>
    </mc:Choice>
    <mc:Fallback>
      <p:transition spd="slow" advTm="242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idx="4294967295"/>
          </p:nvPr>
        </p:nvSpPr>
        <p:spPr>
          <a:xfrm>
            <a:off x="1042988" y="301625"/>
            <a:ext cx="94869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000"/>
              <a:buFont typeface="Calibri"/>
              <a:buNone/>
            </a:pPr>
            <a:r>
              <a:rPr lang="en-US" sz="4000" b="1">
                <a:solidFill>
                  <a:schemeClr val="accent2"/>
                </a:solidFill>
              </a:rPr>
              <a:t>Anticipated outcomes and success measures in the next year</a:t>
            </a:r>
            <a:endParaRPr/>
          </a:p>
        </p:txBody>
      </p:sp>
      <p:pic>
        <p:nvPicPr>
          <p:cNvPr id="155" name="Google Shape;155;p18"/>
          <p:cNvPicPr preferRelativeResize="0"/>
          <p:nvPr/>
        </p:nvPicPr>
        <p:blipFill rotWithShape="1">
          <a:blip r:embed="rId3">
            <a:alphaModFix/>
          </a:blip>
          <a:srcRect l="3281" t="2138" r="1868" b="1531"/>
          <a:stretch/>
        </p:blipFill>
        <p:spPr>
          <a:xfrm>
            <a:off x="7928838" y="2985675"/>
            <a:ext cx="3636374" cy="2624875"/>
          </a:xfrm>
          <a:prstGeom prst="rect">
            <a:avLst/>
          </a:prstGeom>
          <a:noFill/>
          <a:ln>
            <a:noFill/>
          </a:ln>
          <a:effectLst>
            <a:outerShdw blurRad="57150" dist="19050" dir="5400000" algn="bl" rotWithShape="0">
              <a:srgbClr val="000000">
                <a:alpha val="50000"/>
              </a:srgbClr>
            </a:outerShdw>
          </a:effectLst>
        </p:spPr>
      </p:pic>
      <p:pic>
        <p:nvPicPr>
          <p:cNvPr id="156" name="Google Shape;156;p18"/>
          <p:cNvPicPr preferRelativeResize="0"/>
          <p:nvPr/>
        </p:nvPicPr>
        <p:blipFill rotWithShape="1">
          <a:blip r:embed="rId4">
            <a:alphaModFix/>
          </a:blip>
          <a:srcRect/>
          <a:stretch/>
        </p:blipFill>
        <p:spPr>
          <a:xfrm>
            <a:off x="4152235" y="2985675"/>
            <a:ext cx="3392616" cy="2624875"/>
          </a:xfrm>
          <a:prstGeom prst="rect">
            <a:avLst/>
          </a:prstGeom>
          <a:noFill/>
          <a:ln>
            <a:noFill/>
          </a:ln>
        </p:spPr>
      </p:pic>
      <p:pic>
        <p:nvPicPr>
          <p:cNvPr id="157" name="Google Shape;157;p18"/>
          <p:cNvPicPr preferRelativeResize="0"/>
          <p:nvPr/>
        </p:nvPicPr>
        <p:blipFill rotWithShape="1">
          <a:blip r:embed="rId5">
            <a:alphaModFix/>
          </a:blip>
          <a:srcRect/>
          <a:stretch/>
        </p:blipFill>
        <p:spPr>
          <a:xfrm rot="10800000">
            <a:off x="246434" y="2977452"/>
            <a:ext cx="3521778" cy="2641323"/>
          </a:xfrm>
          <a:prstGeom prst="rect">
            <a:avLst/>
          </a:prstGeom>
          <a:noFill/>
          <a:ln>
            <a:noFill/>
          </a:ln>
        </p:spPr>
      </p:pic>
      <p:sp>
        <p:nvSpPr>
          <p:cNvPr id="158" name="Google Shape;158;p18"/>
          <p:cNvSpPr txBox="1"/>
          <p:nvPr/>
        </p:nvSpPr>
        <p:spPr>
          <a:xfrm>
            <a:off x="250700" y="1905225"/>
            <a:ext cx="7295700" cy="71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Workshops/Symposium/Interviews</a:t>
            </a:r>
            <a:endParaRPr sz="1800" b="1"/>
          </a:p>
          <a:p>
            <a:pPr marL="0" lvl="0" indent="0" algn="ctr" rtl="0">
              <a:spcBef>
                <a:spcPts val="0"/>
              </a:spcBef>
              <a:spcAft>
                <a:spcPts val="0"/>
              </a:spcAft>
              <a:buNone/>
            </a:pPr>
            <a:endParaRPr sz="1800"/>
          </a:p>
        </p:txBody>
      </p:sp>
      <p:sp>
        <p:nvSpPr>
          <p:cNvPr id="159" name="Google Shape;159;p18"/>
          <p:cNvSpPr txBox="1"/>
          <p:nvPr/>
        </p:nvSpPr>
        <p:spPr>
          <a:xfrm>
            <a:off x="7802725" y="1939550"/>
            <a:ext cx="38337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Prototype</a:t>
            </a:r>
            <a:endParaRPr sz="1800"/>
          </a:p>
        </p:txBody>
      </p:sp>
      <p:cxnSp>
        <p:nvCxnSpPr>
          <p:cNvPr id="160" name="Google Shape;160;p18"/>
          <p:cNvCxnSpPr>
            <a:stCxn id="155" idx="2"/>
            <a:endCxn id="157" idx="0"/>
          </p:cNvCxnSpPr>
          <p:nvPr/>
        </p:nvCxnSpPr>
        <p:spPr>
          <a:xfrm rot="5400000">
            <a:off x="5873125" y="1744750"/>
            <a:ext cx="8100" cy="7739700"/>
          </a:xfrm>
          <a:prstGeom prst="curvedConnector3">
            <a:avLst>
              <a:gd name="adj1" fmla="val 9242590"/>
            </a:avLst>
          </a:prstGeom>
          <a:noFill/>
          <a:ln w="76200" cap="flat" cmpd="sng">
            <a:solidFill>
              <a:schemeClr val="dk2"/>
            </a:solidFill>
            <a:prstDash val="solid"/>
            <a:round/>
            <a:headEnd type="none" w="med" len="med"/>
            <a:tailEnd type="triangle" w="med" len="med"/>
          </a:ln>
        </p:spPr>
      </p:cxnSp>
      <p:cxnSp>
        <p:nvCxnSpPr>
          <p:cNvPr id="161" name="Google Shape;161;p18"/>
          <p:cNvCxnSpPr/>
          <p:nvPr/>
        </p:nvCxnSpPr>
        <p:spPr>
          <a:xfrm>
            <a:off x="1958550" y="1776413"/>
            <a:ext cx="8122500" cy="22800"/>
          </a:xfrm>
          <a:prstGeom prst="straightConnector1">
            <a:avLst/>
          </a:prstGeom>
          <a:noFill/>
          <a:ln w="76200" cap="flat" cmpd="sng">
            <a:solidFill>
              <a:schemeClr val="dk2"/>
            </a:solidFill>
            <a:prstDash val="solid"/>
            <a:round/>
            <a:headEnd type="none" w="med" len="med"/>
            <a:tailEnd type="triangle" w="med" len="med"/>
          </a:ln>
        </p:spPr>
      </p:cxnSp>
      <p:sp>
        <p:nvSpPr>
          <p:cNvPr id="162" name="Google Shape;162;p18"/>
          <p:cNvSpPr txBox="1"/>
          <p:nvPr/>
        </p:nvSpPr>
        <p:spPr>
          <a:xfrm>
            <a:off x="246475" y="2454975"/>
            <a:ext cx="35217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rPr>
              <a:t>[Learn]</a:t>
            </a:r>
            <a:endParaRPr sz="1800">
              <a:solidFill>
                <a:schemeClr val="dk1"/>
              </a:solidFill>
            </a:endParaRPr>
          </a:p>
        </p:txBody>
      </p:sp>
      <p:sp>
        <p:nvSpPr>
          <p:cNvPr id="163" name="Google Shape;163;p18"/>
          <p:cNvSpPr txBox="1"/>
          <p:nvPr/>
        </p:nvSpPr>
        <p:spPr>
          <a:xfrm>
            <a:off x="4024550" y="2396625"/>
            <a:ext cx="35217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rPr>
              <a:t>[Design]</a:t>
            </a:r>
            <a:endParaRPr sz="1800">
              <a:solidFill>
                <a:schemeClr val="dk1"/>
              </a:solidFill>
            </a:endParaRPr>
          </a:p>
        </p:txBody>
      </p:sp>
      <p:sp>
        <p:nvSpPr>
          <p:cNvPr id="164" name="Google Shape;164;p18"/>
          <p:cNvSpPr txBox="1"/>
          <p:nvPr/>
        </p:nvSpPr>
        <p:spPr>
          <a:xfrm>
            <a:off x="7830175" y="2454975"/>
            <a:ext cx="38337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[Build]</a:t>
            </a:r>
            <a:endParaRPr sz="1800"/>
          </a:p>
        </p:txBody>
      </p:sp>
    </p:spTree>
  </p:cSld>
  <p:clrMapOvr>
    <a:masterClrMapping/>
  </p:clrMapOvr>
  <mc:AlternateContent xmlns:mc="http://schemas.openxmlformats.org/markup-compatibility/2006">
    <mc:Choice xmlns:p14="http://schemas.microsoft.com/office/powerpoint/2010/main" Requires="p14">
      <p:transition spd="slow" p14:dur="2000" advTm="51482"/>
    </mc:Choice>
    <mc:Fallback>
      <p:transition spd="slow" advTm="51482"/>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972</Words>
  <Application>Microsoft Macintosh PowerPoint</Application>
  <PresentationFormat>Widescreen</PresentationFormat>
  <Paragraphs>55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Update of the Project since last PI meeting</vt:lpstr>
      <vt:lpstr>PowerPoint Presentation</vt:lpstr>
      <vt:lpstr>Anticipated outcomes and success measures in the next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Corey White</cp:lastModifiedBy>
  <cp:revision>8</cp:revision>
  <dcterms:modified xsi:type="dcterms:W3CDTF">2019-03-21T15:23:57Z</dcterms:modified>
</cp:coreProperties>
</file>