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8"/>
  </p:notesMasterIdLst>
  <p:sldIdLst>
    <p:sldId id="269" r:id="rId2"/>
    <p:sldId id="270" r:id="rId3"/>
    <p:sldId id="271" r:id="rId4"/>
    <p:sldId id="272" r:id="rId5"/>
    <p:sldId id="273"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34" autoAdjust="0"/>
    <p:restoredTop sz="81614" autoAdjust="0"/>
  </p:normalViewPr>
  <p:slideViewPr>
    <p:cSldViewPr snapToGrid="0" snapToObjects="1">
      <p:cViewPr varScale="1">
        <p:scale>
          <a:sx n="84" d="100"/>
          <a:sy n="84" d="100"/>
        </p:scale>
        <p:origin x="84" y="1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BRIEFLY INTRODUCE YOURSELF AND YOUR</a:t>
            </a:r>
            <a:r>
              <a:rPr lang="en-US" b="1" baseline="0" dirty="0" smtClean="0"/>
              <a:t> INVESTIGATORS (10 sec slide)</a:t>
            </a:r>
          </a:p>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16757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A brief background:</a:t>
            </a:r>
            <a:r>
              <a:rPr lang="en-US" b="1" baseline="0" dirty="0" smtClean="0"/>
              <a:t> P</a:t>
            </a:r>
            <a:r>
              <a:rPr lang="en-US" b="1" dirty="0" smtClean="0"/>
              <a:t>lease describe the</a:t>
            </a:r>
            <a:r>
              <a:rPr lang="en-US" b="1" baseline="0" dirty="0" smtClean="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9840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A brief background:</a:t>
            </a:r>
            <a:r>
              <a:rPr lang="en-US" b="1" baseline="0" dirty="0" smtClean="0"/>
              <a:t> P</a:t>
            </a:r>
            <a:r>
              <a:rPr lang="en-US" b="1" dirty="0" smtClean="0"/>
              <a:t>lease describe the</a:t>
            </a:r>
            <a:r>
              <a:rPr lang="en-US" b="1" baseline="0" dirty="0" smtClean="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203288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A brief background:</a:t>
            </a:r>
            <a:r>
              <a:rPr lang="en-US" b="1" baseline="0" dirty="0" smtClean="0"/>
              <a:t> P</a:t>
            </a:r>
            <a:r>
              <a:rPr lang="en-US" b="1" dirty="0" smtClean="0"/>
              <a:t>lease describe the</a:t>
            </a:r>
            <a:r>
              <a:rPr lang="en-US" b="1" baseline="0" dirty="0" smtClean="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393052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A brief background:</a:t>
            </a:r>
            <a:r>
              <a:rPr lang="en-US" b="1" baseline="0" dirty="0" smtClean="0"/>
              <a:t> P</a:t>
            </a:r>
            <a:r>
              <a:rPr lang="en-US" b="1" dirty="0" smtClean="0"/>
              <a:t>lease describe the</a:t>
            </a:r>
            <a:r>
              <a:rPr lang="en-US" b="1" baseline="0" dirty="0" smtClean="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31921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A brief background:</a:t>
            </a:r>
            <a:r>
              <a:rPr lang="en-US" b="1" baseline="0" dirty="0" smtClean="0"/>
              <a:t> P</a:t>
            </a:r>
            <a:r>
              <a:rPr lang="en-US" b="1" dirty="0" smtClean="0"/>
              <a:t>lease describe the</a:t>
            </a:r>
            <a:r>
              <a:rPr lang="en-US" b="1" baseline="0" dirty="0" smtClean="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6</a:t>
            </a:fld>
            <a:endParaRPr lang="en-US"/>
          </a:p>
        </p:txBody>
      </p:sp>
    </p:spTree>
    <p:extLst>
      <p:ext uri="{BB962C8B-B14F-4D97-AF65-F5344CB8AC3E}">
        <p14:creationId xmlns:p14="http://schemas.microsoft.com/office/powerpoint/2010/main" val="14264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8356" y="2116937"/>
            <a:ext cx="10769600" cy="1664841"/>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200" b="1" dirty="0">
                <a:solidFill>
                  <a:schemeClr val="accent2"/>
                </a:solidFill>
                <a:effectLst/>
              </a:rPr>
              <a:t>RCN: One Bridge at a Time: Bridging the Digital Divide for the Well-Being of Aging Populations in Smart and Connected </a:t>
            </a:r>
            <a:r>
              <a:rPr lang="en-US" sz="3200" b="1" dirty="0" smtClean="0">
                <a:solidFill>
                  <a:schemeClr val="accent2"/>
                </a:solidFill>
                <a:effectLst/>
              </a:rPr>
              <a:t>Communities (#1737483)</a:t>
            </a:r>
            <a:endParaRPr lang="en-US" sz="3200" b="1" dirty="0">
              <a:solidFill>
                <a:schemeClr val="accent2"/>
              </a:solidFill>
              <a:effectLst/>
            </a:endParaRPr>
          </a:p>
        </p:txBody>
      </p:sp>
      <p:sp>
        <p:nvSpPr>
          <p:cNvPr id="10" name="Subtitle 3"/>
          <p:cNvSpPr txBox="1">
            <a:spLocks/>
          </p:cNvSpPr>
          <p:nvPr/>
        </p:nvSpPr>
        <p:spPr>
          <a:xfrm>
            <a:off x="248356" y="3612444"/>
            <a:ext cx="11684000" cy="3160889"/>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600" b="1" dirty="0" smtClean="0">
                <a:solidFill>
                  <a:srgbClr val="2F5897"/>
                </a:solidFill>
              </a:rPr>
              <a:t>Project Team</a:t>
            </a:r>
          </a:p>
          <a:p>
            <a:pPr>
              <a:buFont typeface="Wingdings" panose="05000000000000000000" pitchFamily="2" charset="2"/>
              <a:buChar char="Ø"/>
            </a:pPr>
            <a:r>
              <a:rPr lang="en-US" b="1" dirty="0" smtClean="0">
                <a:solidFill>
                  <a:srgbClr val="2F5897"/>
                </a:solidFill>
              </a:rPr>
              <a:t>Anil </a:t>
            </a:r>
            <a:r>
              <a:rPr lang="en-US" b="1" dirty="0">
                <a:solidFill>
                  <a:srgbClr val="2F5897"/>
                </a:solidFill>
              </a:rPr>
              <a:t>Yazici </a:t>
            </a:r>
            <a:r>
              <a:rPr lang="en-US" i="1" dirty="0">
                <a:solidFill>
                  <a:srgbClr val="2F5897"/>
                </a:solidFill>
              </a:rPr>
              <a:t>(PI</a:t>
            </a:r>
            <a:r>
              <a:rPr lang="en-US" i="1" dirty="0" smtClean="0">
                <a:solidFill>
                  <a:srgbClr val="2F5897"/>
                </a:solidFill>
              </a:rPr>
              <a:t>),</a:t>
            </a:r>
            <a:r>
              <a:rPr lang="en-US" dirty="0" smtClean="0">
                <a:solidFill>
                  <a:srgbClr val="2F5897"/>
                </a:solidFill>
              </a:rPr>
              <a:t> </a:t>
            </a:r>
            <a:r>
              <a:rPr lang="en-US" dirty="0">
                <a:solidFill>
                  <a:srgbClr val="2F5897"/>
                </a:solidFill>
              </a:rPr>
              <a:t>Assistant Professor, Civil Engineering, Stony Brook University, Email: Anil.Yazici@stonybrook.edu</a:t>
            </a:r>
          </a:p>
          <a:p>
            <a:pPr>
              <a:buFont typeface="Wingdings" panose="05000000000000000000" pitchFamily="2" charset="2"/>
              <a:buChar char="Ø"/>
            </a:pPr>
            <a:r>
              <a:rPr lang="en-US" b="1" dirty="0" smtClean="0">
                <a:solidFill>
                  <a:srgbClr val="2F5897"/>
                </a:solidFill>
              </a:rPr>
              <a:t>Eren </a:t>
            </a:r>
            <a:r>
              <a:rPr lang="en-US" b="1" dirty="0">
                <a:solidFill>
                  <a:srgbClr val="2F5897"/>
                </a:solidFill>
              </a:rPr>
              <a:t>Erman </a:t>
            </a:r>
            <a:r>
              <a:rPr lang="en-US" b="1" dirty="0" smtClean="0">
                <a:solidFill>
                  <a:srgbClr val="2F5897"/>
                </a:solidFill>
              </a:rPr>
              <a:t>Ozguven </a:t>
            </a:r>
            <a:r>
              <a:rPr lang="en-US" i="1" dirty="0">
                <a:solidFill>
                  <a:srgbClr val="2F5897"/>
                </a:solidFill>
              </a:rPr>
              <a:t>(Co-PI)</a:t>
            </a:r>
            <a:r>
              <a:rPr lang="en-US" dirty="0" smtClean="0">
                <a:solidFill>
                  <a:srgbClr val="2F5897"/>
                </a:solidFill>
              </a:rPr>
              <a:t>, </a:t>
            </a:r>
            <a:r>
              <a:rPr lang="en-US" dirty="0">
                <a:solidFill>
                  <a:srgbClr val="2F5897"/>
                </a:solidFill>
              </a:rPr>
              <a:t>Assistant Professor, Civil &amp; Environmental Engineering, Florida A&amp;M University-Florida </a:t>
            </a:r>
            <a:r>
              <a:rPr lang="en-US" dirty="0" smtClean="0">
                <a:solidFill>
                  <a:srgbClr val="2F5897"/>
                </a:solidFill>
              </a:rPr>
              <a:t>State University College of Engineering, </a:t>
            </a:r>
            <a:r>
              <a:rPr lang="en-US" dirty="0">
                <a:solidFill>
                  <a:srgbClr val="2F5897"/>
                </a:solidFill>
              </a:rPr>
              <a:t>Email: eozguven@eng.famu.fsu.edu</a:t>
            </a:r>
          </a:p>
          <a:p>
            <a:pPr>
              <a:buFont typeface="Wingdings" panose="05000000000000000000" pitchFamily="2" charset="2"/>
              <a:buChar char="Ø"/>
            </a:pPr>
            <a:r>
              <a:rPr lang="en-US" b="1" dirty="0" smtClean="0">
                <a:solidFill>
                  <a:srgbClr val="2F5897"/>
                </a:solidFill>
              </a:rPr>
              <a:t>David </a:t>
            </a:r>
            <a:r>
              <a:rPr lang="en-US" b="1" dirty="0" err="1" smtClean="0">
                <a:solidFill>
                  <a:srgbClr val="2F5897"/>
                </a:solidFill>
              </a:rPr>
              <a:t>Eby</a:t>
            </a:r>
            <a:r>
              <a:rPr lang="en-US" b="1" dirty="0" smtClean="0">
                <a:solidFill>
                  <a:srgbClr val="2F5897"/>
                </a:solidFill>
              </a:rPr>
              <a:t> </a:t>
            </a:r>
            <a:r>
              <a:rPr lang="en-US" i="1" dirty="0" smtClean="0">
                <a:solidFill>
                  <a:srgbClr val="2F5897"/>
                </a:solidFill>
              </a:rPr>
              <a:t>(Co-PI)</a:t>
            </a:r>
            <a:r>
              <a:rPr lang="en-US" dirty="0" smtClean="0">
                <a:solidFill>
                  <a:srgbClr val="2F5897"/>
                </a:solidFill>
              </a:rPr>
              <a:t>, </a:t>
            </a:r>
            <a:r>
              <a:rPr lang="en-US" dirty="0">
                <a:solidFill>
                  <a:srgbClr val="2F5897"/>
                </a:solidFill>
              </a:rPr>
              <a:t>Research Professor, University of Michigan Transportation Research Institute, Email: eby@umich.edu</a:t>
            </a:r>
          </a:p>
          <a:p>
            <a:pPr>
              <a:buFont typeface="Wingdings" panose="05000000000000000000" pitchFamily="2" charset="2"/>
              <a:buChar char="Ø"/>
            </a:pPr>
            <a:r>
              <a:rPr lang="en-US" b="1" dirty="0" smtClean="0">
                <a:solidFill>
                  <a:srgbClr val="2F5897"/>
                </a:solidFill>
              </a:rPr>
              <a:t>Jacqueline </a:t>
            </a:r>
            <a:r>
              <a:rPr lang="en-US" b="1" dirty="0" err="1" smtClean="0">
                <a:solidFill>
                  <a:srgbClr val="2F5897"/>
                </a:solidFill>
              </a:rPr>
              <a:t>Mondros</a:t>
            </a:r>
            <a:r>
              <a:rPr lang="en-US" b="1" dirty="0" smtClean="0">
                <a:solidFill>
                  <a:srgbClr val="2F5897"/>
                </a:solidFill>
              </a:rPr>
              <a:t> </a:t>
            </a:r>
            <a:r>
              <a:rPr lang="en-US" i="1" dirty="0">
                <a:solidFill>
                  <a:srgbClr val="2F5897"/>
                </a:solidFill>
              </a:rPr>
              <a:t>(Co-PI)</a:t>
            </a:r>
            <a:r>
              <a:rPr lang="en-US" dirty="0" smtClean="0">
                <a:solidFill>
                  <a:srgbClr val="2F5897"/>
                </a:solidFill>
              </a:rPr>
              <a:t>, </a:t>
            </a:r>
            <a:r>
              <a:rPr lang="en-US" dirty="0">
                <a:solidFill>
                  <a:srgbClr val="2F5897"/>
                </a:solidFill>
              </a:rPr>
              <a:t>Professor/Dean, School of Social Welfare, Stony Brook University, Email: jacqueline.mondros@stonybrook.edu </a:t>
            </a:r>
          </a:p>
          <a:p>
            <a:pPr>
              <a:buFont typeface="Wingdings" panose="05000000000000000000" pitchFamily="2" charset="2"/>
              <a:buChar char="Ø"/>
            </a:pPr>
            <a:r>
              <a:rPr lang="en-US" b="1" dirty="0" smtClean="0">
                <a:solidFill>
                  <a:srgbClr val="2F5897"/>
                </a:solidFill>
              </a:rPr>
              <a:t>Walter Boot </a:t>
            </a:r>
            <a:r>
              <a:rPr lang="en-US" i="1" dirty="0">
                <a:solidFill>
                  <a:srgbClr val="2F5897"/>
                </a:solidFill>
              </a:rPr>
              <a:t>(Co-PI)</a:t>
            </a:r>
            <a:r>
              <a:rPr lang="en-US" dirty="0" smtClean="0">
                <a:solidFill>
                  <a:srgbClr val="2F5897"/>
                </a:solidFill>
              </a:rPr>
              <a:t>, </a:t>
            </a:r>
            <a:r>
              <a:rPr lang="en-US" dirty="0">
                <a:solidFill>
                  <a:srgbClr val="2F5897"/>
                </a:solidFill>
              </a:rPr>
              <a:t>Assistant Professor, Psychology, Florida State University, Email: boot@psy.fsu.edu </a:t>
            </a:r>
          </a:p>
          <a:p>
            <a:pPr marL="0" indent="0">
              <a:buNone/>
            </a:pPr>
            <a:endParaRPr lang="en-US" dirty="0" smtClean="0">
              <a:solidFill>
                <a:srgbClr val="2F5897"/>
              </a:solidFill>
            </a:endParaRPr>
          </a:p>
          <a:p>
            <a:pPr marL="0" indent="0">
              <a:buNone/>
            </a:pPr>
            <a:r>
              <a:rPr lang="en-US" sz="2600" b="1" dirty="0" smtClean="0">
                <a:solidFill>
                  <a:srgbClr val="2F5897"/>
                </a:solidFill>
              </a:rPr>
              <a:t>Project </a:t>
            </a:r>
            <a:r>
              <a:rPr lang="en-US" sz="2600" b="1" dirty="0">
                <a:solidFill>
                  <a:srgbClr val="2F5897"/>
                </a:solidFill>
              </a:rPr>
              <a:t>webpage</a:t>
            </a:r>
            <a:r>
              <a:rPr lang="en-US" sz="2600" dirty="0">
                <a:solidFill>
                  <a:srgbClr val="2F5897"/>
                </a:solidFill>
              </a:rPr>
              <a:t>: </a:t>
            </a:r>
            <a:r>
              <a:rPr lang="en-US" dirty="0">
                <a:solidFill>
                  <a:srgbClr val="2F5897"/>
                </a:solidFill>
              </a:rPr>
              <a:t>https://you.stonybrook.edu/agingpopulationrcn</a:t>
            </a:r>
          </a:p>
        </p:txBody>
      </p:sp>
      <p:sp>
        <p:nvSpPr>
          <p:cNvPr id="12" name="TextBox 11"/>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smtClean="0"/>
              <a:t>2019 </a:t>
            </a:r>
            <a:r>
              <a:rPr lang="en-US" sz="2000" b="1" dirty="0"/>
              <a:t>NSF SMART AND CONNECTED COMMUNITIES PI </a:t>
            </a:r>
            <a:r>
              <a:rPr lang="en-US" sz="2000" b="1" dirty="0" smtClean="0"/>
              <a:t>MEETING</a:t>
            </a:r>
            <a:endParaRPr lang="en-US" sz="2000" b="1" dirty="0"/>
          </a:p>
        </p:txBody>
      </p:sp>
      <p:pic>
        <p:nvPicPr>
          <p:cNvPr id="14" name="Picture 13">
            <a:extLst>
              <a:ext uri="{FF2B5EF4-FFF2-40B4-BE49-F238E27FC236}">
                <a16:creationId xmlns=""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360476"/>
            <a:ext cx="12192000" cy="1632875"/>
          </a:xfrm>
          <a:prstGeom prst="rect">
            <a:avLst/>
          </a:prstGeom>
        </p:spPr>
      </p:pic>
      <p:pic>
        <p:nvPicPr>
          <p:cNvPr id="16"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477601"/>
      </p:ext>
    </p:extLst>
  </p:cSld>
  <p:clrMapOvr>
    <a:masterClrMapping/>
  </p:clrMapOvr>
  <mc:AlternateContent xmlns:mc="http://schemas.openxmlformats.org/markup-compatibility/2006" xmlns:p14="http://schemas.microsoft.com/office/powerpoint/2010/main">
    <mc:Choice Requires="p14">
      <p:transition p14:dur="50" advTm="5000"/>
    </mc:Choice>
    <mc:Fallback xmlns="">
      <p:transition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9339"/>
            <a:ext cx="8018153" cy="762000"/>
          </a:xfrm>
        </p:spPr>
        <p:txBody>
          <a:bodyPr>
            <a:noAutofit/>
          </a:bodyPr>
          <a:lstStyle/>
          <a:p>
            <a:pPr>
              <a:lnSpc>
                <a:spcPct val="100000"/>
              </a:lnSpc>
            </a:pPr>
            <a:r>
              <a:rPr lang="en-US" sz="4000" b="1" dirty="0">
                <a:solidFill>
                  <a:schemeClr val="accent2"/>
                </a:solidFill>
              </a:rPr>
              <a:t>Project </a:t>
            </a:r>
            <a:r>
              <a:rPr lang="en-US" sz="4000" b="1" dirty="0" smtClean="0">
                <a:solidFill>
                  <a:schemeClr val="accent2"/>
                </a:solidFill>
              </a:rPr>
              <a:t>Scope and RCN Structure</a:t>
            </a:r>
            <a:endParaRPr lang="en-US" sz="4000" b="1" dirty="0">
              <a:solidFill>
                <a:schemeClr val="accent2"/>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6203"/>
            <a:ext cx="5403273" cy="460660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291" y="724638"/>
            <a:ext cx="5070764" cy="4939888"/>
          </a:xfrm>
          <a:prstGeom prst="rect">
            <a:avLst/>
          </a:prstGeom>
        </p:spPr>
      </p:pic>
      <p:sp>
        <p:nvSpPr>
          <p:cNvPr id="3" name="Rectangle 2"/>
          <p:cNvSpPr/>
          <p:nvPr/>
        </p:nvSpPr>
        <p:spPr>
          <a:xfrm>
            <a:off x="0" y="5342532"/>
            <a:ext cx="12192000" cy="1554272"/>
          </a:xfrm>
          <a:prstGeom prst="rect">
            <a:avLst/>
          </a:prstGeom>
        </p:spPr>
        <p:txBody>
          <a:bodyPr wrap="square">
            <a:spAutoFit/>
          </a:bodyPr>
          <a:lstStyle/>
          <a:p>
            <a:pPr>
              <a:spcBef>
                <a:spcPts val="1200"/>
              </a:spcBef>
              <a:spcAft>
                <a:spcPts val="600"/>
              </a:spcAft>
            </a:pPr>
            <a:r>
              <a:rPr lang="en-US" b="1" u="sng" dirty="0"/>
              <a:t>Integrative Research: </a:t>
            </a:r>
          </a:p>
          <a:p>
            <a:pPr marL="285750" indent="-285750">
              <a:buFont typeface="Wingdings" panose="05000000000000000000" pitchFamily="2" charset="2"/>
              <a:buChar char="Ø"/>
            </a:pPr>
            <a:r>
              <a:rPr lang="en-US" dirty="0"/>
              <a:t>A diverse group of researchers from 11 disciplines at </a:t>
            </a:r>
            <a:r>
              <a:rPr lang="en-US" dirty="0" smtClean="0"/>
              <a:t>12 </a:t>
            </a:r>
            <a:r>
              <a:rPr lang="en-US" dirty="0"/>
              <a:t>academic institutions, </a:t>
            </a:r>
            <a:r>
              <a:rPr lang="en-US" dirty="0" smtClean="0"/>
              <a:t>5 </a:t>
            </a:r>
            <a:r>
              <a:rPr lang="en-US" dirty="0"/>
              <a:t>community/non-profit/government organizations, and one industry partner as well as </a:t>
            </a:r>
            <a:r>
              <a:rPr lang="en-US" dirty="0" smtClean="0"/>
              <a:t>four international </a:t>
            </a:r>
            <a:r>
              <a:rPr lang="en-US" dirty="0"/>
              <a:t>collaborators.</a:t>
            </a:r>
          </a:p>
          <a:p>
            <a:pPr marL="285750" indent="-285750">
              <a:buFont typeface="Wingdings" panose="05000000000000000000" pitchFamily="2" charset="2"/>
              <a:buChar char="Ø"/>
            </a:pPr>
            <a:r>
              <a:rPr lang="en-US" dirty="0"/>
              <a:t>Workshops, special conference sessions and journal issues to promote, support, and strategize new directions in S&amp;CC research</a:t>
            </a:r>
          </a:p>
        </p:txBody>
      </p:sp>
    </p:spTree>
    <p:extLst>
      <p:ext uri="{BB962C8B-B14F-4D97-AF65-F5344CB8AC3E}">
        <p14:creationId xmlns:p14="http://schemas.microsoft.com/office/powerpoint/2010/main" val="1451381279"/>
      </p:ext>
    </p:extLst>
  </p:cSld>
  <p:clrMapOvr>
    <a:masterClrMapping/>
  </p:clrMapOvr>
  <mc:AlternateContent xmlns:mc="http://schemas.openxmlformats.org/markup-compatibility/2006" xmlns:p14="http://schemas.microsoft.com/office/powerpoint/2010/main">
    <mc:Choice Requires="p14">
      <p:transition p14:dur="100" advTm="10000"/>
    </mc:Choice>
    <mc:Fallback xmlns="">
      <p:transition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4" y="653133"/>
            <a:ext cx="7879363" cy="3570208"/>
          </a:xfrm>
          <a:prstGeom prst="rect">
            <a:avLst/>
          </a:prstGeom>
          <a:noFill/>
        </p:spPr>
        <p:txBody>
          <a:bodyPr wrap="square" rtlCol="0">
            <a:spAutoFit/>
          </a:bodyPr>
          <a:lstStyle/>
          <a:p>
            <a:r>
              <a:rPr lang="en-US" sz="2000" b="1" dirty="0" smtClean="0"/>
              <a:t>First Workshop: </a:t>
            </a:r>
            <a:r>
              <a:rPr lang="en-US" sz="2000" dirty="0" smtClean="0"/>
              <a:t>More </a:t>
            </a:r>
            <a:r>
              <a:rPr lang="en-US" sz="2000" dirty="0"/>
              <a:t>than 50 participants from </a:t>
            </a:r>
            <a:r>
              <a:rPr lang="en-US" sz="2000" dirty="0" smtClean="0"/>
              <a:t>academia, </a:t>
            </a:r>
            <a:r>
              <a:rPr lang="en-US" sz="2000" dirty="0"/>
              <a:t>f</a:t>
            </a:r>
            <a:r>
              <a:rPr lang="en-US" sz="2000" dirty="0" smtClean="0"/>
              <a:t>ederal </a:t>
            </a:r>
            <a:r>
              <a:rPr lang="en-US" sz="2000" dirty="0"/>
              <a:t>and state government agencies, non-profit organizations, practitioners, and community </a:t>
            </a:r>
            <a:r>
              <a:rPr lang="en-US" sz="2000" dirty="0" smtClean="0"/>
              <a:t>leaders.</a:t>
            </a:r>
          </a:p>
          <a:p>
            <a:pPr marL="342900" indent="-342900">
              <a:buFont typeface="Wingdings" panose="05000000000000000000" pitchFamily="2" charset="2"/>
              <a:buChar char="Ø"/>
            </a:pPr>
            <a:r>
              <a:rPr lang="en-US" sz="2000" dirty="0" smtClean="0"/>
              <a:t>Total </a:t>
            </a:r>
            <a:r>
              <a:rPr lang="en-US" sz="2000" dirty="0"/>
              <a:t>of 21 presentations by researchers and non-profits </a:t>
            </a:r>
            <a:r>
              <a:rPr lang="en-US" sz="2000" dirty="0" smtClean="0"/>
              <a:t>across </a:t>
            </a:r>
            <a:r>
              <a:rPr lang="en-US" sz="2000" dirty="0"/>
              <a:t>the U.S., including </a:t>
            </a:r>
            <a:r>
              <a:rPr lang="en-US" sz="2000" dirty="0">
                <a:solidFill>
                  <a:srgbClr val="FF0000"/>
                </a:solidFill>
              </a:rPr>
              <a:t>4 presenters from Australia and </a:t>
            </a:r>
            <a:r>
              <a:rPr lang="en-US" sz="2000" dirty="0" smtClean="0">
                <a:solidFill>
                  <a:srgbClr val="FF0000"/>
                </a:solidFill>
              </a:rPr>
              <a:t>Denmark</a:t>
            </a:r>
            <a:r>
              <a:rPr lang="en-US" sz="2000" dirty="0" smtClean="0"/>
              <a:t>.</a:t>
            </a:r>
          </a:p>
          <a:p>
            <a:pPr marL="342900" indent="-342900">
              <a:buFont typeface="Wingdings" panose="05000000000000000000" pitchFamily="2" charset="2"/>
              <a:buChar char="Ø"/>
            </a:pPr>
            <a:r>
              <a:rPr lang="en-US" sz="2000" dirty="0" smtClean="0"/>
              <a:t>Nine </a:t>
            </a:r>
            <a:r>
              <a:rPr lang="en-US" sz="2000" dirty="0"/>
              <a:t>presenters were not in the original RCN and </a:t>
            </a:r>
            <a:r>
              <a:rPr lang="en-US" sz="2000" dirty="0" smtClean="0"/>
              <a:t>additional participants got </a:t>
            </a:r>
            <a:r>
              <a:rPr lang="en-US" sz="2000" dirty="0"/>
              <a:t>connected </a:t>
            </a:r>
            <a:r>
              <a:rPr lang="en-US" sz="2000" dirty="0" smtClean="0"/>
              <a:t>through </a:t>
            </a:r>
            <a:r>
              <a:rPr lang="en-US" sz="2000" dirty="0"/>
              <a:t>the </a:t>
            </a:r>
            <a:r>
              <a:rPr lang="en-US" sz="2000" dirty="0" smtClean="0"/>
              <a:t>workshop.</a:t>
            </a:r>
          </a:p>
          <a:p>
            <a:pPr marL="342900" indent="-342900">
              <a:buFont typeface="Wingdings" panose="05000000000000000000" pitchFamily="2" charset="2"/>
              <a:buChar char="Ø"/>
            </a:pPr>
            <a:r>
              <a:rPr lang="en-US" sz="2000" dirty="0"/>
              <a:t>P</a:t>
            </a:r>
            <a:r>
              <a:rPr lang="en-US" sz="2000" dirty="0" smtClean="0"/>
              <a:t>resentation videos and event summary have been made available to the public at the RCN website.</a:t>
            </a:r>
          </a:p>
          <a:p>
            <a:pPr marL="342900" indent="-342900">
              <a:buFont typeface="Wingdings" panose="05000000000000000000" pitchFamily="2" charset="2"/>
              <a:buChar char="Ø"/>
            </a:pPr>
            <a:r>
              <a:rPr lang="en-US" sz="2000" dirty="0" smtClean="0"/>
              <a:t>Post-event survey was distributed for comments and suggestions.</a:t>
            </a:r>
          </a:p>
          <a:p>
            <a:pPr marL="342900" indent="-342900">
              <a:buFont typeface="Wingdings" panose="05000000000000000000" pitchFamily="2" charset="2"/>
              <a:buChar char="Ø"/>
            </a:pPr>
            <a:r>
              <a:rPr lang="en-US" sz="2000" dirty="0" smtClean="0"/>
              <a:t>A research needs statement was drafted.</a:t>
            </a:r>
          </a:p>
          <a:p>
            <a:endParaRPr lang="en-US" sz="600" dirty="0" smtClean="0"/>
          </a:p>
        </p:txBody>
      </p:sp>
      <p:pic>
        <p:nvPicPr>
          <p:cNvPr id="3" name="Picture 2"/>
          <p:cNvPicPr>
            <a:picLocks noChangeAspect="1"/>
          </p:cNvPicPr>
          <p:nvPr/>
        </p:nvPicPr>
        <p:blipFill>
          <a:blip r:embed="rId3"/>
          <a:stretch>
            <a:fillRect/>
          </a:stretch>
        </p:blipFill>
        <p:spPr>
          <a:xfrm>
            <a:off x="8201579" y="615427"/>
            <a:ext cx="3738610" cy="1515030"/>
          </a:xfrm>
          <a:prstGeom prst="rect">
            <a:avLst/>
          </a:prstGeom>
        </p:spPr>
      </p:pic>
      <p:pic>
        <p:nvPicPr>
          <p:cNvPr id="4" name="Picture 3"/>
          <p:cNvPicPr>
            <a:picLocks noChangeAspect="1"/>
          </p:cNvPicPr>
          <p:nvPr/>
        </p:nvPicPr>
        <p:blipFill>
          <a:blip r:embed="rId4"/>
          <a:stretch>
            <a:fillRect/>
          </a:stretch>
        </p:blipFill>
        <p:spPr>
          <a:xfrm>
            <a:off x="8108610" y="2196445"/>
            <a:ext cx="3924548" cy="1982800"/>
          </a:xfrm>
          <a:prstGeom prst="rect">
            <a:avLst/>
          </a:prstGeom>
        </p:spPr>
      </p:pic>
      <p:sp>
        <p:nvSpPr>
          <p:cNvPr id="6" name="TextBox 5"/>
          <p:cNvSpPr txBox="1"/>
          <p:nvPr/>
        </p:nvSpPr>
        <p:spPr>
          <a:xfrm>
            <a:off x="166255" y="3940131"/>
            <a:ext cx="8035323" cy="2954655"/>
          </a:xfrm>
          <a:prstGeom prst="rect">
            <a:avLst/>
          </a:prstGeom>
          <a:noFill/>
        </p:spPr>
        <p:txBody>
          <a:bodyPr wrap="square" rtlCol="0">
            <a:spAutoFit/>
          </a:bodyPr>
          <a:lstStyle/>
          <a:p>
            <a:endParaRPr lang="en-US" sz="600" dirty="0" smtClean="0"/>
          </a:p>
          <a:p>
            <a:r>
              <a:rPr lang="en-US" sz="2000" b="1" u="sng" dirty="0" smtClean="0"/>
              <a:t>Post-Event Feedback</a:t>
            </a:r>
          </a:p>
          <a:p>
            <a:pPr marL="342900" indent="-342900">
              <a:buFont typeface="Wingdings" panose="05000000000000000000" pitchFamily="2" charset="2"/>
              <a:buChar char="Ø"/>
            </a:pPr>
            <a:r>
              <a:rPr lang="en-US" sz="2000" dirty="0" smtClean="0"/>
              <a:t>Senior community appreciates looking into their challenges. Researchers emphasize the exposure to perspectives of different disciplines.</a:t>
            </a:r>
          </a:p>
          <a:p>
            <a:pPr marL="342900" indent="-342900">
              <a:buFont typeface="Wingdings" panose="05000000000000000000" pitchFamily="2" charset="2"/>
              <a:buChar char="Ø"/>
            </a:pPr>
            <a:r>
              <a:rPr lang="en-US" sz="2000" dirty="0" smtClean="0"/>
              <a:t>Suggestions to have more open discussions and roundtable exercises.</a:t>
            </a:r>
          </a:p>
          <a:p>
            <a:pPr marL="342900" indent="-342900">
              <a:buFont typeface="Wingdings" panose="05000000000000000000" pitchFamily="2" charset="2"/>
              <a:buChar char="Ø"/>
            </a:pPr>
            <a:r>
              <a:rPr lang="en-US" sz="2000" dirty="0" smtClean="0"/>
              <a:t>Limits on </a:t>
            </a:r>
            <a:r>
              <a:rPr lang="en-US" sz="2000" dirty="0" smtClean="0">
                <a:solidFill>
                  <a:srgbClr val="FF0000"/>
                </a:solidFill>
              </a:rPr>
              <a:t>technical content </a:t>
            </a:r>
            <a:r>
              <a:rPr lang="en-US" sz="2000" dirty="0" smtClean="0"/>
              <a:t>not to </a:t>
            </a:r>
            <a:r>
              <a:rPr lang="en-US" sz="2000" dirty="0" smtClean="0">
                <a:solidFill>
                  <a:srgbClr val="FF0000"/>
                </a:solidFill>
              </a:rPr>
              <a:t>alienate participants from communities</a:t>
            </a:r>
            <a:r>
              <a:rPr lang="en-US" sz="2000" dirty="0" smtClean="0"/>
              <a:t> and/or different disciplines.</a:t>
            </a:r>
          </a:p>
          <a:p>
            <a:pPr marL="342900" indent="-342900">
              <a:buFont typeface="Wingdings" panose="05000000000000000000" pitchFamily="2" charset="2"/>
              <a:buChar char="Ø"/>
            </a:pPr>
            <a:r>
              <a:rPr lang="en-US" sz="2000" dirty="0" smtClean="0">
                <a:solidFill>
                  <a:srgbClr val="FF0000"/>
                </a:solidFill>
              </a:rPr>
              <a:t>“Speed-dating”</a:t>
            </a:r>
            <a:r>
              <a:rPr lang="en-US" sz="2000" dirty="0"/>
              <a:t> </a:t>
            </a:r>
            <a:r>
              <a:rPr lang="en-US" sz="2000" dirty="0" smtClean="0"/>
              <a:t>research interest sharing to find suitable collaborators.</a:t>
            </a:r>
            <a:endParaRPr lang="en-US" sz="2000" dirty="0"/>
          </a:p>
          <a:p>
            <a:pPr marL="342900" indent="-342900">
              <a:buFont typeface="Wingdings" panose="05000000000000000000" pitchFamily="2" charset="2"/>
              <a:buChar char="Ø"/>
            </a:pPr>
            <a:r>
              <a:rPr lang="en-US" sz="2000" dirty="0" smtClean="0"/>
              <a:t>Teleconferencing or other ways to reach interested parties that cannot make it to the event in the future workshops.</a:t>
            </a:r>
          </a:p>
        </p:txBody>
      </p:sp>
      <p:sp>
        <p:nvSpPr>
          <p:cNvPr id="8" name="Title 8"/>
          <p:cNvSpPr>
            <a:spLocks noGrp="1"/>
          </p:cNvSpPr>
          <p:nvPr>
            <p:ph type="title" idx="4294967295"/>
          </p:nvPr>
        </p:nvSpPr>
        <p:spPr>
          <a:xfrm>
            <a:off x="0" y="7627"/>
            <a:ext cx="9704742" cy="762000"/>
          </a:xfrm>
        </p:spPr>
        <p:txBody>
          <a:bodyPr>
            <a:noAutofit/>
          </a:bodyPr>
          <a:lstStyle/>
          <a:p>
            <a:pPr>
              <a:lnSpc>
                <a:spcPct val="100000"/>
              </a:lnSpc>
            </a:pPr>
            <a:r>
              <a:rPr lang="en-US" sz="4000" b="1" dirty="0">
                <a:solidFill>
                  <a:schemeClr val="accent2"/>
                </a:solidFill>
              </a:rPr>
              <a:t>Update of the Project </a:t>
            </a:r>
            <a:r>
              <a:rPr lang="en-US" sz="4000" b="1" dirty="0" smtClean="0">
                <a:solidFill>
                  <a:schemeClr val="accent2"/>
                </a:solidFill>
              </a:rPr>
              <a:t>Since Last </a:t>
            </a:r>
            <a:r>
              <a:rPr lang="en-US" sz="4000" b="1" dirty="0">
                <a:solidFill>
                  <a:schemeClr val="accent2"/>
                </a:solidFill>
              </a:rPr>
              <a:t>PI </a:t>
            </a:r>
            <a:r>
              <a:rPr lang="en-US" sz="4000" b="1" dirty="0" smtClean="0">
                <a:solidFill>
                  <a:schemeClr val="accent2"/>
                </a:solidFill>
              </a:rPr>
              <a:t>Meeting</a:t>
            </a:r>
            <a:endParaRPr lang="en-US" sz="4000" b="1" dirty="0">
              <a:solidFill>
                <a:schemeClr val="accent2"/>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570" y="4327038"/>
            <a:ext cx="3612628" cy="2409247"/>
          </a:xfrm>
          <a:prstGeom prst="rect">
            <a:avLst/>
          </a:prstGeom>
        </p:spPr>
      </p:pic>
    </p:spTree>
    <p:extLst>
      <p:ext uri="{BB962C8B-B14F-4D97-AF65-F5344CB8AC3E}">
        <p14:creationId xmlns:p14="http://schemas.microsoft.com/office/powerpoint/2010/main" val="412444970"/>
      </p:ext>
    </p:extLst>
  </p:cSld>
  <p:clrMapOvr>
    <a:masterClrMapping/>
  </p:clrMapOvr>
  <mc:AlternateContent xmlns:mc="http://schemas.openxmlformats.org/markup-compatibility/2006" xmlns:p14="http://schemas.microsoft.com/office/powerpoint/2010/main">
    <mc:Choice Requires="p14">
      <p:transition p14:dur="300" advTm="30000"/>
    </mc:Choice>
    <mc:Fallback xmlns="">
      <p:transition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383822" y="7627"/>
            <a:ext cx="11424355" cy="762000"/>
          </a:xfrm>
        </p:spPr>
        <p:txBody>
          <a:bodyPr>
            <a:noAutofit/>
          </a:bodyPr>
          <a:lstStyle/>
          <a:p>
            <a:pPr>
              <a:lnSpc>
                <a:spcPct val="100000"/>
              </a:lnSpc>
            </a:pPr>
            <a:r>
              <a:rPr lang="en-US" sz="4000" b="1" dirty="0">
                <a:solidFill>
                  <a:schemeClr val="accent2"/>
                </a:solidFill>
              </a:rPr>
              <a:t>Update of the Project </a:t>
            </a:r>
            <a:r>
              <a:rPr lang="en-US" sz="4000" b="1" dirty="0" smtClean="0">
                <a:solidFill>
                  <a:schemeClr val="accent2"/>
                </a:solidFill>
              </a:rPr>
              <a:t>Since Last </a:t>
            </a:r>
            <a:r>
              <a:rPr lang="en-US" sz="4000" b="1" dirty="0">
                <a:solidFill>
                  <a:schemeClr val="accent2"/>
                </a:solidFill>
              </a:rPr>
              <a:t>PI </a:t>
            </a:r>
            <a:r>
              <a:rPr lang="en-US" sz="4000" b="1" dirty="0" smtClean="0">
                <a:solidFill>
                  <a:schemeClr val="accent2"/>
                </a:solidFill>
              </a:rPr>
              <a:t>Meeting </a:t>
            </a:r>
            <a:r>
              <a:rPr lang="en-US" sz="2000" b="1" i="1" dirty="0" smtClean="0">
                <a:solidFill>
                  <a:schemeClr val="accent2"/>
                </a:solidFill>
              </a:rPr>
              <a:t>(cont’d)</a:t>
            </a:r>
            <a:endParaRPr lang="en-US" sz="2000" b="1" i="1" dirty="0">
              <a:solidFill>
                <a:schemeClr val="accent2"/>
              </a:solidFill>
            </a:endParaRPr>
          </a:p>
        </p:txBody>
      </p:sp>
      <p:sp>
        <p:nvSpPr>
          <p:cNvPr id="2" name="TextBox 1"/>
          <p:cNvSpPr txBox="1"/>
          <p:nvPr/>
        </p:nvSpPr>
        <p:spPr>
          <a:xfrm>
            <a:off x="166255" y="643708"/>
            <a:ext cx="11948701" cy="5986254"/>
          </a:xfrm>
          <a:prstGeom prst="rect">
            <a:avLst/>
          </a:prstGeom>
          <a:noFill/>
        </p:spPr>
        <p:txBody>
          <a:bodyPr wrap="square" rtlCol="0">
            <a:spAutoFit/>
          </a:bodyPr>
          <a:lstStyle/>
          <a:p>
            <a:r>
              <a:rPr lang="en-US" sz="1900" b="1" u="sng" dirty="0" smtClean="0"/>
              <a:t>Challenges</a:t>
            </a:r>
            <a:endParaRPr lang="en-US" sz="1900" b="1" u="sng" dirty="0"/>
          </a:p>
          <a:p>
            <a:pPr marL="342900" indent="-342900">
              <a:buFont typeface="Wingdings" panose="05000000000000000000" pitchFamily="2" charset="2"/>
              <a:buChar char="Ø"/>
            </a:pPr>
            <a:r>
              <a:rPr lang="en-US" sz="1900" dirty="0" smtClean="0"/>
              <a:t>Including older adults in the loop while suffering from their limited mobility options to join the workshop.</a:t>
            </a:r>
          </a:p>
          <a:p>
            <a:pPr marL="342900" indent="-342900">
              <a:buFont typeface="Wingdings" panose="05000000000000000000" pitchFamily="2" charset="2"/>
              <a:buChar char="Ø"/>
            </a:pPr>
            <a:r>
              <a:rPr lang="en-US" sz="1900" dirty="0" smtClean="0"/>
              <a:t>Maintain and expand the created connections for further research collaborations and project partnership.</a:t>
            </a:r>
          </a:p>
          <a:p>
            <a:endParaRPr lang="en-US" sz="300" dirty="0" smtClean="0"/>
          </a:p>
          <a:p>
            <a:r>
              <a:rPr lang="en-US" sz="1900" b="1" u="sng" dirty="0" smtClean="0"/>
              <a:t>Research Needs</a:t>
            </a:r>
            <a:endParaRPr lang="en-US" sz="1900" b="1" u="sng" dirty="0"/>
          </a:p>
          <a:p>
            <a:pPr marL="342900" indent="-342900">
              <a:buFont typeface="Wingdings" panose="05000000000000000000" pitchFamily="2" charset="2"/>
              <a:buChar char="Ø"/>
            </a:pPr>
            <a:r>
              <a:rPr lang="en-US" sz="1900" b="1" dirty="0" smtClean="0"/>
              <a:t>Studies on varying </a:t>
            </a:r>
            <a:r>
              <a:rPr lang="en-US" sz="1900" b="1" dirty="0"/>
              <a:t>needs, challenges and solutions for urban and rural communities</a:t>
            </a:r>
          </a:p>
          <a:p>
            <a:r>
              <a:rPr lang="en-US" sz="1900" dirty="0" smtClean="0"/>
              <a:t>The </a:t>
            </a:r>
            <a:r>
              <a:rPr lang="en-US" sz="1900" dirty="0"/>
              <a:t>workshop included </a:t>
            </a:r>
            <a:r>
              <a:rPr lang="en-US" sz="1900" dirty="0" smtClean="0"/>
              <a:t>several presentations </a:t>
            </a:r>
            <a:r>
              <a:rPr lang="en-US" sz="1900" dirty="0"/>
              <a:t>on the distinct challenges on urban and rural </a:t>
            </a:r>
            <a:r>
              <a:rPr lang="en-US" sz="1900" dirty="0" smtClean="0"/>
              <a:t>communities with different socioeconomic characteristics. The workshop </a:t>
            </a:r>
            <a:r>
              <a:rPr lang="en-US" sz="1900" dirty="0"/>
              <a:t>consensus was the need for more studies covering </a:t>
            </a:r>
            <a:r>
              <a:rPr lang="en-US" sz="1900" dirty="0" smtClean="0">
                <a:solidFill>
                  <a:srgbClr val="FF0000"/>
                </a:solidFill>
              </a:rPr>
              <a:t>different population </a:t>
            </a:r>
            <a:r>
              <a:rPr lang="en-US" sz="1900" dirty="0">
                <a:solidFill>
                  <a:srgbClr val="FF0000"/>
                </a:solidFill>
              </a:rPr>
              <a:t>density</a:t>
            </a:r>
            <a:r>
              <a:rPr lang="en-US" sz="1900" dirty="0"/>
              <a:t> </a:t>
            </a:r>
            <a:r>
              <a:rPr lang="en-US" sz="1900" dirty="0" smtClean="0"/>
              <a:t>aspects of </a:t>
            </a:r>
            <a:r>
              <a:rPr lang="en-US" sz="1900" dirty="0"/>
              <a:t>issues faced by aging </a:t>
            </a:r>
            <a:r>
              <a:rPr lang="en-US" sz="1900" dirty="0" smtClean="0"/>
              <a:t>adults and corresponding S&amp;CC solutions.</a:t>
            </a:r>
          </a:p>
          <a:p>
            <a:pPr marL="342900" indent="-342900">
              <a:buFont typeface="Wingdings" panose="05000000000000000000" pitchFamily="2" charset="2"/>
              <a:buChar char="Ø"/>
            </a:pPr>
            <a:r>
              <a:rPr lang="en-US" sz="1900" b="1" dirty="0" smtClean="0"/>
              <a:t>Need </a:t>
            </a:r>
            <a:r>
              <a:rPr lang="en-US" sz="1900" b="1" dirty="0"/>
              <a:t>for human centric design to overcome the digital divide for </a:t>
            </a:r>
            <a:r>
              <a:rPr lang="en-US" sz="1900" b="1" dirty="0" smtClean="0"/>
              <a:t>aging population</a:t>
            </a:r>
            <a:endParaRPr lang="en-US" sz="1900" b="1" dirty="0"/>
          </a:p>
          <a:p>
            <a:r>
              <a:rPr lang="en-US" sz="1900" dirty="0" smtClean="0"/>
              <a:t>The workshop participants emphasized the importance of human centric design which yields custom-made</a:t>
            </a:r>
          </a:p>
          <a:p>
            <a:r>
              <a:rPr lang="en-US" sz="1900" dirty="0" smtClean="0"/>
              <a:t>technology products for aging population, e.g. </a:t>
            </a:r>
            <a:r>
              <a:rPr lang="en-US" sz="1900" dirty="0" smtClean="0">
                <a:solidFill>
                  <a:srgbClr val="FF0000"/>
                </a:solidFill>
              </a:rPr>
              <a:t>the</a:t>
            </a:r>
            <a:r>
              <a:rPr lang="en-US" sz="1900" dirty="0">
                <a:solidFill>
                  <a:srgbClr val="FF0000"/>
                </a:solidFill>
              </a:rPr>
              <a:t> </a:t>
            </a:r>
            <a:r>
              <a:rPr lang="en-US" sz="1900" dirty="0" smtClean="0">
                <a:solidFill>
                  <a:srgbClr val="FF0000"/>
                </a:solidFill>
              </a:rPr>
              <a:t>need </a:t>
            </a:r>
            <a:r>
              <a:rPr lang="en-US" sz="1900" dirty="0">
                <a:solidFill>
                  <a:srgbClr val="FF0000"/>
                </a:solidFill>
              </a:rPr>
              <a:t>for educational programs </a:t>
            </a:r>
            <a:r>
              <a:rPr lang="en-US" sz="1900" dirty="0"/>
              <a:t>which equip aging population with necessary skills </a:t>
            </a:r>
            <a:r>
              <a:rPr lang="en-US" sz="1900" dirty="0" smtClean="0"/>
              <a:t>to utilize </a:t>
            </a:r>
            <a:r>
              <a:rPr lang="en-US" sz="1900" dirty="0"/>
              <a:t>existing technologies. </a:t>
            </a:r>
          </a:p>
          <a:p>
            <a:pPr marL="342900" indent="-342900">
              <a:buFont typeface="Wingdings" panose="05000000000000000000" pitchFamily="2" charset="2"/>
              <a:buChar char="Ø"/>
            </a:pPr>
            <a:r>
              <a:rPr lang="en-US" sz="1900" b="1" dirty="0" smtClean="0"/>
              <a:t>Need </a:t>
            </a:r>
            <a:r>
              <a:rPr lang="en-US" sz="1900" b="1" dirty="0"/>
              <a:t>for interdisciplinary teams to tackle the issues faced by aging population</a:t>
            </a:r>
          </a:p>
          <a:p>
            <a:r>
              <a:rPr lang="en-US" sz="1900" dirty="0" smtClean="0"/>
              <a:t>The </a:t>
            </a:r>
            <a:r>
              <a:rPr lang="en-US" sz="1900" dirty="0"/>
              <a:t>general consensus among the participants was </a:t>
            </a:r>
            <a:r>
              <a:rPr lang="en-US" sz="1900" dirty="0" smtClean="0"/>
              <a:t>that </a:t>
            </a:r>
            <a:r>
              <a:rPr lang="en-US" sz="1900" dirty="0" smtClean="0">
                <a:solidFill>
                  <a:srgbClr val="FF0000"/>
                </a:solidFill>
              </a:rPr>
              <a:t>forming </a:t>
            </a:r>
            <a:r>
              <a:rPr lang="en-US" sz="1900" dirty="0">
                <a:solidFill>
                  <a:srgbClr val="FF0000"/>
                </a:solidFill>
              </a:rPr>
              <a:t>multidisciplinary teams is not a choice but a necessity to address </a:t>
            </a:r>
            <a:r>
              <a:rPr lang="en-US" sz="1900" dirty="0" smtClean="0">
                <a:solidFill>
                  <a:srgbClr val="FF0000"/>
                </a:solidFill>
              </a:rPr>
              <a:t>aging population’s </a:t>
            </a:r>
            <a:r>
              <a:rPr lang="en-US" sz="1900" dirty="0">
                <a:solidFill>
                  <a:srgbClr val="FF0000"/>
                </a:solidFill>
              </a:rPr>
              <a:t>challenges</a:t>
            </a:r>
            <a:r>
              <a:rPr lang="en-US" sz="1900" dirty="0"/>
              <a:t>. The RCN’s role in facilitating such connections </a:t>
            </a:r>
            <a:r>
              <a:rPr lang="en-US" sz="1900" dirty="0" smtClean="0"/>
              <a:t>was </a:t>
            </a:r>
            <a:r>
              <a:rPr lang="en-US" sz="1900" dirty="0"/>
              <a:t>stated as </a:t>
            </a:r>
            <a:r>
              <a:rPr lang="en-US" sz="1900" dirty="0" smtClean="0"/>
              <a:t>crucial.</a:t>
            </a:r>
            <a:endParaRPr lang="en-US" sz="1900" dirty="0"/>
          </a:p>
          <a:p>
            <a:pPr marL="342900" indent="-342900">
              <a:buFont typeface="Wingdings" panose="05000000000000000000" pitchFamily="2" charset="2"/>
              <a:buChar char="Ø"/>
            </a:pPr>
            <a:r>
              <a:rPr lang="en-US" sz="1900" b="1" dirty="0" smtClean="0"/>
              <a:t>Challenge </a:t>
            </a:r>
            <a:r>
              <a:rPr lang="en-US" sz="1900" b="1" dirty="0"/>
              <a:t>of reaching out to aging population</a:t>
            </a:r>
          </a:p>
          <a:p>
            <a:r>
              <a:rPr lang="en-US" sz="1900" dirty="0"/>
              <a:t>The </a:t>
            </a:r>
            <a:r>
              <a:rPr lang="en-US" sz="1900" dirty="0" smtClean="0"/>
              <a:t>participants pointed out the </a:t>
            </a:r>
            <a:r>
              <a:rPr lang="en-US" sz="1900" dirty="0"/>
              <a:t>difficulty of recruiting older adults for research </a:t>
            </a:r>
            <a:r>
              <a:rPr lang="en-US" sz="1900" dirty="0" smtClean="0"/>
              <a:t>purposes, particularly </a:t>
            </a:r>
            <a:r>
              <a:rPr lang="en-US" sz="1900" dirty="0"/>
              <a:t>at </a:t>
            </a:r>
            <a:r>
              <a:rPr lang="en-US" sz="1900" dirty="0">
                <a:solidFill>
                  <a:srgbClr val="FF0000"/>
                </a:solidFill>
              </a:rPr>
              <a:t>rural communities</a:t>
            </a:r>
            <a:r>
              <a:rPr lang="en-US" sz="1900" dirty="0"/>
              <a:t>. </a:t>
            </a:r>
            <a:r>
              <a:rPr lang="en-US" sz="1900" dirty="0" smtClean="0"/>
              <a:t>The workshop also suffered from the chicken-egg </a:t>
            </a:r>
            <a:r>
              <a:rPr lang="en-US" sz="1900" dirty="0"/>
              <a:t>problem, i.e</a:t>
            </a:r>
            <a:r>
              <a:rPr lang="en-US" sz="1900" dirty="0" smtClean="0"/>
              <a:t>., </a:t>
            </a:r>
            <a:r>
              <a:rPr lang="en-US" sz="1900" dirty="0"/>
              <a:t>reaching out to aging </a:t>
            </a:r>
            <a:r>
              <a:rPr lang="en-US" sz="1900" dirty="0" smtClean="0"/>
              <a:t>population and </a:t>
            </a:r>
            <a:r>
              <a:rPr lang="en-US" sz="1900" dirty="0"/>
              <a:t>bringing them to the table to better understand their challenges. </a:t>
            </a:r>
            <a:r>
              <a:rPr lang="en-US" sz="1900" dirty="0" smtClean="0"/>
              <a:t>In </a:t>
            </a:r>
            <a:r>
              <a:rPr lang="en-US" sz="1900" dirty="0"/>
              <a:t>this respect, closer collaboration with </a:t>
            </a:r>
            <a:r>
              <a:rPr lang="en-US" sz="1900" dirty="0" smtClean="0"/>
              <a:t>local institutions working with seniors was </a:t>
            </a:r>
            <a:r>
              <a:rPr lang="en-US" sz="1900" dirty="0"/>
              <a:t>stated as an important aspect of research </a:t>
            </a:r>
            <a:r>
              <a:rPr lang="en-US" sz="1900" dirty="0" smtClean="0"/>
              <a:t>on aging </a:t>
            </a:r>
            <a:r>
              <a:rPr lang="en-US" sz="1900" dirty="0"/>
              <a:t>population. </a:t>
            </a:r>
          </a:p>
        </p:txBody>
      </p:sp>
    </p:spTree>
    <p:extLst>
      <p:ext uri="{BB962C8B-B14F-4D97-AF65-F5344CB8AC3E}">
        <p14:creationId xmlns:p14="http://schemas.microsoft.com/office/powerpoint/2010/main" val="381919258"/>
      </p:ext>
    </p:extLst>
  </p:cSld>
  <p:clrMapOvr>
    <a:masterClrMapping/>
  </p:clrMapOvr>
  <mc:AlternateContent xmlns:mc="http://schemas.openxmlformats.org/markup-compatibility/2006" xmlns:p14="http://schemas.microsoft.com/office/powerpoint/2010/main">
    <mc:Choice Requires="p14">
      <p:transition p14:dur="450" advTm="45000"/>
    </mc:Choice>
    <mc:Fallback xmlns="">
      <p:transition advTm="4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383823" y="7627"/>
            <a:ext cx="11266310" cy="762000"/>
          </a:xfrm>
        </p:spPr>
        <p:txBody>
          <a:bodyPr>
            <a:noAutofit/>
          </a:bodyPr>
          <a:lstStyle/>
          <a:p>
            <a:pPr>
              <a:lnSpc>
                <a:spcPct val="100000"/>
              </a:lnSpc>
            </a:pPr>
            <a:r>
              <a:rPr lang="en-US" sz="4000" b="1" dirty="0">
                <a:solidFill>
                  <a:schemeClr val="accent2"/>
                </a:solidFill>
              </a:rPr>
              <a:t>Update of the Project </a:t>
            </a:r>
            <a:r>
              <a:rPr lang="en-US" sz="4000" b="1" dirty="0" smtClean="0">
                <a:solidFill>
                  <a:schemeClr val="accent2"/>
                </a:solidFill>
              </a:rPr>
              <a:t>Since Last </a:t>
            </a:r>
            <a:r>
              <a:rPr lang="en-US" sz="4000" b="1" dirty="0">
                <a:solidFill>
                  <a:schemeClr val="accent2"/>
                </a:solidFill>
              </a:rPr>
              <a:t>PI </a:t>
            </a:r>
            <a:r>
              <a:rPr lang="en-US" sz="4000" b="1" dirty="0" smtClean="0">
                <a:solidFill>
                  <a:schemeClr val="accent2"/>
                </a:solidFill>
              </a:rPr>
              <a:t>Meeting </a:t>
            </a:r>
            <a:r>
              <a:rPr lang="en-US" sz="2000" b="1" i="1" dirty="0">
                <a:solidFill>
                  <a:schemeClr val="accent2"/>
                </a:solidFill>
              </a:rPr>
              <a:t>(cont’d)</a:t>
            </a:r>
            <a:endParaRPr lang="en-US" sz="2000" b="1" dirty="0">
              <a:solidFill>
                <a:schemeClr val="accent2"/>
              </a:solidFill>
            </a:endParaRPr>
          </a:p>
        </p:txBody>
      </p:sp>
      <p:sp>
        <p:nvSpPr>
          <p:cNvPr id="2" name="TextBox 1"/>
          <p:cNvSpPr txBox="1"/>
          <p:nvPr/>
        </p:nvSpPr>
        <p:spPr>
          <a:xfrm>
            <a:off x="166255" y="644967"/>
            <a:ext cx="8655815" cy="3985706"/>
          </a:xfrm>
          <a:prstGeom prst="rect">
            <a:avLst/>
          </a:prstGeom>
          <a:noFill/>
        </p:spPr>
        <p:txBody>
          <a:bodyPr wrap="square" rtlCol="0">
            <a:spAutoFit/>
          </a:bodyPr>
          <a:lstStyle/>
          <a:p>
            <a:pPr marL="342900" indent="-342900">
              <a:buFont typeface="Wingdings" panose="05000000000000000000" pitchFamily="2" charset="2"/>
              <a:buChar char="Ø"/>
            </a:pPr>
            <a:r>
              <a:rPr lang="en-US" sz="1900" b="1" dirty="0" err="1" smtClean="0">
                <a:sym typeface="Wingdings" panose="05000000000000000000" pitchFamily="2" charset="2"/>
              </a:rPr>
              <a:t>Selfhelp</a:t>
            </a:r>
            <a:r>
              <a:rPr lang="en-US" sz="1900" b="1" dirty="0" smtClean="0">
                <a:sym typeface="Wingdings" panose="05000000000000000000" pitchFamily="2" charset="2"/>
              </a:rPr>
              <a:t> Community Services, Community </a:t>
            </a:r>
            <a:r>
              <a:rPr lang="en-US" sz="1900" b="1" dirty="0">
                <a:sym typeface="Wingdings" panose="05000000000000000000" pitchFamily="2" charset="2"/>
              </a:rPr>
              <a:t>M</a:t>
            </a:r>
            <a:r>
              <a:rPr lang="en-US" sz="1900" b="1" dirty="0" smtClean="0">
                <a:sym typeface="Wingdings" panose="05000000000000000000" pitchFamily="2" charset="2"/>
              </a:rPr>
              <a:t>eeting on Technology,</a:t>
            </a:r>
            <a:r>
              <a:rPr lang="en-US" sz="1900" dirty="0" smtClean="0">
                <a:sym typeface="Wingdings" panose="05000000000000000000" pitchFamily="2" charset="2"/>
              </a:rPr>
              <a:t> May 18, 2019. As a follow up of the workshop connection, PI </a:t>
            </a:r>
            <a:r>
              <a:rPr lang="en-US" sz="1900" dirty="0" err="1" smtClean="0">
                <a:sym typeface="Wingdings" panose="05000000000000000000" pitchFamily="2" charset="2"/>
              </a:rPr>
              <a:t>Yazici</a:t>
            </a:r>
            <a:r>
              <a:rPr lang="en-US" sz="1900" dirty="0" smtClean="0">
                <a:sym typeface="Wingdings" panose="05000000000000000000" pitchFamily="2" charset="2"/>
              </a:rPr>
              <a:t> made a presentation on technology and older adults, with a follow-up Q&amp;A including the RCN activities.</a:t>
            </a:r>
          </a:p>
          <a:p>
            <a:pPr marL="342900" indent="-342900">
              <a:buFont typeface="Wingdings" panose="05000000000000000000" pitchFamily="2" charset="2"/>
              <a:buChar char="Ø"/>
            </a:pPr>
            <a:r>
              <a:rPr lang="en-US" sz="1900" b="1" dirty="0" smtClean="0">
                <a:sym typeface="Wingdings" panose="05000000000000000000" pitchFamily="2" charset="2"/>
              </a:rPr>
              <a:t>UTC Transportation Day</a:t>
            </a:r>
            <a:r>
              <a:rPr lang="en-US" sz="1900" dirty="0" smtClean="0">
                <a:sym typeface="Wingdings" panose="05000000000000000000" pitchFamily="2" charset="2"/>
              </a:rPr>
              <a:t>, Center </a:t>
            </a:r>
            <a:r>
              <a:rPr lang="en-US" sz="1900" dirty="0">
                <a:sym typeface="Wingdings" panose="05000000000000000000" pitchFamily="2" charset="2"/>
              </a:rPr>
              <a:t>for Accessibility and Safety for an Aging Population, FAMU-FSU College of Engineering</a:t>
            </a:r>
            <a:r>
              <a:rPr lang="en-US" sz="1900" dirty="0" smtClean="0">
                <a:sym typeface="Wingdings" panose="05000000000000000000" pitchFamily="2" charset="2"/>
              </a:rPr>
              <a:t>, November 30, 2018, </a:t>
            </a:r>
            <a:r>
              <a:rPr lang="en-US" sz="1900" dirty="0">
                <a:sym typeface="Wingdings" panose="05000000000000000000" pitchFamily="2" charset="2"/>
              </a:rPr>
              <a:t>Tallahassee, </a:t>
            </a:r>
            <a:r>
              <a:rPr lang="en-US" sz="1900" dirty="0" smtClean="0">
                <a:sym typeface="Wingdings" panose="05000000000000000000" pitchFamily="2" charset="2"/>
              </a:rPr>
              <a:t>FL. RCN collaborator </a:t>
            </a:r>
            <a:r>
              <a:rPr lang="en-US" sz="1900" dirty="0" err="1" smtClean="0">
                <a:solidFill>
                  <a:srgbClr val="FF0000"/>
                </a:solidFill>
                <a:sym typeface="Wingdings" panose="05000000000000000000" pitchFamily="2" charset="2"/>
              </a:rPr>
              <a:t>Selfhelp</a:t>
            </a:r>
            <a:r>
              <a:rPr lang="en-US" sz="1900" dirty="0" smtClean="0">
                <a:solidFill>
                  <a:srgbClr val="FF0000"/>
                </a:solidFill>
                <a:sym typeface="Wingdings" panose="05000000000000000000" pitchFamily="2" charset="2"/>
              </a:rPr>
              <a:t> Services</a:t>
            </a:r>
            <a:r>
              <a:rPr lang="en-US" sz="1900" dirty="0" smtClean="0">
                <a:sym typeface="Wingdings" panose="05000000000000000000" pitchFamily="2" charset="2"/>
              </a:rPr>
              <a:t> presented their pilot projects in NY with Uber and Lyft to community groups and researchers at FL. PI Ozguven also presented his research on</a:t>
            </a:r>
            <a:r>
              <a:rPr lang="en-US" sz="1900" dirty="0">
                <a:sym typeface="Wingdings" panose="05000000000000000000" pitchFamily="2" charset="2"/>
              </a:rPr>
              <a:t> </a:t>
            </a:r>
            <a:r>
              <a:rPr lang="en-US" sz="1900" dirty="0" smtClean="0">
                <a:sym typeface="Wingdings" panose="05000000000000000000" pitchFamily="2" charset="2"/>
              </a:rPr>
              <a:t>the technology needs of older adults in the event of extreme events such as hurricanes in the State of Florida. </a:t>
            </a:r>
          </a:p>
          <a:p>
            <a:pPr marL="342900" indent="-342900">
              <a:buFont typeface="Wingdings" panose="05000000000000000000" pitchFamily="2" charset="2"/>
              <a:buChar char="Ø"/>
            </a:pPr>
            <a:r>
              <a:rPr lang="en-US" sz="1900" dirty="0" smtClean="0">
                <a:sym typeface="Wingdings" panose="05000000000000000000" pitchFamily="2" charset="2"/>
              </a:rPr>
              <a:t>Following </a:t>
            </a:r>
            <a:r>
              <a:rPr lang="en-US" sz="1900" b="1" dirty="0" smtClean="0">
                <a:sym typeface="Wingdings" panose="05000000000000000000" pitchFamily="2" charset="2"/>
              </a:rPr>
              <a:t>Hurricane Michael</a:t>
            </a:r>
            <a:r>
              <a:rPr lang="en-US" sz="1900" dirty="0" smtClean="0">
                <a:sym typeface="Wingdings" panose="05000000000000000000" pitchFamily="2" charset="2"/>
              </a:rPr>
              <a:t>, meetings with Bay County EOC, Florida State Emergency Response Team, ARC, FEMA, DEP, EPA and volunteering organizations have been held. One focus item of discussion was how to disseminate vital information to </a:t>
            </a:r>
            <a:r>
              <a:rPr lang="en-US" sz="1900" dirty="0" smtClean="0">
                <a:solidFill>
                  <a:srgbClr val="FF0000"/>
                </a:solidFill>
                <a:sym typeface="Wingdings" panose="05000000000000000000" pitchFamily="2" charset="2"/>
              </a:rPr>
              <a:t>seniors</a:t>
            </a:r>
            <a:r>
              <a:rPr lang="en-US" sz="1900" dirty="0" smtClean="0">
                <a:sym typeface="Wingdings" panose="05000000000000000000" pitchFamily="2" charset="2"/>
              </a:rPr>
              <a:t> and other </a:t>
            </a:r>
            <a:r>
              <a:rPr lang="en-US" sz="1900" dirty="0" smtClean="0">
                <a:solidFill>
                  <a:srgbClr val="FF0000"/>
                </a:solidFill>
                <a:sym typeface="Wingdings" panose="05000000000000000000" pitchFamily="2" charset="2"/>
              </a:rPr>
              <a:t>disadvantaged populations </a:t>
            </a:r>
            <a:r>
              <a:rPr lang="en-US" sz="1900" dirty="0" smtClean="0">
                <a:sym typeface="Wingdings" panose="05000000000000000000" pitchFamily="2" charset="2"/>
              </a:rPr>
              <a:t>using technology.</a:t>
            </a:r>
            <a:endParaRPr lang="en-US" sz="1900" dirty="0">
              <a:sym typeface="Wingdings" panose="05000000000000000000" pitchFamily="2" charset="2"/>
            </a:endParaRPr>
          </a:p>
          <a:p>
            <a:pPr marL="342900" indent="-342900">
              <a:buFont typeface="Wingdings" panose="05000000000000000000" pitchFamily="2" charset="2"/>
              <a:buChar char="v"/>
            </a:pPr>
            <a:endParaRPr lang="en-US" sz="600" b="1" dirty="0" smtClean="0"/>
          </a:p>
        </p:txBody>
      </p:sp>
      <p:pic>
        <p:nvPicPr>
          <p:cNvPr id="3" name="Picture 2"/>
          <p:cNvPicPr>
            <a:picLocks noChangeAspect="1"/>
          </p:cNvPicPr>
          <p:nvPr/>
        </p:nvPicPr>
        <p:blipFill>
          <a:blip r:embed="rId3"/>
          <a:stretch>
            <a:fillRect/>
          </a:stretch>
        </p:blipFill>
        <p:spPr>
          <a:xfrm>
            <a:off x="9455580" y="1444976"/>
            <a:ext cx="2681143" cy="1651050"/>
          </a:xfrm>
          <a:prstGeom prst="rect">
            <a:avLst/>
          </a:prstGeom>
        </p:spPr>
      </p:pic>
      <p:sp>
        <p:nvSpPr>
          <p:cNvPr id="9" name="TextBox 8"/>
          <p:cNvSpPr txBox="1"/>
          <p:nvPr/>
        </p:nvSpPr>
        <p:spPr>
          <a:xfrm>
            <a:off x="106436" y="4334232"/>
            <a:ext cx="9521665" cy="2523768"/>
          </a:xfrm>
          <a:prstGeom prst="rect">
            <a:avLst/>
          </a:prstGeom>
          <a:noFill/>
        </p:spPr>
        <p:txBody>
          <a:bodyPr wrap="square" rtlCol="0">
            <a:spAutoFit/>
          </a:bodyPr>
          <a:lstStyle/>
          <a:p>
            <a:pPr marL="342900" indent="-342900">
              <a:buFont typeface="Wingdings" panose="05000000000000000000" pitchFamily="2" charset="2"/>
              <a:buChar char="v"/>
            </a:pPr>
            <a:endParaRPr lang="en-US" sz="600" b="1" dirty="0" smtClean="0"/>
          </a:p>
          <a:p>
            <a:pPr marL="342900" indent="-342900">
              <a:buFont typeface="Wingdings" panose="05000000000000000000" pitchFamily="2" charset="2"/>
              <a:buChar char="v"/>
            </a:pPr>
            <a:r>
              <a:rPr lang="en-US" sz="1900" b="1" dirty="0" smtClean="0"/>
              <a:t>Special </a:t>
            </a:r>
            <a:r>
              <a:rPr lang="en-US" sz="1900" b="1" dirty="0"/>
              <a:t>Conference </a:t>
            </a:r>
            <a:r>
              <a:rPr lang="en-US" sz="1900" b="1" dirty="0" smtClean="0"/>
              <a:t>Sessions, Conference Presentations and Memberships</a:t>
            </a:r>
            <a:endParaRPr lang="en-US" sz="1900" b="1" dirty="0"/>
          </a:p>
          <a:p>
            <a:pPr marL="285750" indent="-285750">
              <a:buFont typeface="Wingdings" panose="05000000000000000000" pitchFamily="2" charset="2"/>
              <a:buChar char="Ø"/>
            </a:pPr>
            <a:r>
              <a:rPr lang="en-US" sz="1900" b="1" dirty="0" smtClean="0"/>
              <a:t>Intelligent </a:t>
            </a:r>
            <a:r>
              <a:rPr lang="en-US" sz="1900" b="1" dirty="0"/>
              <a:t>Transportation Systems and Disadvantaged Populations: Technology Adoption Challenges and Bridging the Digital </a:t>
            </a:r>
            <a:r>
              <a:rPr lang="en-US" sz="1900" b="1" dirty="0" smtClean="0"/>
              <a:t>Divide </a:t>
            </a:r>
            <a:r>
              <a:rPr lang="en-US" sz="1900" dirty="0" smtClean="0"/>
              <a:t>(</a:t>
            </a:r>
            <a:r>
              <a:rPr lang="en-US" sz="1900" dirty="0" smtClean="0">
                <a:sym typeface="Wingdings" panose="05000000000000000000" pitchFamily="2" charset="2"/>
              </a:rPr>
              <a:t>IEEE </a:t>
            </a:r>
            <a:r>
              <a:rPr lang="en-US" sz="1900" dirty="0">
                <a:sym typeface="Wingdings" panose="05000000000000000000" pitchFamily="2" charset="2"/>
              </a:rPr>
              <a:t>ITSC2018 Special </a:t>
            </a:r>
            <a:r>
              <a:rPr lang="en-US" sz="1900" dirty="0" smtClean="0">
                <a:sym typeface="Wingdings" panose="05000000000000000000" pitchFamily="2" charset="2"/>
              </a:rPr>
              <a:t>Session, November 2018).</a:t>
            </a:r>
          </a:p>
          <a:p>
            <a:pPr marL="285750" indent="-285750">
              <a:buFont typeface="Wingdings" panose="05000000000000000000" pitchFamily="2" charset="2"/>
              <a:buChar char="Ø"/>
            </a:pPr>
            <a:r>
              <a:rPr lang="en-US" sz="1900" b="1" dirty="0" smtClean="0">
                <a:sym typeface="Wingdings" panose="05000000000000000000" pitchFamily="2" charset="2"/>
              </a:rPr>
              <a:t>Transportation Research Board </a:t>
            </a:r>
            <a:r>
              <a:rPr lang="en-US" sz="1900" dirty="0" smtClean="0">
                <a:sym typeface="Wingdings" panose="05000000000000000000" pitchFamily="2" charset="2"/>
              </a:rPr>
              <a:t>papers presented by RCN-involved students, related to the connected and automated vehicles with a focus on older adults (TRB, January 2019).</a:t>
            </a:r>
          </a:p>
          <a:p>
            <a:pPr marL="342900" indent="-342900">
              <a:buFont typeface="Wingdings" panose="05000000000000000000" pitchFamily="2" charset="2"/>
              <a:buChar char="v"/>
            </a:pPr>
            <a:r>
              <a:rPr lang="en-US" sz="1900" dirty="0" smtClean="0"/>
              <a:t>PI </a:t>
            </a:r>
            <a:r>
              <a:rPr lang="en-US" sz="1900" dirty="0"/>
              <a:t>Ozguven </a:t>
            </a:r>
            <a:r>
              <a:rPr lang="en-US" sz="1900" dirty="0" smtClean="0"/>
              <a:t>joined the </a:t>
            </a:r>
            <a:r>
              <a:rPr lang="en-US" sz="1900" b="1" dirty="0" smtClean="0"/>
              <a:t>TRB </a:t>
            </a:r>
            <a:r>
              <a:rPr lang="en-US" sz="1900" b="1" dirty="0"/>
              <a:t>Emerging Design and Construction Technologies Committee </a:t>
            </a:r>
            <a:r>
              <a:rPr lang="en-US" sz="1900" dirty="0" smtClean="0"/>
              <a:t>(</a:t>
            </a:r>
            <a:r>
              <a:rPr lang="en-US" sz="1900" dirty="0"/>
              <a:t>AFH30</a:t>
            </a:r>
            <a:r>
              <a:rPr lang="en-US" sz="1900" dirty="0" smtClean="0"/>
              <a:t>), expanding the focus of the RCN towards new designs and technologies in roadway construction that can help older adults better understand and navigate the roadways.</a:t>
            </a:r>
            <a:endParaRPr lang="en-US" sz="1900" dirty="0"/>
          </a:p>
        </p:txBody>
      </p:sp>
      <p:pic>
        <p:nvPicPr>
          <p:cNvPr id="10" name="Picture 9"/>
          <p:cNvPicPr>
            <a:picLocks noChangeAspect="1"/>
          </p:cNvPicPr>
          <p:nvPr/>
        </p:nvPicPr>
        <p:blipFill>
          <a:blip r:embed="rId4"/>
          <a:stretch>
            <a:fillRect/>
          </a:stretch>
        </p:blipFill>
        <p:spPr>
          <a:xfrm>
            <a:off x="9553249" y="5084978"/>
            <a:ext cx="2485803" cy="1658224"/>
          </a:xfrm>
          <a:prstGeom prst="rect">
            <a:avLst/>
          </a:prstGeom>
        </p:spPr>
      </p:pic>
      <p:pic>
        <p:nvPicPr>
          <p:cNvPr id="11" name="Picture 10"/>
          <p:cNvPicPr>
            <a:picLocks noChangeAspect="1"/>
          </p:cNvPicPr>
          <p:nvPr/>
        </p:nvPicPr>
        <p:blipFill>
          <a:blip r:embed="rId5"/>
          <a:stretch>
            <a:fillRect/>
          </a:stretch>
        </p:blipFill>
        <p:spPr>
          <a:xfrm>
            <a:off x="9455580" y="3130553"/>
            <a:ext cx="2681143" cy="1888875"/>
          </a:xfrm>
          <a:prstGeom prst="rect">
            <a:avLst/>
          </a:prstGeom>
        </p:spPr>
      </p:pic>
      <p:pic>
        <p:nvPicPr>
          <p:cNvPr id="1026" name="Picture 2" descr="Selfhelp Community Servi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5580" y="667545"/>
            <a:ext cx="1647570" cy="73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60524"/>
      </p:ext>
    </p:extLst>
  </p:cSld>
  <p:clrMapOvr>
    <a:masterClrMapping/>
  </p:clrMapOvr>
  <mc:AlternateContent xmlns:mc="http://schemas.openxmlformats.org/markup-compatibility/2006" xmlns:p14="http://schemas.microsoft.com/office/powerpoint/2010/main">
    <mc:Choice Requires="p14">
      <p:transition p14:dur="300" advTm="30000"/>
    </mc:Choice>
    <mc:Fallback xmlns="">
      <p:transition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54420" y="55120"/>
            <a:ext cx="11305401" cy="762000"/>
          </a:xfrm>
        </p:spPr>
        <p:txBody>
          <a:bodyPr>
            <a:noAutofit/>
          </a:bodyPr>
          <a:lstStyle/>
          <a:p>
            <a:pPr>
              <a:lnSpc>
                <a:spcPct val="100000"/>
              </a:lnSpc>
            </a:pPr>
            <a:r>
              <a:rPr lang="en-US" sz="3400" b="1" dirty="0">
                <a:solidFill>
                  <a:schemeClr val="accent2"/>
                </a:solidFill>
              </a:rPr>
              <a:t>Anticipated </a:t>
            </a:r>
            <a:r>
              <a:rPr lang="en-US" sz="3400" b="1" dirty="0" smtClean="0">
                <a:solidFill>
                  <a:schemeClr val="accent2"/>
                </a:solidFill>
              </a:rPr>
              <a:t>outcomes and </a:t>
            </a:r>
            <a:r>
              <a:rPr lang="en-US" sz="3400" b="1" dirty="0">
                <a:solidFill>
                  <a:schemeClr val="accent2"/>
                </a:solidFill>
              </a:rPr>
              <a:t>success measures in the next year</a:t>
            </a:r>
          </a:p>
        </p:txBody>
      </p:sp>
      <p:sp>
        <p:nvSpPr>
          <p:cNvPr id="2" name="TextBox 1"/>
          <p:cNvSpPr txBox="1"/>
          <p:nvPr/>
        </p:nvSpPr>
        <p:spPr>
          <a:xfrm>
            <a:off x="62398" y="668142"/>
            <a:ext cx="10661820" cy="3477875"/>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smtClean="0"/>
              <a:t>Second Workshop: </a:t>
            </a:r>
            <a:r>
              <a:rPr lang="en-US" sz="2000" dirty="0" smtClean="0"/>
              <a:t>The workshop will be organized by University of Michigan in Spring 2020. Measures of success will include:</a:t>
            </a:r>
          </a:p>
          <a:p>
            <a:pPr marL="800100" lvl="1" indent="-342900">
              <a:buFont typeface="Wingdings" panose="05000000000000000000" pitchFamily="2" charset="2"/>
              <a:buChar char="Ø"/>
            </a:pPr>
            <a:r>
              <a:rPr lang="en-US" sz="2000" dirty="0" smtClean="0"/>
              <a:t>Participation of older adults community members</a:t>
            </a:r>
          </a:p>
          <a:p>
            <a:pPr marL="800100" lvl="1" indent="-342900">
              <a:buFont typeface="Wingdings" panose="05000000000000000000" pitchFamily="2" charset="2"/>
              <a:buChar char="Ø"/>
            </a:pPr>
            <a:r>
              <a:rPr lang="en-US" sz="2000" dirty="0" smtClean="0"/>
              <a:t>Number of presentations/projects which were born through RCN connections and activities</a:t>
            </a:r>
          </a:p>
          <a:p>
            <a:pPr marL="800100" lvl="1" indent="-342900">
              <a:buFont typeface="Wingdings" panose="05000000000000000000" pitchFamily="2" charset="2"/>
              <a:buChar char="Ø"/>
            </a:pPr>
            <a:r>
              <a:rPr lang="en-US" sz="2000" dirty="0" smtClean="0"/>
              <a:t>Number of theses and dissertations (completed or in progress) on SCC and seniors</a:t>
            </a:r>
          </a:p>
          <a:p>
            <a:pPr marL="342900" indent="-342900">
              <a:buFont typeface="Wingdings" panose="05000000000000000000" pitchFamily="2" charset="2"/>
              <a:buChar char="v"/>
            </a:pPr>
            <a:r>
              <a:rPr lang="en-US" sz="2000" b="1" dirty="0" smtClean="0"/>
              <a:t>New </a:t>
            </a:r>
            <a:r>
              <a:rPr lang="en-US" sz="2000" b="1" dirty="0"/>
              <a:t>Transportation Research Interdisciplinary Perspectives  Journal: </a:t>
            </a:r>
            <a:r>
              <a:rPr lang="en-US" sz="2000" dirty="0"/>
              <a:t>SP Karl Kim, as the editor-in-chief, created a new journal.</a:t>
            </a:r>
            <a:endParaRPr lang="en-US" sz="2000" b="1" dirty="0">
              <a:solidFill>
                <a:srgbClr val="FF0000"/>
              </a:solidFill>
            </a:endParaRPr>
          </a:p>
          <a:p>
            <a:pPr marL="800100" lvl="1" indent="-342900">
              <a:buFont typeface="Wingdings" panose="05000000000000000000" pitchFamily="2" charset="2"/>
              <a:buChar char="Ø"/>
            </a:pPr>
            <a:r>
              <a:rPr lang="en-US" sz="2000" dirty="0"/>
              <a:t>Special issue focusing on the technology adoption and older adults</a:t>
            </a:r>
          </a:p>
          <a:p>
            <a:pPr marL="1257300" lvl="2" indent="-342900">
              <a:buFont typeface="Arial" panose="020B0604020202020204" pitchFamily="34" charset="0"/>
              <a:buChar char="•"/>
            </a:pPr>
            <a:r>
              <a:rPr lang="en-US" sz="2000" dirty="0"/>
              <a:t>Number of manuscripts received, especially outside of RCN</a:t>
            </a:r>
          </a:p>
          <a:p>
            <a:pPr marL="1257300" lvl="2" indent="-342900">
              <a:buFont typeface="Arial" panose="020B0604020202020204" pitchFamily="34" charset="0"/>
              <a:buChar char="•"/>
            </a:pPr>
            <a:r>
              <a:rPr lang="en-US" sz="2000" dirty="0"/>
              <a:t>Coverage of RCN thrust areas and multidisciplinary authors profile </a:t>
            </a:r>
          </a:p>
          <a:p>
            <a:pPr marL="800100" lvl="1" indent="-342900">
              <a:buFont typeface="Wingdings" panose="05000000000000000000" pitchFamily="2" charset="2"/>
              <a:buChar char="Ø"/>
            </a:pPr>
            <a:endParaRPr lang="en-US" sz="2000" dirty="0"/>
          </a:p>
        </p:txBody>
      </p:sp>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776" y="3627486"/>
            <a:ext cx="1510849" cy="1510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1 person, smiling"/>
          <p:cNvPicPr>
            <a:picLocks noChangeAspect="1" noChangeArrowheads="1"/>
          </p:cNvPicPr>
          <p:nvPr/>
        </p:nvPicPr>
        <p:blipFill rotWithShape="1">
          <a:blip r:embed="rId4">
            <a:extLst>
              <a:ext uri="{28A0092B-C50C-407E-A947-70E740481C1C}">
                <a14:useLocalDpi xmlns:a14="http://schemas.microsoft.com/office/drawing/2010/main" val="0"/>
              </a:ext>
            </a:extLst>
          </a:blip>
          <a:srcRect l="23216" r="23588"/>
          <a:stretch/>
        </p:blipFill>
        <p:spPr bwMode="auto">
          <a:xfrm>
            <a:off x="8892281" y="3250963"/>
            <a:ext cx="1179876" cy="16634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0457271" y="622103"/>
            <a:ext cx="1543050" cy="1600200"/>
          </a:xfrm>
          <a:prstGeom prst="rect">
            <a:avLst/>
          </a:prstGeom>
        </p:spPr>
      </p:pic>
      <p:sp>
        <p:nvSpPr>
          <p:cNvPr id="7" name="TextBox 6"/>
          <p:cNvSpPr txBox="1"/>
          <p:nvPr/>
        </p:nvSpPr>
        <p:spPr>
          <a:xfrm>
            <a:off x="47030" y="3865963"/>
            <a:ext cx="7343584" cy="2554545"/>
          </a:xfrm>
          <a:prstGeom prst="rect">
            <a:avLst/>
          </a:prstGeom>
          <a:noFill/>
        </p:spPr>
        <p:txBody>
          <a:bodyPr wrap="square" rtlCol="0">
            <a:spAutoFit/>
          </a:bodyPr>
          <a:lstStyle/>
          <a:p>
            <a:pPr marL="342900" indent="-342900">
              <a:buFont typeface="Wingdings" panose="05000000000000000000" pitchFamily="2" charset="2"/>
              <a:buChar char="v"/>
            </a:pPr>
            <a:r>
              <a:rPr lang="en-US" sz="2000" dirty="0" smtClean="0"/>
              <a:t>Planned Session and Presentations in the </a:t>
            </a:r>
            <a:r>
              <a:rPr lang="en-US" sz="2000" dirty="0" smtClean="0">
                <a:solidFill>
                  <a:srgbClr val="FF0000"/>
                </a:solidFill>
              </a:rPr>
              <a:t>2019 Gerontology Society of America Annual Scientific Meeting</a:t>
            </a:r>
            <a:r>
              <a:rPr lang="en-US" sz="2000" dirty="0" smtClean="0"/>
              <a:t>, November 2019, Austin, Texas, USA.</a:t>
            </a:r>
          </a:p>
          <a:p>
            <a:pPr marL="342900" indent="-342900">
              <a:buFont typeface="Wingdings" panose="05000000000000000000" pitchFamily="2" charset="2"/>
              <a:buChar char="v"/>
            </a:pPr>
            <a:r>
              <a:rPr lang="en-US" sz="2000" dirty="0" smtClean="0"/>
              <a:t>Presentation for </a:t>
            </a:r>
            <a:r>
              <a:rPr lang="en-US" sz="2000" dirty="0" smtClean="0">
                <a:solidFill>
                  <a:srgbClr val="FF0000"/>
                </a:solidFill>
              </a:rPr>
              <a:t>Safe Mobility for Life Coalition </a:t>
            </a:r>
            <a:r>
              <a:rPr lang="en-US" sz="2000" dirty="0"/>
              <a:t>o</a:t>
            </a:r>
            <a:r>
              <a:rPr lang="en-US" sz="2000" dirty="0" smtClean="0"/>
              <a:t>f Florida to extend the reach of the RCN with the coalition in Fall 2019.</a:t>
            </a:r>
          </a:p>
          <a:p>
            <a:pPr marL="342900" indent="-342900">
              <a:buFont typeface="Wingdings" panose="05000000000000000000" pitchFamily="2" charset="2"/>
              <a:buChar char="v"/>
            </a:pPr>
            <a:r>
              <a:rPr lang="en-US" sz="2000" dirty="0" smtClean="0"/>
              <a:t>Specific focus on disasters and </a:t>
            </a:r>
            <a:r>
              <a:rPr lang="en-US" sz="2000" dirty="0" smtClean="0">
                <a:solidFill>
                  <a:srgbClr val="FF0000"/>
                </a:solidFill>
              </a:rPr>
              <a:t>the needs of older adults given the extreme events</a:t>
            </a:r>
            <a:r>
              <a:rPr lang="en-US" sz="2000" dirty="0" smtClean="0"/>
              <a:t> (hurricanes, floods, wild fires, tornadoes, volcano eruptions) happening all around the U.S. as well as the world.</a:t>
            </a:r>
            <a:endParaRPr lang="en-US" sz="2000" dirty="0"/>
          </a:p>
        </p:txBody>
      </p:sp>
      <p:pic>
        <p:nvPicPr>
          <p:cNvPr id="5" name="Picture 4"/>
          <p:cNvPicPr>
            <a:picLocks noChangeAspect="1"/>
          </p:cNvPicPr>
          <p:nvPr/>
        </p:nvPicPr>
        <p:blipFill>
          <a:blip r:embed="rId6"/>
          <a:stretch>
            <a:fillRect/>
          </a:stretch>
        </p:blipFill>
        <p:spPr>
          <a:xfrm>
            <a:off x="10704515" y="2222303"/>
            <a:ext cx="1060137" cy="1412545"/>
          </a:xfrm>
          <a:prstGeom prst="rect">
            <a:avLst/>
          </a:prstGeom>
        </p:spPr>
      </p:pic>
      <p:pic>
        <p:nvPicPr>
          <p:cNvPr id="10" name="Picture 9"/>
          <p:cNvPicPr>
            <a:picLocks noChangeAspect="1"/>
          </p:cNvPicPr>
          <p:nvPr/>
        </p:nvPicPr>
        <p:blipFill>
          <a:blip r:embed="rId7"/>
          <a:stretch>
            <a:fillRect/>
          </a:stretch>
        </p:blipFill>
        <p:spPr>
          <a:xfrm>
            <a:off x="7318123" y="5031121"/>
            <a:ext cx="2532887" cy="1704330"/>
          </a:xfrm>
          <a:prstGeom prst="rect">
            <a:avLst/>
          </a:prstGeom>
        </p:spPr>
      </p:pic>
      <p:pic>
        <p:nvPicPr>
          <p:cNvPr id="6" name="Picture 5"/>
          <p:cNvPicPr>
            <a:picLocks noChangeAspect="1"/>
          </p:cNvPicPr>
          <p:nvPr/>
        </p:nvPicPr>
        <p:blipFill>
          <a:blip r:embed="rId8"/>
          <a:stretch>
            <a:fillRect/>
          </a:stretch>
        </p:blipFill>
        <p:spPr>
          <a:xfrm>
            <a:off x="9939582" y="5235048"/>
            <a:ext cx="2060739" cy="1446902"/>
          </a:xfrm>
          <a:prstGeom prst="rect">
            <a:avLst/>
          </a:prstGeom>
        </p:spPr>
      </p:pic>
    </p:spTree>
    <p:extLst>
      <p:ext uri="{BB962C8B-B14F-4D97-AF65-F5344CB8AC3E}">
        <p14:creationId xmlns:p14="http://schemas.microsoft.com/office/powerpoint/2010/main" val="2096842574"/>
      </p:ext>
    </p:extLst>
  </p:cSld>
  <p:clrMapOvr>
    <a:masterClrMapping/>
  </p:clrMapOvr>
  <mc:AlternateContent xmlns:mc="http://schemas.openxmlformats.org/markup-compatibility/2006" xmlns:p14="http://schemas.microsoft.com/office/powerpoint/2010/main">
    <mc:Choice Requires="p14">
      <p:transition p14:dur="450" advTm="60000"/>
    </mc:Choice>
    <mc:Fallback xmlns="">
      <p:transition advTm="6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13612</TotalTime>
  <Words>1110</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PowerPoint Presentation</vt:lpstr>
      <vt:lpstr>Project Scope and RCN Structure</vt:lpstr>
      <vt:lpstr>Update of the Project Since Last PI Meeting</vt:lpstr>
      <vt:lpstr>Update of the Project Since Last PI Meeting (cont’d)</vt:lpstr>
      <vt:lpstr>Update of the Project Since Last PI Meeting (cont’d)</vt:lpstr>
      <vt:lpstr>Anticipated outcomes and success measures in the next year</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Anil Yazici</cp:lastModifiedBy>
  <cp:revision>148</cp:revision>
  <dcterms:created xsi:type="dcterms:W3CDTF">2016-01-15T22:20:06Z</dcterms:created>
  <dcterms:modified xsi:type="dcterms:W3CDTF">2019-03-24T18:48:24Z</dcterms:modified>
  <cp:category/>
</cp:coreProperties>
</file>