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1" r:id="rId1"/>
  </p:sldMasterIdLst>
  <p:notesMasterIdLst>
    <p:notesMasterId r:id="rId8"/>
  </p:notesMasterIdLst>
  <p:sldIdLst>
    <p:sldId id="265" r:id="rId2"/>
    <p:sldId id="269" r:id="rId3"/>
    <p:sldId id="270" r:id="rId4"/>
    <p:sldId id="271" r:id="rId5"/>
    <p:sldId id="272" r:id="rId6"/>
    <p:sldId id="273"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826" autoAdjust="0"/>
    <p:restoredTop sz="77005" autoAdjust="0"/>
  </p:normalViewPr>
  <p:slideViewPr>
    <p:cSldViewPr snapToGrid="0" snapToObjects="1">
      <p:cViewPr varScale="1">
        <p:scale>
          <a:sx n="60" d="100"/>
          <a:sy n="60" d="100"/>
        </p:scale>
        <p:origin x="184" y="44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BCB06A-0753-8142-AC4A-D731667376EB}" type="datetimeFigureOut">
              <a:rPr lang="en-US" smtClean="0"/>
              <a:t>3/21/19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C3F6D4-C46E-5B48-9C82-B3110DDD8D25}" type="slidenum">
              <a:rPr lang="en-US" smtClean="0"/>
              <a:t>‹#›</a:t>
            </a:fld>
            <a:endParaRPr lang="en-US"/>
          </a:p>
        </p:txBody>
      </p:sp>
    </p:spTree>
    <p:extLst>
      <p:ext uri="{BB962C8B-B14F-4D97-AF65-F5344CB8AC3E}">
        <p14:creationId xmlns:p14="http://schemas.microsoft.com/office/powerpoint/2010/main" val="39827515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This is the transition slide. The lightning talk moderator will announce the name of your project and the name of the lead PI. Expect to begin your presentation from the next slide.</a:t>
            </a:r>
          </a:p>
        </p:txBody>
      </p:sp>
      <p:sp>
        <p:nvSpPr>
          <p:cNvPr id="4" name="Slide Number Placeholder 3"/>
          <p:cNvSpPr>
            <a:spLocks noGrp="1"/>
          </p:cNvSpPr>
          <p:nvPr>
            <p:ph type="sldNum" sz="quarter" idx="10"/>
          </p:nvPr>
        </p:nvSpPr>
        <p:spPr/>
        <p:txBody>
          <a:bodyPr/>
          <a:lstStyle/>
          <a:p>
            <a:fld id="{4DC3F6D4-C46E-5B48-9C82-B3110DDD8D25}" type="slidenum">
              <a:rPr lang="en-US" smtClean="0"/>
              <a:t>2</a:t>
            </a:fld>
            <a:endParaRPr lang="en-US"/>
          </a:p>
        </p:txBody>
      </p:sp>
    </p:spTree>
    <p:extLst>
      <p:ext uri="{BB962C8B-B14F-4D97-AF65-F5344CB8AC3E}">
        <p14:creationId xmlns:p14="http://schemas.microsoft.com/office/powerpoint/2010/main" val="167579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DC3F6D4-C46E-5B48-9C82-B3110DDD8D25}" type="slidenum">
              <a:rPr lang="en-US" smtClean="0"/>
              <a:t>3</a:t>
            </a:fld>
            <a:endParaRPr lang="en-US"/>
          </a:p>
        </p:txBody>
      </p:sp>
    </p:spTree>
    <p:extLst>
      <p:ext uri="{BB962C8B-B14F-4D97-AF65-F5344CB8AC3E}">
        <p14:creationId xmlns:p14="http://schemas.microsoft.com/office/powerpoint/2010/main" val="98409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Scientific status of the project: Describe what you have done so far to advance your coordination network in terms of science (technical and social). Include activities from the past year (since the previous S&amp;CC PI meeting). Also describe something unexpected that came about through your activities. Include photos and minimize text. Anecdotes are highly encouraged.</a:t>
            </a:r>
          </a:p>
          <a:p>
            <a:endParaRPr lang="en-US" b="1" dirty="0"/>
          </a:p>
        </p:txBody>
      </p:sp>
      <p:sp>
        <p:nvSpPr>
          <p:cNvPr id="4" name="Slide Number Placeholder 3"/>
          <p:cNvSpPr>
            <a:spLocks noGrp="1"/>
          </p:cNvSpPr>
          <p:nvPr>
            <p:ph type="sldNum" sz="quarter" idx="10"/>
          </p:nvPr>
        </p:nvSpPr>
        <p:spPr/>
        <p:txBody>
          <a:bodyPr/>
          <a:lstStyle/>
          <a:p>
            <a:fld id="{4DC3F6D4-C46E-5B48-9C82-B3110DDD8D25}" type="slidenum">
              <a:rPr lang="en-US" smtClean="0"/>
              <a:t>4</a:t>
            </a:fld>
            <a:endParaRPr lang="en-US"/>
          </a:p>
        </p:txBody>
      </p:sp>
    </p:spTree>
    <p:extLst>
      <p:ext uri="{BB962C8B-B14F-4D97-AF65-F5344CB8AC3E}">
        <p14:creationId xmlns:p14="http://schemas.microsoft.com/office/powerpoint/2010/main" val="2032881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Community engagement and capacity Status of the Project: Describe what you have done so far to advance your coordination network in terms of community engagement and capacity building. Also describe something unexpected about working with your community partners. Anecdotes are highly encouraged. Include photos.</a:t>
            </a:r>
          </a:p>
        </p:txBody>
      </p:sp>
      <p:sp>
        <p:nvSpPr>
          <p:cNvPr id="4" name="Slide Number Placeholder 3"/>
          <p:cNvSpPr>
            <a:spLocks noGrp="1"/>
          </p:cNvSpPr>
          <p:nvPr>
            <p:ph type="sldNum" sz="quarter" idx="10"/>
          </p:nvPr>
        </p:nvSpPr>
        <p:spPr/>
        <p:txBody>
          <a:bodyPr/>
          <a:lstStyle/>
          <a:p>
            <a:fld id="{4DC3F6D4-C46E-5B48-9C82-B3110DDD8D25}" type="slidenum">
              <a:rPr lang="en-US" smtClean="0"/>
              <a:t>5</a:t>
            </a:fld>
            <a:endParaRPr lang="en-US"/>
          </a:p>
        </p:txBody>
      </p:sp>
    </p:spTree>
    <p:extLst>
      <p:ext uri="{BB962C8B-B14F-4D97-AF65-F5344CB8AC3E}">
        <p14:creationId xmlns:p14="http://schemas.microsoft.com/office/powerpoint/2010/main" val="4075492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lgn="just"/>
            <a:r>
              <a:rPr lang="en-US" b="1" dirty="0"/>
              <a:t>Describe at least two deliverables that you plan to accomplish over the next year that will significantly advance your project.</a:t>
            </a:r>
          </a:p>
        </p:txBody>
      </p:sp>
      <p:sp>
        <p:nvSpPr>
          <p:cNvPr id="4" name="Slide Number Placeholder 3"/>
          <p:cNvSpPr>
            <a:spLocks noGrp="1"/>
          </p:cNvSpPr>
          <p:nvPr>
            <p:ph type="sldNum" sz="quarter" idx="10"/>
          </p:nvPr>
        </p:nvSpPr>
        <p:spPr/>
        <p:txBody>
          <a:bodyPr/>
          <a:lstStyle/>
          <a:p>
            <a:fld id="{4DC3F6D4-C46E-5B48-9C82-B3110DDD8D25}" type="slidenum">
              <a:rPr lang="en-US" smtClean="0"/>
              <a:t>6</a:t>
            </a:fld>
            <a:endParaRPr lang="en-US"/>
          </a:p>
        </p:txBody>
      </p:sp>
    </p:spTree>
    <p:extLst>
      <p:ext uri="{BB962C8B-B14F-4D97-AF65-F5344CB8AC3E}">
        <p14:creationId xmlns:p14="http://schemas.microsoft.com/office/powerpoint/2010/main" val="387804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20850260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2383505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226709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EEFDED8-02F0-504F-827D-8519E00A3956}" type="datetimeFigureOut">
              <a:rPr lang="en-US" smtClean="0"/>
              <a:t>3/21/19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54062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EFDED8-02F0-504F-827D-8519E00A3956}" type="datetimeFigureOut">
              <a:rPr lang="en-US" smtClean="0"/>
              <a:t>3/21/19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181259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EEFDED8-02F0-504F-827D-8519E00A3956}" type="datetimeFigureOut">
              <a:rPr lang="en-US" smtClean="0"/>
              <a:t>3/21/19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737153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EEFDED8-02F0-504F-827D-8519E00A3956}" type="datetimeFigureOut">
              <a:rPr lang="en-US" smtClean="0"/>
              <a:t>3/21/19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652121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EEFDED8-02F0-504F-827D-8519E00A3956}" type="datetimeFigureOut">
              <a:rPr lang="en-US" smtClean="0"/>
              <a:t>3/21/19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918991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EFDED8-02F0-504F-827D-8519E00A3956}" type="datetimeFigureOut">
              <a:rPr lang="en-US" smtClean="0"/>
              <a:t>3/21/19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3939350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EFDED8-02F0-504F-827D-8519E00A3956}" type="datetimeFigureOut">
              <a:rPr lang="en-US" smtClean="0"/>
              <a:t>3/21/19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841399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EFDED8-02F0-504F-827D-8519E00A3956}" type="datetimeFigureOut">
              <a:rPr lang="en-US" smtClean="0"/>
              <a:t>3/21/19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91D023-4AC1-4F41-92D0-222C0E156FA4}" type="slidenum">
              <a:rPr lang="en-US" smtClean="0"/>
              <a:t>‹#›</a:t>
            </a:fld>
            <a:endParaRPr lang="en-US"/>
          </a:p>
        </p:txBody>
      </p:sp>
    </p:spTree>
    <p:extLst>
      <p:ext uri="{BB962C8B-B14F-4D97-AF65-F5344CB8AC3E}">
        <p14:creationId xmlns:p14="http://schemas.microsoft.com/office/powerpoint/2010/main" val="1645120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EFDED8-02F0-504F-827D-8519E00A3956}" type="datetimeFigureOut">
              <a:rPr lang="en-US" smtClean="0"/>
              <a:t>3/21/19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91D023-4AC1-4F41-92D0-222C0E156FA4}" type="slidenum">
              <a:rPr lang="en-US" smtClean="0"/>
              <a:t>‹#›</a:t>
            </a:fld>
            <a:endParaRPr lang="en-US"/>
          </a:p>
        </p:txBody>
      </p:sp>
    </p:spTree>
    <p:extLst>
      <p:ext uri="{BB962C8B-B14F-4D97-AF65-F5344CB8AC3E}">
        <p14:creationId xmlns:p14="http://schemas.microsoft.com/office/powerpoint/2010/main" val="225942113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nsfsccpimeeting.ee.washington.edu/presentation/" TargetMode="External"/><Relationship Id="rId1" Type="http://schemas.openxmlformats.org/officeDocument/2006/relationships/slideLayout" Target="../slideLayouts/slideLayout7.xml"/><Relationship Id="rId5" Type="http://schemas.openxmlformats.org/officeDocument/2006/relationships/image" Target="../media/image2.jpe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jpe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a:xfrm>
            <a:off x="0" y="1961267"/>
            <a:ext cx="12192000" cy="4976943"/>
          </a:xfrm>
          <a:prstGeom prst="rect">
            <a:avLst/>
          </a:prstGeo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defTabSz="914400" rtl="0" eaLnBrk="1" latinLnBrk="0" hangingPunct="1">
              <a:spcBef>
                <a:spcPts val="600"/>
              </a:spcBef>
              <a:buClr>
                <a:schemeClr val="accent1">
                  <a:lumMod val="75000"/>
                </a:schemeClr>
              </a:buClr>
              <a:buSzPct val="110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ts val="600"/>
              </a:spcBef>
              <a:buClr>
                <a:schemeClr val="accent1">
                  <a:lumMod val="60000"/>
                  <a:lumOff val="40000"/>
                </a:schemeClr>
              </a:buClr>
              <a:buSzPct val="110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chemeClr val="accent1">
                  <a:lumMod val="75000"/>
                </a:schemeClr>
              </a:buClr>
              <a:buSzPct val="110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2"/>
              </a:buClr>
              <a:buSzPct val="110000"/>
              <a:buFont typeface="Wingdings 2" pitchFamily="18" charset="2"/>
              <a:buNone/>
              <a:defRPr lang="en-US"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lumMod val="60000"/>
                  <a:lumOff val="40000"/>
                </a:schemeClr>
              </a:buClr>
              <a:buSzPct val="110000"/>
              <a:buFont typeface="Wingdings 2" pitchFamily="18" charset="2"/>
              <a:buNone/>
              <a:defRPr lang="en-US"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2"/>
              </a:buClr>
              <a:buSzPct val="110000"/>
              <a:buFont typeface="Wingdings 2" pitchFamily="18" charset="2"/>
              <a:buNone/>
              <a:defRPr lang="en-US"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lumMod val="60000"/>
                  <a:lumOff val="40000"/>
                </a:schemeClr>
              </a:buClr>
              <a:buSzPct val="110000"/>
              <a:buFont typeface="Wingdings 2" pitchFamily="18" charset="2"/>
              <a:buNone/>
              <a:defRPr lang="en-US" sz="1800" kern="1200">
                <a:solidFill>
                  <a:schemeClr val="tx1">
                    <a:tint val="75000"/>
                  </a:schemeClr>
                </a:solidFill>
                <a:latin typeface="+mn-lt"/>
                <a:ea typeface="+mn-ea"/>
                <a:cs typeface="+mn-cs"/>
              </a:defRPr>
            </a:lvl9pPr>
          </a:lstStyle>
          <a:p>
            <a:pPr algn="l"/>
            <a:r>
              <a:rPr lang="en-US" dirty="0">
                <a:solidFill>
                  <a:srgbClr val="000000"/>
                </a:solidFill>
              </a:rPr>
              <a:t>1. Total Time = 3 minutes MAXIMUM for your content.</a:t>
            </a:r>
          </a:p>
          <a:p>
            <a:pPr algn="l"/>
            <a:r>
              <a:rPr lang="en-US" dirty="0">
                <a:solidFill>
                  <a:srgbClr val="000000"/>
                </a:solidFill>
              </a:rPr>
              <a:t>2. Must be a </a:t>
            </a:r>
            <a:r>
              <a:rPr lang="en-US" dirty="0" err="1">
                <a:solidFill>
                  <a:srgbClr val="000000"/>
                </a:solidFill>
              </a:rPr>
              <a:t>ppt</a:t>
            </a:r>
            <a:r>
              <a:rPr lang="en-US" dirty="0">
                <a:solidFill>
                  <a:srgbClr val="000000"/>
                </a:solidFill>
              </a:rPr>
              <a:t>/</a:t>
            </a:r>
            <a:r>
              <a:rPr lang="en-US" dirty="0" err="1">
                <a:solidFill>
                  <a:srgbClr val="000000"/>
                </a:solidFill>
              </a:rPr>
              <a:t>pptx</a:t>
            </a:r>
            <a:r>
              <a:rPr lang="en-US" dirty="0">
                <a:solidFill>
                  <a:srgbClr val="000000"/>
                </a:solidFill>
              </a:rPr>
              <a:t> file. Please rename the file SCC.RCN.[Award#].[</a:t>
            </a:r>
            <a:r>
              <a:rPr lang="en-US" dirty="0" err="1">
                <a:solidFill>
                  <a:srgbClr val="000000"/>
                </a:solidFill>
              </a:rPr>
              <a:t>PI_LastName</a:t>
            </a:r>
            <a:r>
              <a:rPr lang="en-US" dirty="0">
                <a:solidFill>
                  <a:srgbClr val="000000"/>
                </a:solidFill>
              </a:rPr>
              <a:t>].</a:t>
            </a:r>
            <a:r>
              <a:rPr lang="en-US" dirty="0" err="1">
                <a:solidFill>
                  <a:srgbClr val="000000"/>
                </a:solidFill>
              </a:rPr>
              <a:t>ppt</a:t>
            </a:r>
            <a:r>
              <a:rPr lang="en-US" dirty="0">
                <a:solidFill>
                  <a:srgbClr val="000000"/>
                </a:solidFill>
              </a:rPr>
              <a:t>/</a:t>
            </a:r>
            <a:r>
              <a:rPr lang="en-US" dirty="0" err="1">
                <a:solidFill>
                  <a:srgbClr val="000000"/>
                </a:solidFill>
              </a:rPr>
              <a:t>pptx</a:t>
            </a:r>
            <a:endParaRPr lang="en-US" dirty="0">
              <a:solidFill>
                <a:srgbClr val="000000"/>
              </a:solidFill>
            </a:endParaRPr>
          </a:p>
          <a:p>
            <a:pPr algn="l"/>
            <a:r>
              <a:rPr lang="en-US" dirty="0">
                <a:solidFill>
                  <a:srgbClr val="000000"/>
                </a:solidFill>
              </a:rPr>
              <a:t>3. Slides must be uploaded at </a:t>
            </a:r>
            <a:r>
              <a:rPr lang="en-US" u="sng" dirty="0">
                <a:hlinkClick r:id="rId2"/>
              </a:rPr>
              <a:t>https://nsfsccpimeeting.ee.washington.edu/presentation/</a:t>
            </a:r>
            <a:endParaRPr lang="en-US" b="1" dirty="0">
              <a:solidFill>
                <a:schemeClr val="tx1"/>
              </a:solidFill>
            </a:endParaRPr>
          </a:p>
          <a:p>
            <a:pPr algn="l"/>
            <a:r>
              <a:rPr lang="en-US" dirty="0">
                <a:solidFill>
                  <a:srgbClr val="000000"/>
                </a:solidFill>
              </a:rPr>
              <a:t>4</a:t>
            </a:r>
            <a:r>
              <a:rPr lang="en-US" dirty="0">
                <a:solidFill>
                  <a:schemeClr val="tx1"/>
                </a:solidFill>
              </a:rPr>
              <a:t>. Please address all the content in this template, but you may do so in more than five slides, if needed. Be sure to also read the additional instructions listed in the ”notes” section below the slides.</a:t>
            </a:r>
            <a:endParaRPr lang="en-US" dirty="0">
              <a:solidFill>
                <a:srgbClr val="000000"/>
              </a:solidFill>
            </a:endParaRPr>
          </a:p>
          <a:p>
            <a:pPr algn="l"/>
            <a:r>
              <a:rPr lang="en-US" dirty="0">
                <a:solidFill>
                  <a:srgbClr val="000000"/>
                </a:solidFill>
              </a:rPr>
              <a:t>5. All slides must auto-advance (set under “Transitions”). We set a duration for these suggested template slides. You can change the duration on these slides, but the total must equal 3 minutes. If you do not use this template, be sure to set the duration for each slide and to make sure that the total presentation time is 3 minutes. Otherwise, we will set equal duration for each slide.</a:t>
            </a:r>
          </a:p>
          <a:p>
            <a:pPr algn="l"/>
            <a:r>
              <a:rPr lang="en-US" dirty="0">
                <a:solidFill>
                  <a:srgbClr val="000000"/>
                </a:solidFill>
              </a:rPr>
              <a:t>6. Other suggestions:</a:t>
            </a:r>
          </a:p>
          <a:p>
            <a:pPr marL="742950" lvl="1" indent="-285750" algn="l">
              <a:buFont typeface="Arial"/>
              <a:buChar char="•"/>
            </a:pPr>
            <a:r>
              <a:rPr lang="en-US" sz="1800" dirty="0">
                <a:solidFill>
                  <a:srgbClr val="000000"/>
                </a:solidFill>
              </a:rPr>
              <a:t>Keynote users, export to .</a:t>
            </a:r>
            <a:r>
              <a:rPr lang="en-US" sz="1800" dirty="0" err="1">
                <a:solidFill>
                  <a:srgbClr val="000000"/>
                </a:solidFill>
              </a:rPr>
              <a:t>pptx</a:t>
            </a:r>
            <a:r>
              <a:rPr lang="en-US" sz="1800" dirty="0">
                <a:solidFill>
                  <a:srgbClr val="000000"/>
                </a:solidFill>
              </a:rPr>
              <a:t> format; </a:t>
            </a:r>
            <a:r>
              <a:rPr lang="en-US" sz="1800" dirty="0" err="1">
                <a:solidFill>
                  <a:srgbClr val="000000"/>
                </a:solidFill>
              </a:rPr>
              <a:t>LaTeX</a:t>
            </a:r>
            <a:r>
              <a:rPr lang="en-US" sz="1800" dirty="0">
                <a:solidFill>
                  <a:srgbClr val="000000"/>
                </a:solidFill>
              </a:rPr>
              <a:t> users, make images to add to a .</a:t>
            </a:r>
            <a:r>
              <a:rPr lang="en-US" sz="1800" dirty="0" err="1">
                <a:solidFill>
                  <a:srgbClr val="000000"/>
                </a:solidFill>
              </a:rPr>
              <a:t>pptx</a:t>
            </a:r>
            <a:r>
              <a:rPr lang="en-US" sz="1800" dirty="0">
                <a:solidFill>
                  <a:srgbClr val="000000"/>
                </a:solidFill>
              </a:rPr>
              <a:t>;  Please check your slides on a PC platform.</a:t>
            </a:r>
          </a:p>
          <a:p>
            <a:pPr marL="742950" lvl="1" indent="-285750" algn="l">
              <a:buFont typeface="Arial"/>
              <a:buChar char="•"/>
            </a:pPr>
            <a:r>
              <a:rPr lang="en-US" sz="1800" dirty="0">
                <a:solidFill>
                  <a:srgbClr val="000000"/>
                </a:solidFill>
              </a:rPr>
              <a:t>Animation should not be used</a:t>
            </a:r>
          </a:p>
          <a:p>
            <a:pPr marL="742950" lvl="1" indent="-285750" algn="l">
              <a:buFont typeface="Arial"/>
              <a:buChar char="•"/>
            </a:pPr>
            <a:r>
              <a:rPr lang="en-US" sz="1800" dirty="0">
                <a:solidFill>
                  <a:srgbClr val="000000"/>
                </a:solidFill>
              </a:rPr>
              <a:t>Use images for any content with special characters.</a:t>
            </a:r>
          </a:p>
          <a:p>
            <a:pPr algn="l"/>
            <a:r>
              <a:rPr lang="en-US" dirty="0">
                <a:solidFill>
                  <a:srgbClr val="000000"/>
                </a:solidFill>
              </a:rPr>
              <a:t>7. Please practice using the timing established here! The total time allotted is nonnegotiable.</a:t>
            </a:r>
          </a:p>
          <a:p>
            <a:pPr algn="l"/>
            <a:r>
              <a:rPr lang="en-US" dirty="0">
                <a:solidFill>
                  <a:srgbClr val="000000"/>
                </a:solidFill>
              </a:rPr>
              <a:t>8. DELETE THIS SLIDE WHEN YOU ARE DONE!</a:t>
            </a:r>
            <a:endParaRPr lang="en-US" dirty="0"/>
          </a:p>
          <a:p>
            <a:pPr lvl="1" algn="l"/>
            <a:endParaRPr lang="en-US" dirty="0"/>
          </a:p>
        </p:txBody>
      </p:sp>
      <p:sp>
        <p:nvSpPr>
          <p:cNvPr id="11" name="TextBox 10"/>
          <p:cNvSpPr txBox="1"/>
          <p:nvPr/>
        </p:nvSpPr>
        <p:spPr>
          <a:xfrm>
            <a:off x="0" y="0"/>
            <a:ext cx="12192000" cy="400110"/>
          </a:xfrm>
          <a:prstGeom prst="rect">
            <a:avLst/>
          </a:prstGeom>
          <a:solidFill>
            <a:schemeClr val="accent1">
              <a:lumMod val="20000"/>
              <a:lumOff val="80000"/>
            </a:schemeClr>
          </a:solidFill>
        </p:spPr>
        <p:txBody>
          <a:bodyPr wrap="square" rtlCol="0">
            <a:spAutoFit/>
          </a:bodyPr>
          <a:lstStyle/>
          <a:p>
            <a:pPr algn="ctr"/>
            <a:r>
              <a:rPr lang="en-US" sz="2000" b="1" dirty="0"/>
              <a:t>2019 NSF SMART AND CONNECTED COMMUNITIES PI MEETING: Research Coordination Network</a:t>
            </a:r>
          </a:p>
        </p:txBody>
      </p:sp>
      <p:pic>
        <p:nvPicPr>
          <p:cNvPr id="13" name="Picture 12">
            <a:extLst>
              <a:ext uri="{FF2B5EF4-FFF2-40B4-BE49-F238E27FC236}">
                <a16:creationId xmlns:a16="http://schemas.microsoft.com/office/drawing/2014/main" id="{331AEE49-FF5E-AA4A-8731-F6F850307C2C}"/>
              </a:ext>
            </a:extLst>
          </p:cNvPr>
          <p:cNvPicPr>
            <a:picLocks noChangeAspect="1"/>
          </p:cNvPicPr>
          <p:nvPr/>
        </p:nvPicPr>
        <p:blipFill rotWithShape="1">
          <a:blip r:embed="rId3">
            <a:alphaModFix amt="33000"/>
            <a:extLst>
              <a:ext uri="{BEBA8EAE-BF5A-486C-A8C5-ECC9F3942E4B}">
                <a14:imgProps xmlns:a14="http://schemas.microsoft.com/office/drawing/2010/main">
                  <a14:imgLayer r:embed="rId4">
                    <a14:imgEffect>
                      <a14:saturation sat="46000"/>
                    </a14:imgEffect>
                  </a14:imgLayer>
                </a14:imgProps>
              </a:ext>
            </a:extLst>
          </a:blip>
          <a:srcRect b="4922"/>
          <a:stretch/>
        </p:blipFill>
        <p:spPr>
          <a:xfrm>
            <a:off x="0" y="328392"/>
            <a:ext cx="12192000" cy="1632875"/>
          </a:xfrm>
          <a:prstGeom prst="rect">
            <a:avLst/>
          </a:prstGeom>
        </p:spPr>
      </p:pic>
      <p:pic>
        <p:nvPicPr>
          <p:cNvPr id="14" name="Picture 2" descr="ttps://www.nsf.gov/images/logos/nsf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71946" y="6033006"/>
            <a:ext cx="820054" cy="824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0890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89645" y="1895857"/>
            <a:ext cx="12066494" cy="2038350"/>
          </a:xfrm>
          <a:prstGeom prst="rect">
            <a:avLst/>
          </a:prstGeom>
          <a:noFill/>
        </p:spPr>
        <p:txBody>
          <a:bodyPr vert="horz" lIns="91440" tIns="45720" rIns="91440" bIns="45720" rtlCol="0" anchor="t">
            <a:noAutofit/>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z="3600" b="1" dirty="0">
                <a:solidFill>
                  <a:schemeClr val="accent2"/>
                </a:solidFill>
                <a:effectLst/>
              </a:rPr>
              <a:t>FY 2017 RCN: Mobility, Health, and Resilience in SCC: Building Capacities and Expanding Impact, NSF Award # 1736596</a:t>
            </a:r>
          </a:p>
        </p:txBody>
      </p:sp>
      <p:sp>
        <p:nvSpPr>
          <p:cNvPr id="10" name="Subtitle 3"/>
          <p:cNvSpPr txBox="1">
            <a:spLocks/>
          </p:cNvSpPr>
          <p:nvPr/>
        </p:nvSpPr>
        <p:spPr>
          <a:xfrm>
            <a:off x="1057835" y="3673642"/>
            <a:ext cx="10098960" cy="2489416"/>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en-US" dirty="0">
                <a:solidFill>
                  <a:srgbClr val="2F5897"/>
                </a:solidFill>
              </a:rPr>
              <a:t>PIs: Radha </a:t>
            </a:r>
            <a:r>
              <a:rPr lang="en-US" dirty="0" err="1">
                <a:solidFill>
                  <a:srgbClr val="2F5897"/>
                </a:solidFill>
              </a:rPr>
              <a:t>Poovendran</a:t>
            </a:r>
            <a:r>
              <a:rPr lang="en-US" dirty="0">
                <a:solidFill>
                  <a:srgbClr val="2F5897"/>
                </a:solidFill>
              </a:rPr>
              <a:t> (UW), Scott Allard (UW), Jeff Ban (UW), Jeff Berman (UW), Sam Burden (UW), Cynthia Chen (UW), Andrew Clark (WPI), </a:t>
            </a:r>
            <a:r>
              <a:rPr lang="en-US" dirty="0" err="1">
                <a:solidFill>
                  <a:srgbClr val="2F5897"/>
                </a:solidFill>
              </a:rPr>
              <a:t>Sajal</a:t>
            </a:r>
            <a:r>
              <a:rPr lang="en-US" dirty="0">
                <a:solidFill>
                  <a:srgbClr val="2F5897"/>
                </a:solidFill>
              </a:rPr>
              <a:t> Das (Missouri S&amp;T), Hedwig Lee (WUSTL), </a:t>
            </a:r>
            <a:r>
              <a:rPr lang="en-US" dirty="0" err="1">
                <a:solidFill>
                  <a:srgbClr val="2F5897"/>
                </a:solidFill>
              </a:rPr>
              <a:t>Sertac</a:t>
            </a:r>
            <a:r>
              <a:rPr lang="en-US" dirty="0">
                <a:solidFill>
                  <a:srgbClr val="2F5897"/>
                </a:solidFill>
              </a:rPr>
              <a:t> </a:t>
            </a:r>
            <a:r>
              <a:rPr lang="en-US" dirty="0" err="1">
                <a:solidFill>
                  <a:srgbClr val="2F5897"/>
                </a:solidFill>
              </a:rPr>
              <a:t>Karaman</a:t>
            </a:r>
            <a:r>
              <a:rPr lang="en-US" dirty="0">
                <a:solidFill>
                  <a:srgbClr val="2F5897"/>
                </a:solidFill>
              </a:rPr>
              <a:t> (MIT), Lillian Ratliff (UW), </a:t>
            </a:r>
            <a:r>
              <a:rPr lang="en-US" dirty="0" err="1">
                <a:solidFill>
                  <a:srgbClr val="2F5897"/>
                </a:solidFill>
              </a:rPr>
              <a:t>Thaisa</a:t>
            </a:r>
            <a:r>
              <a:rPr lang="en-US" dirty="0">
                <a:solidFill>
                  <a:srgbClr val="2F5897"/>
                </a:solidFill>
              </a:rPr>
              <a:t> Way (UW), </a:t>
            </a:r>
            <a:r>
              <a:rPr lang="en-US" dirty="0" err="1">
                <a:solidFill>
                  <a:srgbClr val="2F5897"/>
                </a:solidFill>
              </a:rPr>
              <a:t>Baosen</a:t>
            </a:r>
            <a:r>
              <a:rPr lang="en-US" dirty="0">
                <a:solidFill>
                  <a:srgbClr val="2F5897"/>
                </a:solidFill>
              </a:rPr>
              <a:t> Zhang (UW)</a:t>
            </a:r>
          </a:p>
          <a:p>
            <a:pPr marL="0" indent="0">
              <a:buNone/>
            </a:pPr>
            <a:r>
              <a:rPr lang="en-US" dirty="0">
                <a:solidFill>
                  <a:srgbClr val="2F5897"/>
                </a:solidFill>
              </a:rPr>
              <a:t>Community Partners: City of Seattle</a:t>
            </a:r>
          </a:p>
        </p:txBody>
      </p:sp>
      <p:sp>
        <p:nvSpPr>
          <p:cNvPr id="12" name="TextBox 11"/>
          <p:cNvSpPr txBox="1"/>
          <p:nvPr/>
        </p:nvSpPr>
        <p:spPr>
          <a:xfrm>
            <a:off x="0" y="0"/>
            <a:ext cx="12192000" cy="400110"/>
          </a:xfrm>
          <a:prstGeom prst="rect">
            <a:avLst/>
          </a:prstGeom>
          <a:solidFill>
            <a:schemeClr val="accent1">
              <a:lumMod val="20000"/>
              <a:lumOff val="80000"/>
            </a:schemeClr>
          </a:solidFill>
        </p:spPr>
        <p:txBody>
          <a:bodyPr wrap="square" rtlCol="0">
            <a:spAutoFit/>
          </a:bodyPr>
          <a:lstStyle/>
          <a:p>
            <a:pPr algn="ctr"/>
            <a:r>
              <a:rPr lang="en-US" sz="2000" b="1" dirty="0"/>
              <a:t>2019 NSF SMART AND CONNECTED COMMUNITIES PI MEETING</a:t>
            </a:r>
          </a:p>
        </p:txBody>
      </p:sp>
      <p:pic>
        <p:nvPicPr>
          <p:cNvPr id="14" name="Picture 13">
            <a:extLst>
              <a:ext uri="{FF2B5EF4-FFF2-40B4-BE49-F238E27FC236}">
                <a16:creationId xmlns:a16="http://schemas.microsoft.com/office/drawing/2014/main" id="{331AEE49-FF5E-AA4A-8731-F6F850307C2C}"/>
              </a:ext>
            </a:extLst>
          </p:cNvPr>
          <p:cNvPicPr>
            <a:picLocks noChangeAspect="1"/>
          </p:cNvPicPr>
          <p:nvPr/>
        </p:nvPicPr>
        <p:blipFill rotWithShape="1">
          <a:blip r:embed="rId3">
            <a:alphaModFix amt="33000"/>
            <a:extLst>
              <a:ext uri="{BEBA8EAE-BF5A-486C-A8C5-ECC9F3942E4B}">
                <a14:imgProps xmlns:a14="http://schemas.microsoft.com/office/drawing/2010/main">
                  <a14:imgLayer r:embed="rId4">
                    <a14:imgEffect>
                      <a14:saturation sat="46000"/>
                    </a14:imgEffect>
                  </a14:imgLayer>
                </a14:imgProps>
              </a:ext>
            </a:extLst>
          </a:blip>
          <a:srcRect b="4922"/>
          <a:stretch/>
        </p:blipFill>
        <p:spPr>
          <a:xfrm>
            <a:off x="0" y="360476"/>
            <a:ext cx="12192000" cy="1632875"/>
          </a:xfrm>
          <a:prstGeom prst="rect">
            <a:avLst/>
          </a:prstGeom>
        </p:spPr>
      </p:pic>
      <p:pic>
        <p:nvPicPr>
          <p:cNvPr id="16" name="Picture 2" descr="ttps://www.nsf.gov/images/logos/nsf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71946" y="6033006"/>
            <a:ext cx="820054" cy="824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477601"/>
      </p:ext>
    </p:extLst>
  </p:cSld>
  <p:clrMapOvr>
    <a:masterClrMapping/>
  </p:clrMapOvr>
  <mc:AlternateContent xmlns:mc="http://schemas.openxmlformats.org/markup-compatibility/2006" xmlns:p14="http://schemas.microsoft.com/office/powerpoint/2010/main">
    <mc:Choice Requires="p14">
      <p:transition p14:dur="250" advTm="10000"/>
    </mc:Choice>
    <mc:Fallback xmlns="">
      <p:transition advTm="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idx="4294967295"/>
          </p:nvPr>
        </p:nvSpPr>
        <p:spPr>
          <a:xfrm>
            <a:off x="2070411" y="130175"/>
            <a:ext cx="8018153" cy="762000"/>
          </a:xfrm>
        </p:spPr>
        <p:txBody>
          <a:bodyPr>
            <a:noAutofit/>
          </a:bodyPr>
          <a:lstStyle/>
          <a:p>
            <a:pPr>
              <a:lnSpc>
                <a:spcPct val="100000"/>
              </a:lnSpc>
            </a:pPr>
            <a:r>
              <a:rPr lang="en-US" sz="4000" b="1" dirty="0">
                <a:solidFill>
                  <a:schemeClr val="accent2"/>
                </a:solidFill>
              </a:rPr>
              <a:t>Project Aims</a:t>
            </a:r>
          </a:p>
        </p:txBody>
      </p:sp>
      <p:pic>
        <p:nvPicPr>
          <p:cNvPr id="13" name="Picture 12">
            <a:extLst>
              <a:ext uri="{FF2B5EF4-FFF2-40B4-BE49-F238E27FC236}">
                <a16:creationId xmlns:a16="http://schemas.microsoft.com/office/drawing/2014/main" id="{4359B471-7BF9-F74C-BFEC-45D88C1B46A9}"/>
              </a:ext>
            </a:extLst>
          </p:cNvPr>
          <p:cNvPicPr>
            <a:picLocks noChangeAspect="1"/>
          </p:cNvPicPr>
          <p:nvPr/>
        </p:nvPicPr>
        <p:blipFill>
          <a:blip r:embed="rId3"/>
          <a:stretch>
            <a:fillRect/>
          </a:stretch>
        </p:blipFill>
        <p:spPr>
          <a:xfrm>
            <a:off x="7015150" y="1729364"/>
            <a:ext cx="4131546" cy="3639185"/>
          </a:xfrm>
          <a:prstGeom prst="rect">
            <a:avLst/>
          </a:prstGeom>
        </p:spPr>
      </p:pic>
      <p:sp>
        <p:nvSpPr>
          <p:cNvPr id="14" name="Oval 13">
            <a:extLst>
              <a:ext uri="{FF2B5EF4-FFF2-40B4-BE49-F238E27FC236}">
                <a16:creationId xmlns:a16="http://schemas.microsoft.com/office/drawing/2014/main" id="{D64E478B-41F1-D843-8495-3F72662CFBA2}"/>
              </a:ext>
            </a:extLst>
          </p:cNvPr>
          <p:cNvSpPr/>
          <p:nvPr/>
        </p:nvSpPr>
        <p:spPr>
          <a:xfrm>
            <a:off x="6818647" y="1156683"/>
            <a:ext cx="4844715" cy="5137973"/>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ED05FE6-4FCF-874F-B94C-3F00B0A8BA4E}"/>
              </a:ext>
            </a:extLst>
          </p:cNvPr>
          <p:cNvSpPr txBox="1"/>
          <p:nvPr/>
        </p:nvSpPr>
        <p:spPr>
          <a:xfrm>
            <a:off x="-16040" y="1842431"/>
            <a:ext cx="6914147" cy="3139321"/>
          </a:xfrm>
          <a:prstGeom prst="rect">
            <a:avLst/>
          </a:prstGeom>
          <a:noFill/>
        </p:spPr>
        <p:txBody>
          <a:bodyPr wrap="square" rtlCol="0">
            <a:spAutoFit/>
          </a:bodyPr>
          <a:lstStyle/>
          <a:p>
            <a:pPr marL="285750" indent="-285750">
              <a:buFont typeface="Arial" charset="0"/>
              <a:buChar char="•"/>
            </a:pPr>
            <a:r>
              <a:rPr lang="en-US" sz="2200" dirty="0"/>
              <a:t>Research capacity-building centered on the challenges of </a:t>
            </a:r>
            <a:r>
              <a:rPr lang="en-US" sz="2200" b="1" dirty="0">
                <a:solidFill>
                  <a:srgbClr val="0000FF"/>
                </a:solidFill>
              </a:rPr>
              <a:t>mobility</a:t>
            </a:r>
            <a:r>
              <a:rPr lang="en-US" sz="2200" dirty="0"/>
              <a:t>, </a:t>
            </a:r>
            <a:r>
              <a:rPr lang="en-US" sz="2200" b="1" dirty="0">
                <a:solidFill>
                  <a:srgbClr val="0000FF"/>
                </a:solidFill>
              </a:rPr>
              <a:t>health and well-being</a:t>
            </a:r>
            <a:r>
              <a:rPr lang="en-US" sz="2200" dirty="0"/>
              <a:t>, and </a:t>
            </a:r>
            <a:r>
              <a:rPr lang="en-US" sz="2200" b="1" dirty="0">
                <a:solidFill>
                  <a:srgbClr val="0000FF"/>
                </a:solidFill>
              </a:rPr>
              <a:t>resilience</a:t>
            </a:r>
            <a:r>
              <a:rPr lang="en-US" sz="2200" dirty="0"/>
              <a:t> in S&amp;CC</a:t>
            </a:r>
          </a:p>
          <a:p>
            <a:pPr marL="285750" indent="-285750">
              <a:buFont typeface="Arial" charset="0"/>
              <a:buChar char="•"/>
            </a:pPr>
            <a:endParaRPr lang="en-US" sz="2200" dirty="0"/>
          </a:p>
          <a:p>
            <a:pPr marL="285750" indent="-285750">
              <a:buFont typeface="Arial" charset="0"/>
              <a:buChar char="•"/>
            </a:pPr>
            <a:r>
              <a:rPr lang="en-US" sz="2200" dirty="0"/>
              <a:t>Explore cross-cutting social issues affecting underserved communities: homeless, recently incarcerated, adolescents, urban poverty, and First Nations tribes</a:t>
            </a:r>
          </a:p>
          <a:p>
            <a:pPr marL="285750" indent="-285750">
              <a:buFont typeface="Arial" charset="0"/>
              <a:buChar char="•"/>
            </a:pPr>
            <a:endParaRPr lang="en-US" sz="2200" dirty="0"/>
          </a:p>
          <a:p>
            <a:pPr marL="285750" indent="-285750">
              <a:buFont typeface="Arial" charset="0"/>
              <a:buChar char="•"/>
            </a:pPr>
            <a:r>
              <a:rPr lang="en-US" sz="2200" dirty="0"/>
              <a:t>Community engagement through capacity-building workshops and education/outreach activities</a:t>
            </a:r>
          </a:p>
        </p:txBody>
      </p:sp>
    </p:spTree>
    <p:extLst>
      <p:ext uri="{BB962C8B-B14F-4D97-AF65-F5344CB8AC3E}">
        <p14:creationId xmlns:p14="http://schemas.microsoft.com/office/powerpoint/2010/main" val="1451381279"/>
      </p:ext>
    </p:extLst>
  </p:cSld>
  <p:clrMapOvr>
    <a:masterClrMapping/>
  </p:clrMapOvr>
  <p:transition spd="med" advTm="57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idx="4294967295"/>
          </p:nvPr>
        </p:nvSpPr>
        <p:spPr>
          <a:xfrm>
            <a:off x="1149178" y="130175"/>
            <a:ext cx="9798907" cy="762000"/>
          </a:xfrm>
        </p:spPr>
        <p:txBody>
          <a:bodyPr>
            <a:noAutofit/>
          </a:bodyPr>
          <a:lstStyle/>
          <a:p>
            <a:pPr>
              <a:lnSpc>
                <a:spcPct val="100000"/>
              </a:lnSpc>
            </a:pPr>
            <a:r>
              <a:rPr lang="en-US" sz="4000" b="1">
                <a:solidFill>
                  <a:schemeClr val="accent2"/>
                </a:solidFill>
              </a:rPr>
              <a:t>Update of the Project since last PI meeting</a:t>
            </a:r>
            <a:endParaRPr lang="en-US" sz="4000" b="1" dirty="0">
              <a:solidFill>
                <a:schemeClr val="accent2"/>
              </a:solidFill>
            </a:endParaRPr>
          </a:p>
        </p:txBody>
      </p:sp>
      <p:sp>
        <p:nvSpPr>
          <p:cNvPr id="4" name="TextBox 3">
            <a:extLst>
              <a:ext uri="{FF2B5EF4-FFF2-40B4-BE49-F238E27FC236}">
                <a16:creationId xmlns:a16="http://schemas.microsoft.com/office/drawing/2014/main" id="{01B76DC1-8C41-C445-9E6B-53B3FD8AE1D1}"/>
              </a:ext>
            </a:extLst>
          </p:cNvPr>
          <p:cNvSpPr txBox="1"/>
          <p:nvPr/>
        </p:nvSpPr>
        <p:spPr>
          <a:xfrm>
            <a:off x="444995" y="1599978"/>
            <a:ext cx="5651005" cy="4893647"/>
          </a:xfrm>
          <a:prstGeom prst="rect">
            <a:avLst/>
          </a:prstGeom>
          <a:noFill/>
        </p:spPr>
        <p:txBody>
          <a:bodyPr wrap="square" rtlCol="0">
            <a:spAutoFit/>
          </a:bodyPr>
          <a:lstStyle/>
          <a:p>
            <a:pPr marL="285750" indent="-285750" algn="just">
              <a:buFont typeface="Arial" panose="020B0604020202020204" pitchFamily="34" charset="0"/>
              <a:buChar char="•"/>
            </a:pPr>
            <a:r>
              <a:rPr lang="en-US" sz="2600" dirty="0"/>
              <a:t>Capacity-building workshop on “Social Justice and Equity in the Engineering of Smart and Connected Communities” held in Seattle, WA, Dec 10-11, 2018</a:t>
            </a:r>
          </a:p>
          <a:p>
            <a:pPr marL="285750" indent="-285750" algn="just">
              <a:buFont typeface="Arial" panose="020B0604020202020204" pitchFamily="34" charset="0"/>
              <a:buChar char="•"/>
            </a:pPr>
            <a:r>
              <a:rPr lang="en-US" sz="2600" dirty="0"/>
              <a:t>Sessions on: Environment, climate, and equity; mobility, equity, and health; and resilience and equity</a:t>
            </a:r>
          </a:p>
          <a:p>
            <a:pPr marL="285750" indent="-285750" algn="just">
              <a:buFont typeface="Arial" panose="020B0604020202020204" pitchFamily="34" charset="0"/>
              <a:buChar char="•"/>
            </a:pPr>
            <a:r>
              <a:rPr lang="en-US" sz="2600" dirty="0"/>
              <a:t>Speakers and participants from academia, industry, local government, and international partners in Ireland, India, and Ethiopia</a:t>
            </a:r>
          </a:p>
        </p:txBody>
      </p:sp>
      <p:pic>
        <p:nvPicPr>
          <p:cNvPr id="3" name="Picture 2">
            <a:extLst>
              <a:ext uri="{FF2B5EF4-FFF2-40B4-BE49-F238E27FC236}">
                <a16:creationId xmlns:a16="http://schemas.microsoft.com/office/drawing/2014/main" id="{A2864F97-68AE-2542-918C-96E7AB0DCDBD}"/>
              </a:ext>
            </a:extLst>
          </p:cNvPr>
          <p:cNvPicPr>
            <a:picLocks noChangeAspect="1"/>
          </p:cNvPicPr>
          <p:nvPr/>
        </p:nvPicPr>
        <p:blipFill>
          <a:blip r:embed="rId3"/>
          <a:stretch>
            <a:fillRect/>
          </a:stretch>
        </p:blipFill>
        <p:spPr>
          <a:xfrm>
            <a:off x="6916685" y="4046801"/>
            <a:ext cx="4181306" cy="2789715"/>
          </a:xfrm>
          <a:prstGeom prst="rect">
            <a:avLst/>
          </a:prstGeom>
        </p:spPr>
      </p:pic>
      <p:pic>
        <p:nvPicPr>
          <p:cNvPr id="6" name="Picture 5">
            <a:extLst>
              <a:ext uri="{FF2B5EF4-FFF2-40B4-BE49-F238E27FC236}">
                <a16:creationId xmlns:a16="http://schemas.microsoft.com/office/drawing/2014/main" id="{DA0EE00C-7BEF-9945-8176-01A3F09528DE}"/>
              </a:ext>
            </a:extLst>
          </p:cNvPr>
          <p:cNvPicPr>
            <a:picLocks noChangeAspect="1"/>
          </p:cNvPicPr>
          <p:nvPr/>
        </p:nvPicPr>
        <p:blipFill>
          <a:blip r:embed="rId4"/>
          <a:stretch>
            <a:fillRect/>
          </a:stretch>
        </p:blipFill>
        <p:spPr>
          <a:xfrm>
            <a:off x="6594271" y="892175"/>
            <a:ext cx="4826135" cy="3219937"/>
          </a:xfrm>
          <a:prstGeom prst="rect">
            <a:avLst/>
          </a:prstGeom>
        </p:spPr>
      </p:pic>
    </p:spTree>
    <p:extLst>
      <p:ext uri="{BB962C8B-B14F-4D97-AF65-F5344CB8AC3E}">
        <p14:creationId xmlns:p14="http://schemas.microsoft.com/office/powerpoint/2010/main" val="412444970"/>
      </p:ext>
    </p:extLst>
  </p:cSld>
  <p:clrMapOvr>
    <a:masterClrMapping/>
  </p:clrMapOvr>
  <p:transition spd="med" advTm="57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a:extLst>
              <a:ext uri="{FF2B5EF4-FFF2-40B4-BE49-F238E27FC236}">
                <a16:creationId xmlns:a16="http://schemas.microsoft.com/office/drawing/2014/main" id="{06D27A7F-7423-EB44-95A0-A815F8EE6E52}"/>
              </a:ext>
            </a:extLst>
          </p:cNvPr>
          <p:cNvSpPr txBox="1">
            <a:spLocks/>
          </p:cNvSpPr>
          <p:nvPr/>
        </p:nvSpPr>
        <p:spPr>
          <a:xfrm>
            <a:off x="1149178" y="130175"/>
            <a:ext cx="9798907" cy="762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a:solidFill>
                  <a:schemeClr val="accent2"/>
                </a:solidFill>
              </a:rPr>
              <a:t>Update of the Project since last PI meeting</a:t>
            </a:r>
            <a:endParaRPr lang="en-US" sz="4000" b="1" dirty="0">
              <a:solidFill>
                <a:schemeClr val="accent2"/>
              </a:solidFill>
            </a:endParaRPr>
          </a:p>
        </p:txBody>
      </p:sp>
      <p:sp>
        <p:nvSpPr>
          <p:cNvPr id="5" name="TextBox 4">
            <a:extLst>
              <a:ext uri="{FF2B5EF4-FFF2-40B4-BE49-F238E27FC236}">
                <a16:creationId xmlns:a16="http://schemas.microsoft.com/office/drawing/2014/main" id="{79E1155A-6571-D248-B8C2-B57DF0A87866}"/>
              </a:ext>
            </a:extLst>
          </p:cNvPr>
          <p:cNvSpPr txBox="1"/>
          <p:nvPr/>
        </p:nvSpPr>
        <p:spPr>
          <a:xfrm>
            <a:off x="394447" y="1302345"/>
            <a:ext cx="10919012" cy="2092881"/>
          </a:xfrm>
          <a:prstGeom prst="rect">
            <a:avLst/>
          </a:prstGeom>
          <a:noFill/>
        </p:spPr>
        <p:txBody>
          <a:bodyPr wrap="square" rtlCol="0">
            <a:spAutoFit/>
          </a:bodyPr>
          <a:lstStyle/>
          <a:p>
            <a:pPr marL="285750" indent="-285750" algn="just">
              <a:buFont typeface="Arial" panose="020B0604020202020204" pitchFamily="34" charset="0"/>
              <a:buChar char="•"/>
            </a:pPr>
            <a:r>
              <a:rPr lang="en-US" sz="2600" dirty="0"/>
              <a:t>Representatives from City of Seattle, public utilities, and nonprofit groups in Seattle area attended workshop and participated in panel</a:t>
            </a:r>
          </a:p>
          <a:p>
            <a:pPr marL="285750" indent="-285750" algn="just">
              <a:buFont typeface="Arial" panose="020B0604020202020204" pitchFamily="34" charset="0"/>
              <a:buChar char="•"/>
            </a:pPr>
            <a:endParaRPr lang="en-US" sz="2600" dirty="0"/>
          </a:p>
          <a:p>
            <a:pPr marL="285750" indent="-285750" algn="just">
              <a:buFont typeface="Arial" panose="020B0604020202020204" pitchFamily="34" charset="0"/>
              <a:buChar char="•"/>
            </a:pPr>
            <a:r>
              <a:rPr lang="en-US" sz="2600" dirty="0"/>
              <a:t>Community partners provided insight into challenges of resilience, homelessness, sustainability, and environmental justice</a:t>
            </a:r>
          </a:p>
        </p:txBody>
      </p:sp>
      <p:pic>
        <p:nvPicPr>
          <p:cNvPr id="7" name="Picture 6">
            <a:extLst>
              <a:ext uri="{FF2B5EF4-FFF2-40B4-BE49-F238E27FC236}">
                <a16:creationId xmlns:a16="http://schemas.microsoft.com/office/drawing/2014/main" id="{86BFAAD0-84C6-E04A-A663-59DF4D9F388C}"/>
              </a:ext>
            </a:extLst>
          </p:cNvPr>
          <p:cNvPicPr>
            <a:picLocks noChangeAspect="1"/>
          </p:cNvPicPr>
          <p:nvPr/>
        </p:nvPicPr>
        <p:blipFill>
          <a:blip r:embed="rId3"/>
          <a:stretch>
            <a:fillRect/>
          </a:stretch>
        </p:blipFill>
        <p:spPr>
          <a:xfrm>
            <a:off x="176143" y="3350120"/>
            <a:ext cx="4695053" cy="3132481"/>
          </a:xfrm>
          <a:prstGeom prst="rect">
            <a:avLst/>
          </a:prstGeom>
        </p:spPr>
      </p:pic>
      <p:pic>
        <p:nvPicPr>
          <p:cNvPr id="9" name="Picture 8">
            <a:extLst>
              <a:ext uri="{FF2B5EF4-FFF2-40B4-BE49-F238E27FC236}">
                <a16:creationId xmlns:a16="http://schemas.microsoft.com/office/drawing/2014/main" id="{B0CAEF08-89D8-2C45-9EB1-5A3FAF9F6362}"/>
              </a:ext>
            </a:extLst>
          </p:cNvPr>
          <p:cNvPicPr>
            <a:picLocks noChangeAspect="1"/>
          </p:cNvPicPr>
          <p:nvPr/>
        </p:nvPicPr>
        <p:blipFill>
          <a:blip r:embed="rId4"/>
          <a:stretch>
            <a:fillRect/>
          </a:stretch>
        </p:blipFill>
        <p:spPr>
          <a:xfrm>
            <a:off x="9379030" y="2940904"/>
            <a:ext cx="2636827" cy="3952153"/>
          </a:xfrm>
          <a:prstGeom prst="rect">
            <a:avLst/>
          </a:prstGeom>
        </p:spPr>
      </p:pic>
      <p:pic>
        <p:nvPicPr>
          <p:cNvPr id="11" name="Picture 10">
            <a:extLst>
              <a:ext uri="{FF2B5EF4-FFF2-40B4-BE49-F238E27FC236}">
                <a16:creationId xmlns:a16="http://schemas.microsoft.com/office/drawing/2014/main" id="{2FAB41F0-3F3B-884F-BC23-79B5E35AD131}"/>
              </a:ext>
            </a:extLst>
          </p:cNvPr>
          <p:cNvPicPr>
            <a:picLocks noChangeAspect="1"/>
          </p:cNvPicPr>
          <p:nvPr/>
        </p:nvPicPr>
        <p:blipFill>
          <a:blip r:embed="rId5"/>
          <a:stretch>
            <a:fillRect/>
          </a:stretch>
        </p:blipFill>
        <p:spPr>
          <a:xfrm>
            <a:off x="4871196" y="3475498"/>
            <a:ext cx="4507834" cy="3007571"/>
          </a:xfrm>
          <a:prstGeom prst="rect">
            <a:avLst/>
          </a:prstGeom>
        </p:spPr>
      </p:pic>
    </p:spTree>
    <p:extLst>
      <p:ext uri="{BB962C8B-B14F-4D97-AF65-F5344CB8AC3E}">
        <p14:creationId xmlns:p14="http://schemas.microsoft.com/office/powerpoint/2010/main" val="1332319180"/>
      </p:ext>
    </p:extLst>
  </p:cSld>
  <p:clrMapOvr>
    <a:masterClrMapping/>
  </p:clrMapOvr>
  <p:transition spd="med" advTm="5700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8"/>
          <p:cNvSpPr>
            <a:spLocks noGrp="1"/>
          </p:cNvSpPr>
          <p:nvPr>
            <p:ph type="title" idx="4294967295"/>
          </p:nvPr>
        </p:nvSpPr>
        <p:spPr>
          <a:xfrm>
            <a:off x="1042988" y="301625"/>
            <a:ext cx="9486900" cy="762000"/>
          </a:xfrm>
        </p:spPr>
        <p:txBody>
          <a:bodyPr>
            <a:noAutofit/>
          </a:bodyPr>
          <a:lstStyle/>
          <a:p>
            <a:pPr>
              <a:lnSpc>
                <a:spcPct val="100000"/>
              </a:lnSpc>
            </a:pPr>
            <a:r>
              <a:rPr lang="en-US" sz="4000" b="1" dirty="0">
                <a:solidFill>
                  <a:schemeClr val="accent2"/>
                </a:solidFill>
              </a:rPr>
              <a:t>Anticipated outcomes and success measures in the next year</a:t>
            </a:r>
          </a:p>
        </p:txBody>
      </p:sp>
      <p:sp>
        <p:nvSpPr>
          <p:cNvPr id="2" name="TextBox 1"/>
          <p:cNvSpPr txBox="1"/>
          <p:nvPr/>
        </p:nvSpPr>
        <p:spPr>
          <a:xfrm>
            <a:off x="251012" y="1393113"/>
            <a:ext cx="11456893" cy="2092881"/>
          </a:xfrm>
          <a:prstGeom prst="rect">
            <a:avLst/>
          </a:prstGeom>
          <a:noFill/>
        </p:spPr>
        <p:txBody>
          <a:bodyPr wrap="square" rtlCol="0">
            <a:spAutoFit/>
          </a:bodyPr>
          <a:lstStyle/>
          <a:p>
            <a:pPr marL="285750" lvl="0" indent="-285750" algn="just">
              <a:buFont typeface="Arial" panose="020B0604020202020204" pitchFamily="34" charset="0"/>
              <a:buChar char="•"/>
            </a:pPr>
            <a:r>
              <a:rPr lang="en-US" sz="2600" dirty="0"/>
              <a:t>Disseminate white papers from workshop to broader community</a:t>
            </a:r>
          </a:p>
          <a:p>
            <a:pPr marL="285750" lvl="0" indent="-285750" algn="just">
              <a:buFont typeface="Arial" panose="020B0604020202020204" pitchFamily="34" charset="0"/>
              <a:buChar char="•"/>
            </a:pPr>
            <a:endParaRPr lang="en-US" sz="2600" dirty="0"/>
          </a:p>
          <a:p>
            <a:pPr marL="285750" lvl="0" indent="-285750" algn="just">
              <a:buFont typeface="Arial" panose="020B0604020202020204" pitchFamily="34" charset="0"/>
              <a:buChar char="•"/>
            </a:pPr>
            <a:r>
              <a:rPr lang="en-US" sz="2600" dirty="0"/>
              <a:t>Follow-up workshop on Autonomous Vehicles and Equity held in March 2019</a:t>
            </a:r>
          </a:p>
          <a:p>
            <a:pPr marL="285750" lvl="0" indent="-285750" algn="just">
              <a:buFont typeface="Arial" panose="020B0604020202020204" pitchFamily="34" charset="0"/>
              <a:buChar char="•"/>
            </a:pPr>
            <a:endParaRPr lang="en-US" sz="2600" dirty="0"/>
          </a:p>
          <a:p>
            <a:pPr marL="285750" lvl="0" indent="-285750" algn="just">
              <a:buFont typeface="Arial" panose="020B0604020202020204" pitchFamily="34" charset="0"/>
              <a:buChar char="•"/>
            </a:pPr>
            <a:r>
              <a:rPr lang="en-US" sz="2600" dirty="0"/>
              <a:t>Plan to organize additional workshop during 2019.</a:t>
            </a:r>
          </a:p>
        </p:txBody>
      </p:sp>
      <p:pic>
        <p:nvPicPr>
          <p:cNvPr id="4" name="Picture 3">
            <a:extLst>
              <a:ext uri="{FF2B5EF4-FFF2-40B4-BE49-F238E27FC236}">
                <a16:creationId xmlns:a16="http://schemas.microsoft.com/office/drawing/2014/main" id="{8A7D7B60-CE4D-524E-89D5-9580FBC77102}"/>
              </a:ext>
            </a:extLst>
          </p:cNvPr>
          <p:cNvPicPr>
            <a:picLocks noChangeAspect="1"/>
          </p:cNvPicPr>
          <p:nvPr/>
        </p:nvPicPr>
        <p:blipFill>
          <a:blip r:embed="rId3"/>
          <a:stretch>
            <a:fillRect/>
          </a:stretch>
        </p:blipFill>
        <p:spPr>
          <a:xfrm>
            <a:off x="4128119" y="3511729"/>
            <a:ext cx="4576966" cy="3346271"/>
          </a:xfrm>
          <a:prstGeom prst="rect">
            <a:avLst/>
          </a:prstGeom>
        </p:spPr>
      </p:pic>
    </p:spTree>
    <p:extLst>
      <p:ext uri="{BB962C8B-B14F-4D97-AF65-F5344CB8AC3E}">
        <p14:creationId xmlns:p14="http://schemas.microsoft.com/office/powerpoint/2010/main" val="776895914"/>
      </p:ext>
    </p:extLst>
  </p:cSld>
  <p:clrMapOvr>
    <a:masterClrMapping/>
  </p:clrMapOvr>
  <p:transition spd="med" advTm="6500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15000</TotalTime>
  <Words>701</Words>
  <Application>Microsoft Macintosh PowerPoint</Application>
  <PresentationFormat>Widescreen</PresentationFormat>
  <Paragraphs>45</Paragraphs>
  <Slides>6</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Wingdings 2</vt:lpstr>
      <vt:lpstr>Office Theme</vt:lpstr>
      <vt:lpstr>PowerPoint Presentation</vt:lpstr>
      <vt:lpstr>PowerPoint Presentation</vt:lpstr>
      <vt:lpstr>Project Aims</vt:lpstr>
      <vt:lpstr>Update of the Project since last PI meeting</vt:lpstr>
      <vt:lpstr>PowerPoint Presentation</vt:lpstr>
      <vt:lpstr>Anticipated outcomes and success measures in the next year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Nilsen, Wendy</dc:creator>
  <cp:keywords/>
  <dc:description/>
  <cp:lastModifiedBy>Clark, Andrew</cp:lastModifiedBy>
  <cp:revision>127</cp:revision>
  <dcterms:created xsi:type="dcterms:W3CDTF">2016-01-15T22:20:06Z</dcterms:created>
  <dcterms:modified xsi:type="dcterms:W3CDTF">2019-03-21T13:05:58Z</dcterms:modified>
  <cp:category/>
</cp:coreProperties>
</file>