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69" r:id="rId2"/>
    <p:sldId id="272" r:id="rId3"/>
    <p:sldId id="273" r:id="rId4"/>
    <p:sldId id="275"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4" autoAdjust="0"/>
    <p:restoredTop sz="75459" autoAdjust="0"/>
  </p:normalViewPr>
  <p:slideViewPr>
    <p:cSldViewPr snapToGrid="0" snapToObjects="1">
      <p:cViewPr varScale="1">
        <p:scale>
          <a:sx n="83" d="100"/>
          <a:sy n="83" d="100"/>
        </p:scale>
        <p:origin x="402"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brief background:</a:t>
            </a:r>
            <a:r>
              <a:rPr lang="en-US" b="1" baseline="0" dirty="0"/>
              <a:t> P</a:t>
            </a:r>
            <a:r>
              <a:rPr lang="en-US" b="1" dirty="0"/>
              <a:t>lease describe the</a:t>
            </a:r>
            <a:r>
              <a:rPr lang="en-US" b="1" baseline="0" dirty="0"/>
              <a:t> problem you are addressing and why it is important (20sec slide)</a:t>
            </a:r>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98923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402955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358291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 Id="rId9"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15.tiff"/><Relationship Id="rId5" Type="http://schemas.openxmlformats.org/officeDocument/2006/relationships/image" Target="../media/image19.jpeg"/><Relationship Id="rId10" Type="http://schemas.openxmlformats.org/officeDocument/2006/relationships/image" Target="../media/image14.tiff"/><Relationship Id="rId4" Type="http://schemas.openxmlformats.org/officeDocument/2006/relationships/image" Target="../media/image4.jpeg"/><Relationship Id="rId9"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41095" y="1854497"/>
            <a:ext cx="8373978"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b="1" dirty="0">
                <a:solidFill>
                  <a:schemeClr val="accent2"/>
                </a:solidFill>
                <a:effectLst/>
              </a:rPr>
              <a:t>FY 2017 PG: SCC-Planning: Smart, Connected, Engaged Senior Communities, CNS#1737454</a:t>
            </a:r>
          </a:p>
        </p:txBody>
      </p:sp>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60476"/>
            <a:ext cx="12192000" cy="1632875"/>
          </a:xfrm>
          <a:prstGeom prst="rect">
            <a:avLst/>
          </a:prstGeom>
        </p:spPr>
      </p:pic>
      <p:sp>
        <p:nvSpPr>
          <p:cNvPr id="7" name="Subtitle 3">
            <a:extLst>
              <a:ext uri="{FF2B5EF4-FFF2-40B4-BE49-F238E27FC236}">
                <a16:creationId xmlns:a16="http://schemas.microsoft.com/office/drawing/2014/main" id="{27210577-E714-4EF3-95AE-C337EA49B4AB}"/>
              </a:ext>
            </a:extLst>
          </p:cNvPr>
          <p:cNvSpPr txBox="1">
            <a:spLocks/>
          </p:cNvSpPr>
          <p:nvPr/>
        </p:nvSpPr>
        <p:spPr>
          <a:xfrm>
            <a:off x="1941095" y="4102526"/>
            <a:ext cx="8737678"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Team: Wu (PI), Knopf, Talmage, Mirchandani, Candan, O’Neill and Sazonov, Wen. </a:t>
            </a:r>
          </a:p>
          <a:p>
            <a:r>
              <a:rPr lang="en-US" dirty="0">
                <a:solidFill>
                  <a:srgbClr val="2F5897"/>
                </a:solidFill>
              </a:rPr>
              <a:t>Affiliations: Arizona State University, Drexel University, University of Alabama</a:t>
            </a:r>
          </a:p>
          <a:p>
            <a:r>
              <a:rPr lang="en-US" dirty="0">
                <a:solidFill>
                  <a:srgbClr val="2F5897"/>
                </a:solidFill>
              </a:rPr>
              <a:t>Community Partners: Westminster, Friendship Village, Vi at Silverstone, Royal Oaks. </a:t>
            </a:r>
          </a:p>
          <a:p>
            <a:endParaRPr lang="en-US" dirty="0">
              <a:solidFill>
                <a:srgbClr val="2F5897"/>
              </a:solidFill>
            </a:endParaRPr>
          </a:p>
        </p:txBody>
      </p:sp>
    </p:spTree>
    <p:extLst>
      <p:ext uri="{BB962C8B-B14F-4D97-AF65-F5344CB8AC3E}">
        <p14:creationId xmlns:p14="http://schemas.microsoft.com/office/powerpoint/2010/main" val="1733810832"/>
      </p:ext>
    </p:extLst>
  </p:cSld>
  <p:clrMapOvr>
    <a:masterClrMapping/>
  </p:clrMapOvr>
  <mc:AlternateContent xmlns:mc="http://schemas.openxmlformats.org/markup-compatibility/2006">
    <mc:Choice xmlns:p14="http://schemas.microsoft.com/office/powerpoint/2010/main" Requires="p14">
      <p:transition p14:dur="50" advTm="10000"/>
    </mc:Choice>
    <mc:Fallback>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325748" y="15020"/>
            <a:ext cx="8018153" cy="762000"/>
          </a:xfrm>
        </p:spPr>
        <p:txBody>
          <a:bodyPr>
            <a:noAutofit/>
          </a:bodyPr>
          <a:lstStyle/>
          <a:p>
            <a:pPr algn="l">
              <a:lnSpc>
                <a:spcPct val="100000"/>
              </a:lnSpc>
            </a:pPr>
            <a:r>
              <a:rPr lang="en-US" sz="4000" b="1" dirty="0">
                <a:solidFill>
                  <a:schemeClr val="accent2"/>
                </a:solidFill>
              </a:rPr>
              <a:t>Project Aims</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719130" y="1045808"/>
            <a:ext cx="6007776" cy="3608868"/>
          </a:xfrm>
          <a:prstGeom prst="rect">
            <a:avLst/>
          </a:prstGeom>
          <a:noFill/>
        </p:spPr>
      </p:pic>
      <p:sp>
        <p:nvSpPr>
          <p:cNvPr id="13" name="TextBox 12"/>
          <p:cNvSpPr txBox="1"/>
          <p:nvPr/>
        </p:nvSpPr>
        <p:spPr>
          <a:xfrm>
            <a:off x="325748" y="5301691"/>
            <a:ext cx="8910493" cy="1015663"/>
          </a:xfrm>
          <a:prstGeom prst="rect">
            <a:avLst/>
          </a:prstGeom>
          <a:noFill/>
        </p:spPr>
        <p:txBody>
          <a:bodyPr wrap="square" rtlCol="0">
            <a:spAutoFit/>
          </a:bodyPr>
          <a:lstStyle/>
          <a:p>
            <a:pPr marL="285750" indent="-285750">
              <a:buFont typeface="Arial" charset="0"/>
              <a:buChar char="•"/>
            </a:pPr>
            <a:r>
              <a:rPr lang="en-US" sz="2000" b="1" dirty="0"/>
              <a:t>Understand </a:t>
            </a:r>
            <a:r>
              <a:rPr lang="en-US" dirty="0"/>
              <a:t>challenges facing continuing care retirement facility residents</a:t>
            </a:r>
          </a:p>
          <a:p>
            <a:pPr marL="285750" indent="-285750">
              <a:buFont typeface="Arial" charset="0"/>
              <a:buChar char="•"/>
            </a:pPr>
            <a:r>
              <a:rPr lang="en-US" sz="2000" b="1" dirty="0"/>
              <a:t>Understand</a:t>
            </a:r>
            <a:r>
              <a:rPr lang="en-US" dirty="0"/>
              <a:t> facility guidelines incorporating multi-disciplinary progressive ideas </a:t>
            </a:r>
          </a:p>
          <a:p>
            <a:pPr marL="285750" indent="-285750">
              <a:buFont typeface="Arial" charset="0"/>
              <a:buChar char="•"/>
            </a:pPr>
            <a:r>
              <a:rPr lang="en-US" sz="2000" b="1" dirty="0"/>
              <a:t>Explore</a:t>
            </a:r>
            <a:r>
              <a:rPr lang="en-US" dirty="0"/>
              <a:t> technological solutions to be embedded into the community infrastructure</a:t>
            </a:r>
          </a:p>
        </p:txBody>
      </p:sp>
      <p:pic>
        <p:nvPicPr>
          <p:cNvPr id="5" name="Picture 4" descr="http://claws.eng.ua.edu/images/stories/our_photo/automatic%20ingestion%20monitor-2012.jpg">
            <a:extLst>
              <a:ext uri="{FF2B5EF4-FFF2-40B4-BE49-F238E27FC236}">
                <a16:creationId xmlns:a16="http://schemas.microsoft.com/office/drawing/2014/main" id="{21DF907C-1F5A-49E7-9125-B31816B1EB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15" r="-1" b="-1"/>
          <a:stretch/>
        </p:blipFill>
        <p:spPr bwMode="auto">
          <a:xfrm>
            <a:off x="2483438" y="3585304"/>
            <a:ext cx="954018" cy="1223005"/>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4252F835-3DAE-40F8-80FC-5F728F9C6860}"/>
              </a:ext>
            </a:extLst>
          </p:cNvPr>
          <p:cNvPicPr>
            <a:picLocks noChangeAspect="1"/>
          </p:cNvPicPr>
          <p:nvPr/>
        </p:nvPicPr>
        <p:blipFill rotWithShape="1">
          <a:blip r:embed="rId5"/>
          <a:srcRect t="838" r="-1" b="17209"/>
          <a:stretch/>
        </p:blipFill>
        <p:spPr>
          <a:xfrm>
            <a:off x="7529858" y="3922726"/>
            <a:ext cx="1706384" cy="996381"/>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Picture 8" descr="Related image">
            <a:extLst>
              <a:ext uri="{FF2B5EF4-FFF2-40B4-BE49-F238E27FC236}">
                <a16:creationId xmlns:a16="http://schemas.microsoft.com/office/drawing/2014/main" id="{3D5B5CE5-6398-4F8F-B672-30E3E8DDB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7402" y="3416805"/>
            <a:ext cx="1602320" cy="123787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a:extLst>
              <a:ext uri="{FF2B5EF4-FFF2-40B4-BE49-F238E27FC236}">
                <a16:creationId xmlns:a16="http://schemas.microsoft.com/office/drawing/2014/main" id="{702F2040-4FC3-42CF-AD44-4EC87A661C26}"/>
              </a:ext>
            </a:extLst>
          </p:cNvPr>
          <p:cNvPicPr>
            <a:picLocks noChangeAspect="1"/>
          </p:cNvPicPr>
          <p:nvPr/>
        </p:nvPicPr>
        <p:blipFill>
          <a:blip r:embed="rId7"/>
          <a:stretch>
            <a:fillRect/>
          </a:stretch>
        </p:blipFill>
        <p:spPr>
          <a:xfrm>
            <a:off x="8543846" y="1045808"/>
            <a:ext cx="1384791" cy="1761201"/>
          </a:xfrm>
          <a:prstGeom prst="rect">
            <a:avLst/>
          </a:prstGeom>
          <a:ln>
            <a:solidFill>
              <a:srgbClr val="703449"/>
            </a:solidFill>
          </a:ln>
          <a:effectLst>
            <a:outerShdw blurRad="50800" dist="38100" dir="2700000" algn="tl" rotWithShape="0">
              <a:prstClr val="black">
                <a:alpha val="40000"/>
              </a:prstClr>
            </a:outerShdw>
          </a:effectLst>
        </p:spPr>
      </p:pic>
      <p:pic>
        <p:nvPicPr>
          <p:cNvPr id="11" name="Content Placeholder 4" descr="Car">
            <a:extLst>
              <a:ext uri="{FF2B5EF4-FFF2-40B4-BE49-F238E27FC236}">
                <a16:creationId xmlns:a16="http://schemas.microsoft.com/office/drawing/2014/main" id="{39C7D9CA-6BBD-4B56-BFB4-DE808E326FA0}"/>
              </a:ext>
            </a:extLst>
          </p:cNvPr>
          <p:cNvPicPr>
            <a:picLocks/>
          </p:cNvPicPr>
          <p:nvPr/>
        </p:nvPicPr>
        <p:blipFill rotWithShape="1">
          <a:blip r:embed="rId8" cstate="print">
            <a:extLst>
              <a:ext uri="{28A0092B-C50C-407E-A947-70E740481C1C}">
                <a14:useLocalDpi xmlns:a14="http://schemas.microsoft.com/office/drawing/2010/main" val="0"/>
              </a:ext>
            </a:extLst>
          </a:blip>
          <a:srcRect l="14703" r="28799" b="3"/>
          <a:stretch/>
        </p:blipFill>
        <p:spPr bwMode="auto">
          <a:xfrm>
            <a:off x="7188438" y="72288"/>
            <a:ext cx="1403826" cy="1441119"/>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p:spPr>
      </p:pic>
      <p:pic>
        <p:nvPicPr>
          <p:cNvPr id="15" name="Picture 2" descr="Image result for data center picture">
            <a:extLst>
              <a:ext uri="{FF2B5EF4-FFF2-40B4-BE49-F238E27FC236}">
                <a16:creationId xmlns:a16="http://schemas.microsoft.com/office/drawing/2014/main" id="{B1445A3A-E7B5-4E20-A127-EC0194FCAB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868" y="2049691"/>
            <a:ext cx="1561085" cy="88582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Image result for social connection picture">
            <a:extLst>
              <a:ext uri="{FF2B5EF4-FFF2-40B4-BE49-F238E27FC236}">
                <a16:creationId xmlns:a16="http://schemas.microsoft.com/office/drawing/2014/main" id="{4AE06F48-6B6D-4C00-914B-B64969560A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8652" y="781413"/>
            <a:ext cx="2225251" cy="99638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turtle in the grass&#10;&#10;Description automatically generated">
            <a:extLst>
              <a:ext uri="{FF2B5EF4-FFF2-40B4-BE49-F238E27FC236}">
                <a16:creationId xmlns:a16="http://schemas.microsoft.com/office/drawing/2014/main" id="{F301FA79-D7A5-452B-B6C9-534B5119E9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42662" y="4735091"/>
            <a:ext cx="2599628" cy="1949721"/>
          </a:xfrm>
          <a:prstGeom prst="rect">
            <a:avLst/>
          </a:prstGeom>
        </p:spPr>
      </p:pic>
    </p:spTree>
    <p:extLst>
      <p:ext uri="{BB962C8B-B14F-4D97-AF65-F5344CB8AC3E}">
        <p14:creationId xmlns:p14="http://schemas.microsoft.com/office/powerpoint/2010/main" val="647033911"/>
      </p:ext>
    </p:extLst>
  </p:cSld>
  <p:clrMapOvr>
    <a:masterClrMapping/>
  </p:clrMapOvr>
  <mc:AlternateContent xmlns:mc="http://schemas.openxmlformats.org/markup-compatibility/2006">
    <mc:Choice xmlns:p14="http://schemas.microsoft.com/office/powerpoint/2010/main" Requires="p14">
      <p:transition p14:dur="450" advTm="65000"/>
    </mc:Choice>
    <mc:Fallback>
      <p:transition advTm="6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4" name="TextBox 3">
            <a:extLst>
              <a:ext uri="{FF2B5EF4-FFF2-40B4-BE49-F238E27FC236}">
                <a16:creationId xmlns:a16="http://schemas.microsoft.com/office/drawing/2014/main" id="{057388F1-ED95-472E-8C61-0C3C0446A8DA}"/>
              </a:ext>
            </a:extLst>
          </p:cNvPr>
          <p:cNvSpPr txBox="1"/>
          <p:nvPr/>
        </p:nvSpPr>
        <p:spPr>
          <a:xfrm>
            <a:off x="193040" y="1605782"/>
            <a:ext cx="7701280" cy="4893647"/>
          </a:xfrm>
          <a:prstGeom prst="rect">
            <a:avLst/>
          </a:prstGeom>
          <a:noFill/>
        </p:spPr>
        <p:txBody>
          <a:bodyPr wrap="square" rtlCol="0">
            <a:spAutoFit/>
          </a:bodyPr>
          <a:lstStyle/>
          <a:p>
            <a:pPr marL="214313" indent="-214313">
              <a:buFont typeface="Arial" charset="0"/>
              <a:buChar char="•"/>
            </a:pPr>
            <a:r>
              <a:rPr lang="en-US" sz="2400" dirty="0"/>
              <a:t>Selected 4 communities </a:t>
            </a:r>
          </a:p>
          <a:p>
            <a:pPr marL="214313" indent="-214313">
              <a:buFont typeface="Arial" charset="0"/>
              <a:buChar char="•"/>
            </a:pPr>
            <a:endParaRPr lang="en-US" sz="2400" dirty="0"/>
          </a:p>
          <a:p>
            <a:pPr marL="214313" indent="-214313">
              <a:buFont typeface="Arial" charset="0"/>
              <a:buChar char="•"/>
            </a:pPr>
            <a:endParaRPr lang="en-US" sz="2400" dirty="0"/>
          </a:p>
          <a:p>
            <a:pPr marL="214313" indent="-214313">
              <a:buFont typeface="Arial" charset="0"/>
              <a:buChar char="•"/>
            </a:pPr>
            <a:endParaRPr lang="en-US" sz="2400" dirty="0"/>
          </a:p>
          <a:p>
            <a:pPr marL="214313" indent="-214313">
              <a:buFont typeface="Arial" charset="0"/>
              <a:buChar char="•"/>
            </a:pPr>
            <a:r>
              <a:rPr lang="en-US" sz="2400" dirty="0"/>
              <a:t>Administered 33-item questionnaire (on-line and on-ground) </a:t>
            </a:r>
          </a:p>
          <a:p>
            <a:pPr marL="557213" lvl="1" indent="-214313">
              <a:buFont typeface="Arial" charset="0"/>
              <a:buChar char="•"/>
            </a:pPr>
            <a:r>
              <a:rPr lang="en-US" sz="2400" dirty="0"/>
              <a:t>Technology</a:t>
            </a:r>
          </a:p>
          <a:p>
            <a:pPr marL="557213" lvl="1" indent="-214313">
              <a:buFont typeface="Arial" charset="0"/>
              <a:buChar char="•"/>
            </a:pPr>
            <a:r>
              <a:rPr lang="en-US" sz="2400" dirty="0"/>
              <a:t>Individual and Community Well-being</a:t>
            </a:r>
          </a:p>
          <a:p>
            <a:pPr marL="557213" lvl="1" indent="-214313">
              <a:buFont typeface="Arial" charset="0"/>
              <a:buChar char="•"/>
            </a:pPr>
            <a:r>
              <a:rPr lang="en-US" sz="2400" dirty="0"/>
              <a:t>Mobility</a:t>
            </a:r>
          </a:p>
          <a:p>
            <a:pPr marL="557213" lvl="1" indent="-214313">
              <a:buFont typeface="Arial" charset="0"/>
              <a:buChar char="•"/>
            </a:pPr>
            <a:r>
              <a:rPr lang="en-US" sz="2400" dirty="0"/>
              <a:t>Health information Accessibility &amp; Privacy</a:t>
            </a:r>
          </a:p>
          <a:p>
            <a:pPr marL="557213" lvl="1" indent="-214313">
              <a:buFont typeface="Arial" charset="0"/>
              <a:buChar char="•"/>
            </a:pPr>
            <a:r>
              <a:rPr lang="en-US" sz="2400" dirty="0"/>
              <a:t>Smart Building</a:t>
            </a:r>
          </a:p>
          <a:p>
            <a:pPr marL="214313" indent="-214313">
              <a:buFont typeface="Arial" charset="0"/>
              <a:buChar char="•"/>
            </a:pPr>
            <a:endParaRPr lang="en-US" sz="2400" dirty="0"/>
          </a:p>
          <a:p>
            <a:pPr marL="214313" indent="-214313">
              <a:buFont typeface="Arial" charset="0"/>
              <a:buChar char="•"/>
            </a:pPr>
            <a:r>
              <a:rPr lang="en-US" sz="2400" dirty="0"/>
              <a:t>Collected over 200+ questionnaires</a:t>
            </a:r>
          </a:p>
        </p:txBody>
      </p:sp>
      <p:pic>
        <p:nvPicPr>
          <p:cNvPr id="5" name="Picture 4">
            <a:extLst>
              <a:ext uri="{FF2B5EF4-FFF2-40B4-BE49-F238E27FC236}">
                <a16:creationId xmlns:a16="http://schemas.microsoft.com/office/drawing/2014/main" id="{AB967C54-EF83-4717-9A37-D8562914C5D5}"/>
              </a:ext>
            </a:extLst>
          </p:cNvPr>
          <p:cNvPicPr>
            <a:picLocks noChangeAspect="1"/>
          </p:cNvPicPr>
          <p:nvPr/>
        </p:nvPicPr>
        <p:blipFill>
          <a:blip r:embed="rId3"/>
          <a:stretch>
            <a:fillRect/>
          </a:stretch>
        </p:blipFill>
        <p:spPr>
          <a:xfrm>
            <a:off x="4590767" y="2040684"/>
            <a:ext cx="863975" cy="472420"/>
          </a:xfrm>
          <a:prstGeom prst="rect">
            <a:avLst/>
          </a:prstGeom>
        </p:spPr>
      </p:pic>
      <p:pic>
        <p:nvPicPr>
          <p:cNvPr id="6" name="Picture 5">
            <a:extLst>
              <a:ext uri="{FF2B5EF4-FFF2-40B4-BE49-F238E27FC236}">
                <a16:creationId xmlns:a16="http://schemas.microsoft.com/office/drawing/2014/main" id="{C6C22C38-31E4-4951-9985-C7AA5A883C36}"/>
              </a:ext>
            </a:extLst>
          </p:cNvPr>
          <p:cNvPicPr>
            <a:picLocks noChangeAspect="1"/>
          </p:cNvPicPr>
          <p:nvPr/>
        </p:nvPicPr>
        <p:blipFill>
          <a:blip r:embed="rId4"/>
          <a:stretch>
            <a:fillRect/>
          </a:stretch>
        </p:blipFill>
        <p:spPr>
          <a:xfrm>
            <a:off x="2941627" y="2057351"/>
            <a:ext cx="1142948" cy="300237"/>
          </a:xfrm>
          <a:prstGeom prst="rect">
            <a:avLst/>
          </a:prstGeom>
        </p:spPr>
      </p:pic>
      <p:pic>
        <p:nvPicPr>
          <p:cNvPr id="7" name="Picture 6">
            <a:extLst>
              <a:ext uri="{FF2B5EF4-FFF2-40B4-BE49-F238E27FC236}">
                <a16:creationId xmlns:a16="http://schemas.microsoft.com/office/drawing/2014/main" id="{005BFA6A-63A0-4990-B314-664A161678C0}"/>
              </a:ext>
            </a:extLst>
          </p:cNvPr>
          <p:cNvPicPr>
            <a:picLocks noChangeAspect="1"/>
          </p:cNvPicPr>
          <p:nvPr/>
        </p:nvPicPr>
        <p:blipFill>
          <a:blip r:embed="rId5"/>
          <a:stretch>
            <a:fillRect/>
          </a:stretch>
        </p:blipFill>
        <p:spPr>
          <a:xfrm>
            <a:off x="3981608" y="2383631"/>
            <a:ext cx="609158" cy="374867"/>
          </a:xfrm>
          <a:prstGeom prst="rect">
            <a:avLst/>
          </a:prstGeom>
        </p:spPr>
      </p:pic>
      <p:pic>
        <p:nvPicPr>
          <p:cNvPr id="9" name="Picture 8">
            <a:extLst>
              <a:ext uri="{FF2B5EF4-FFF2-40B4-BE49-F238E27FC236}">
                <a16:creationId xmlns:a16="http://schemas.microsoft.com/office/drawing/2014/main" id="{66CA6050-5EB5-48FA-B699-2887F0AAA09E}"/>
              </a:ext>
            </a:extLst>
          </p:cNvPr>
          <p:cNvPicPr>
            <a:picLocks noChangeAspect="1"/>
          </p:cNvPicPr>
          <p:nvPr/>
        </p:nvPicPr>
        <p:blipFill>
          <a:blip r:embed="rId6"/>
          <a:stretch>
            <a:fillRect/>
          </a:stretch>
        </p:blipFill>
        <p:spPr>
          <a:xfrm>
            <a:off x="5228981" y="2518042"/>
            <a:ext cx="1086177" cy="485762"/>
          </a:xfrm>
          <a:prstGeom prst="rect">
            <a:avLst/>
          </a:prstGeom>
        </p:spPr>
      </p:pic>
      <p:pic>
        <p:nvPicPr>
          <p:cNvPr id="10" name="Picture 9">
            <a:extLst>
              <a:ext uri="{FF2B5EF4-FFF2-40B4-BE49-F238E27FC236}">
                <a16:creationId xmlns:a16="http://schemas.microsoft.com/office/drawing/2014/main" id="{B620022C-D551-43B5-B662-E5F4309C6A15}"/>
              </a:ext>
            </a:extLst>
          </p:cNvPr>
          <p:cNvPicPr>
            <a:picLocks noChangeAspect="1"/>
          </p:cNvPicPr>
          <p:nvPr/>
        </p:nvPicPr>
        <p:blipFill>
          <a:blip r:embed="rId7"/>
          <a:stretch>
            <a:fillRect/>
          </a:stretch>
        </p:blipFill>
        <p:spPr>
          <a:xfrm>
            <a:off x="8561525" y="1462088"/>
            <a:ext cx="1969143" cy="1712285"/>
          </a:xfrm>
          <a:prstGeom prst="rect">
            <a:avLst/>
          </a:prstGeom>
        </p:spPr>
      </p:pic>
      <p:pic>
        <p:nvPicPr>
          <p:cNvPr id="11" name="Picture 10">
            <a:extLst>
              <a:ext uri="{FF2B5EF4-FFF2-40B4-BE49-F238E27FC236}">
                <a16:creationId xmlns:a16="http://schemas.microsoft.com/office/drawing/2014/main" id="{C0719090-515D-4D0C-8EE4-B22D8E481237}"/>
              </a:ext>
            </a:extLst>
          </p:cNvPr>
          <p:cNvPicPr>
            <a:picLocks noChangeAspect="1"/>
          </p:cNvPicPr>
          <p:nvPr/>
        </p:nvPicPr>
        <p:blipFill>
          <a:blip r:embed="rId8"/>
          <a:stretch>
            <a:fillRect/>
          </a:stretch>
        </p:blipFill>
        <p:spPr>
          <a:xfrm rot="753068">
            <a:off x="8270297" y="3459093"/>
            <a:ext cx="1104900" cy="1476375"/>
          </a:xfrm>
          <a:prstGeom prst="rect">
            <a:avLst/>
          </a:prstGeom>
        </p:spPr>
      </p:pic>
      <p:pic>
        <p:nvPicPr>
          <p:cNvPr id="12" name="Picture 11">
            <a:extLst>
              <a:ext uri="{FF2B5EF4-FFF2-40B4-BE49-F238E27FC236}">
                <a16:creationId xmlns:a16="http://schemas.microsoft.com/office/drawing/2014/main" id="{953D63BF-14ED-41BE-A439-9A23736A41A4}"/>
              </a:ext>
            </a:extLst>
          </p:cNvPr>
          <p:cNvPicPr>
            <a:picLocks noChangeAspect="1"/>
          </p:cNvPicPr>
          <p:nvPr/>
        </p:nvPicPr>
        <p:blipFill>
          <a:blip r:embed="rId9"/>
          <a:stretch>
            <a:fillRect/>
          </a:stretch>
        </p:blipFill>
        <p:spPr>
          <a:xfrm rot="340798">
            <a:off x="7236520" y="4541745"/>
            <a:ext cx="1809750" cy="1419225"/>
          </a:xfrm>
          <a:prstGeom prst="rect">
            <a:avLst/>
          </a:prstGeom>
        </p:spPr>
      </p:pic>
    </p:spTree>
    <p:extLst>
      <p:ext uri="{BB962C8B-B14F-4D97-AF65-F5344CB8AC3E}">
        <p14:creationId xmlns:p14="http://schemas.microsoft.com/office/powerpoint/2010/main" val="906752759"/>
      </p:ext>
    </p:extLst>
  </p:cSld>
  <p:clrMapOvr>
    <a:masterClrMapping/>
  </p:clrMapOvr>
  <mc:AlternateContent xmlns:mc="http://schemas.openxmlformats.org/markup-compatibility/2006">
    <mc:Choice xmlns:p14="http://schemas.microsoft.com/office/powerpoint/2010/main" Requires="p14">
      <p:transition p14:dur="300" advTm="65000"/>
    </mc:Choice>
    <mc:Fallback>
      <p:transition advTm="6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78343" y="161277"/>
            <a:ext cx="9315450"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9" name="TextBox 8">
            <a:extLst>
              <a:ext uri="{FF2B5EF4-FFF2-40B4-BE49-F238E27FC236}">
                <a16:creationId xmlns:a16="http://schemas.microsoft.com/office/drawing/2014/main" id="{D2105716-AF38-4C5C-B698-EB256B48327D}"/>
              </a:ext>
            </a:extLst>
          </p:cNvPr>
          <p:cNvSpPr txBox="1"/>
          <p:nvPr/>
        </p:nvSpPr>
        <p:spPr>
          <a:xfrm>
            <a:off x="0" y="953116"/>
            <a:ext cx="6096000" cy="2123658"/>
          </a:xfrm>
          <a:prstGeom prst="rect">
            <a:avLst/>
          </a:prstGeom>
          <a:noFill/>
        </p:spPr>
        <p:txBody>
          <a:bodyPr wrap="square" rtlCol="0">
            <a:spAutoFit/>
          </a:bodyPr>
          <a:lstStyle/>
          <a:p>
            <a:r>
              <a:rPr lang="en-US" sz="2000" dirty="0"/>
              <a:t>Takeaway Point I: </a:t>
            </a:r>
          </a:p>
          <a:p>
            <a:r>
              <a:rPr lang="en-US" sz="1600" b="1" dirty="0"/>
              <a:t>Research. </a:t>
            </a:r>
            <a:r>
              <a:rPr lang="en-US" sz="1600" dirty="0"/>
              <a:t>Loneliness cannot be broadly mitigated by the providing access to car and driver services; however, older adults who are lonely appear to demonstrate greater interest in those services.</a:t>
            </a:r>
          </a:p>
          <a:p>
            <a:endParaRPr lang="en-US" sz="1600" dirty="0"/>
          </a:p>
          <a:p>
            <a:r>
              <a:rPr lang="en-US" sz="1600" b="1" dirty="0"/>
              <a:t>Practice. </a:t>
            </a:r>
            <a:r>
              <a:rPr lang="en-US" sz="1600" dirty="0"/>
              <a:t>Practitioners should identify individuals who are socially disconnected first and then introduce that particular population to car services. </a:t>
            </a:r>
          </a:p>
        </p:txBody>
      </p:sp>
      <p:sp>
        <p:nvSpPr>
          <p:cNvPr id="11" name="TextBox 10">
            <a:extLst>
              <a:ext uri="{FF2B5EF4-FFF2-40B4-BE49-F238E27FC236}">
                <a16:creationId xmlns:a16="http://schemas.microsoft.com/office/drawing/2014/main" id="{5FB7B092-BA6E-42E4-AF6E-740F87833FC1}"/>
              </a:ext>
            </a:extLst>
          </p:cNvPr>
          <p:cNvSpPr txBox="1"/>
          <p:nvPr/>
        </p:nvSpPr>
        <p:spPr>
          <a:xfrm>
            <a:off x="0" y="3566607"/>
            <a:ext cx="6096000" cy="2893100"/>
          </a:xfrm>
          <a:prstGeom prst="rect">
            <a:avLst/>
          </a:prstGeom>
          <a:noFill/>
        </p:spPr>
        <p:txBody>
          <a:bodyPr wrap="square" rtlCol="0">
            <a:spAutoFit/>
          </a:bodyPr>
          <a:lstStyle/>
          <a:p>
            <a:r>
              <a:rPr lang="en-US" sz="2000" dirty="0"/>
              <a:t>Takeaway Point II: </a:t>
            </a:r>
          </a:p>
          <a:p>
            <a:r>
              <a:rPr lang="en-US" sz="1600" b="1" dirty="0"/>
              <a:t>Research. </a:t>
            </a:r>
            <a:r>
              <a:rPr lang="en-US" sz="1600" dirty="0"/>
              <a:t>While Information and communication technology (ICT) does not substitute for human interaction (Anderson &amp; Thayer, 2018), it can provide older adults with means to increase their interactions with others, which may in turn decrease loneliness and increase feelings of connectedness.</a:t>
            </a:r>
          </a:p>
          <a:p>
            <a:endParaRPr lang="en-US" sz="1600" dirty="0"/>
          </a:p>
          <a:p>
            <a:r>
              <a:rPr lang="en-US" sz="1600" b="1" dirty="0"/>
              <a:t>Practice.  </a:t>
            </a:r>
            <a:r>
              <a:rPr lang="en-US" sz="1600" dirty="0"/>
              <a:t>Practitioners should consider how older adults who are lonely can utilize ICT to increase quantity and quality of interactions with family, friends, and others. </a:t>
            </a:r>
            <a:endParaRPr lang="en-US" sz="1600" b="1" dirty="0"/>
          </a:p>
          <a:p>
            <a:endParaRPr lang="en-US" dirty="0"/>
          </a:p>
        </p:txBody>
      </p:sp>
      <p:sp>
        <p:nvSpPr>
          <p:cNvPr id="12" name="Rectangle 11">
            <a:extLst>
              <a:ext uri="{FF2B5EF4-FFF2-40B4-BE49-F238E27FC236}">
                <a16:creationId xmlns:a16="http://schemas.microsoft.com/office/drawing/2014/main" id="{47AE131C-A10B-40FF-BED0-56A6D100A251}"/>
              </a:ext>
            </a:extLst>
          </p:cNvPr>
          <p:cNvSpPr/>
          <p:nvPr/>
        </p:nvSpPr>
        <p:spPr>
          <a:xfrm>
            <a:off x="5833641" y="1259454"/>
            <a:ext cx="6358359" cy="4647426"/>
          </a:xfrm>
          <a:prstGeom prst="rect">
            <a:avLst/>
          </a:prstGeom>
        </p:spPr>
        <p:txBody>
          <a:bodyPr wrap="square">
            <a:spAutoFit/>
          </a:bodyPr>
          <a:lstStyle/>
          <a:p>
            <a:pPr algn="ctr">
              <a:spcAft>
                <a:spcPts val="600"/>
              </a:spcAft>
            </a:pPr>
            <a:r>
              <a:rPr lang="en-US" sz="3600" dirty="0">
                <a:latin typeface="Calibri (Body)"/>
                <a:cs typeface="Garamond"/>
              </a:rPr>
              <a:t>58% of U.S. adults 65+ </a:t>
            </a:r>
          </a:p>
          <a:p>
            <a:pPr algn="ctr">
              <a:spcAft>
                <a:spcPts val="600"/>
              </a:spcAft>
            </a:pPr>
            <a:r>
              <a:rPr lang="en-US" dirty="0">
                <a:latin typeface="Calibri (Body)"/>
                <a:cs typeface="Garamond"/>
              </a:rPr>
              <a:t>believe technology has a mostly positive impact on society</a:t>
            </a:r>
          </a:p>
          <a:p>
            <a:pPr algn="ctr">
              <a:spcAft>
                <a:spcPts val="600"/>
              </a:spcAft>
            </a:pPr>
            <a:r>
              <a:rPr lang="en-US" dirty="0">
                <a:latin typeface="Calibri (Body)"/>
                <a:cs typeface="Garamond"/>
              </a:rPr>
              <a:t>(Anderson &amp; Perrin, 2017)</a:t>
            </a:r>
          </a:p>
          <a:p>
            <a:pPr algn="ctr">
              <a:spcAft>
                <a:spcPts val="600"/>
              </a:spcAft>
            </a:pPr>
            <a:r>
              <a:rPr lang="en-US" sz="3600" dirty="0">
                <a:latin typeface="Calibri (Body)"/>
                <a:cs typeface="Garamond"/>
              </a:rPr>
              <a:t>76% of U.S. adults 65+ </a:t>
            </a:r>
          </a:p>
          <a:p>
            <a:pPr algn="ctr">
              <a:spcAft>
                <a:spcPts val="600"/>
              </a:spcAft>
            </a:pPr>
            <a:r>
              <a:rPr lang="en-US" dirty="0">
                <a:latin typeface="Calibri (Body)"/>
                <a:cs typeface="Garamond"/>
              </a:rPr>
              <a:t>go online daily (Anderson &amp; Perrin, 2017)</a:t>
            </a:r>
          </a:p>
          <a:p>
            <a:pPr algn="ctr">
              <a:spcAft>
                <a:spcPts val="600"/>
              </a:spcAft>
            </a:pPr>
            <a:r>
              <a:rPr lang="en-US" sz="3600" dirty="0">
                <a:latin typeface="Calibri (Body)"/>
                <a:cs typeface="Garamond"/>
              </a:rPr>
              <a:t>42% of U.S. adults 65+</a:t>
            </a:r>
            <a:r>
              <a:rPr lang="en-US" sz="4000" dirty="0">
                <a:latin typeface="Calibri (Body)"/>
                <a:cs typeface="Garamond"/>
              </a:rPr>
              <a:t> </a:t>
            </a:r>
          </a:p>
          <a:p>
            <a:pPr algn="ctr">
              <a:spcAft>
                <a:spcPts val="600"/>
              </a:spcAft>
            </a:pPr>
            <a:r>
              <a:rPr lang="en-US" dirty="0">
                <a:latin typeface="Calibri (Body)"/>
                <a:cs typeface="Garamond"/>
              </a:rPr>
              <a:t>own smartphones; 80% own cellphones (Anderson &amp; Perrin, 2017)</a:t>
            </a:r>
          </a:p>
          <a:p>
            <a:pPr algn="ctr">
              <a:spcAft>
                <a:spcPts val="600"/>
              </a:spcAft>
            </a:pPr>
            <a:r>
              <a:rPr lang="en-US" sz="3600" dirty="0">
                <a:latin typeface="Calibri (Body)"/>
                <a:cs typeface="Garamond"/>
              </a:rPr>
              <a:t>4% of U.S. adults 65+ </a:t>
            </a:r>
          </a:p>
          <a:p>
            <a:pPr algn="ctr">
              <a:spcAft>
                <a:spcPts val="600"/>
              </a:spcAft>
            </a:pPr>
            <a:r>
              <a:rPr lang="en-US" dirty="0">
                <a:latin typeface="Calibri (Body)"/>
                <a:cs typeface="Garamond"/>
              </a:rPr>
              <a:t>have used ride-hailing services like Uber or Lyft (Smith, 2016) </a:t>
            </a:r>
            <a:endParaRPr lang="en-US" dirty="0">
              <a:latin typeface="Calibri (Body)"/>
            </a:endParaRPr>
          </a:p>
        </p:txBody>
      </p:sp>
    </p:spTree>
    <p:extLst>
      <p:ext uri="{BB962C8B-B14F-4D97-AF65-F5344CB8AC3E}">
        <p14:creationId xmlns:p14="http://schemas.microsoft.com/office/powerpoint/2010/main" val="1929578898"/>
      </p:ext>
    </p:extLst>
  </p:cSld>
  <p:clrMapOvr>
    <a:masterClrMapping/>
  </p:clrMapOvr>
  <mc:AlternateContent xmlns:mc="http://schemas.openxmlformats.org/markup-compatibility/2006">
    <mc:Choice xmlns:p14="http://schemas.microsoft.com/office/powerpoint/2010/main" Requires="p14">
      <p:transition p14:dur="100" advTm="65000"/>
    </mc:Choice>
    <mc:Fallback>
      <p:transition advTm="6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Planned Outcomes/Next Steps</a:t>
            </a:r>
          </a:p>
        </p:txBody>
      </p:sp>
      <p:sp>
        <p:nvSpPr>
          <p:cNvPr id="4" name="Title 1">
            <a:extLst>
              <a:ext uri="{FF2B5EF4-FFF2-40B4-BE49-F238E27FC236}">
                <a16:creationId xmlns:a16="http://schemas.microsoft.com/office/drawing/2014/main" id="{8FEBA334-ADBB-4F67-B441-6E656D8999EF}"/>
              </a:ext>
            </a:extLst>
          </p:cNvPr>
          <p:cNvSpPr txBox="1">
            <a:spLocks/>
          </p:cNvSpPr>
          <p:nvPr/>
        </p:nvSpPr>
        <p:spPr>
          <a:xfrm>
            <a:off x="3494423" y="3452617"/>
            <a:ext cx="4206917" cy="1022411"/>
          </a:xfrm>
          <a:prstGeom prst="rect">
            <a:avLst/>
          </a:prstGeom>
        </p:spPr>
        <p:txBody>
          <a:bodyPr anchor="t">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dirty="0"/>
              <a:t>Together, we build a DREAM Community</a:t>
            </a:r>
          </a:p>
        </p:txBody>
      </p:sp>
      <p:pic>
        <p:nvPicPr>
          <p:cNvPr id="5" name="Picture 4">
            <a:extLst>
              <a:ext uri="{FF2B5EF4-FFF2-40B4-BE49-F238E27FC236}">
                <a16:creationId xmlns:a16="http://schemas.microsoft.com/office/drawing/2014/main" id="{12F4465F-21BB-4513-914D-AB850C12F3B8}"/>
              </a:ext>
            </a:extLst>
          </p:cNvPr>
          <p:cNvPicPr>
            <a:picLocks noChangeAspect="1"/>
          </p:cNvPicPr>
          <p:nvPr/>
        </p:nvPicPr>
        <p:blipFill rotWithShape="1">
          <a:blip r:embed="rId3"/>
          <a:srcRect t="838" r="-1" b="17209"/>
          <a:stretch/>
        </p:blipFill>
        <p:spPr>
          <a:xfrm>
            <a:off x="2331977" y="2069211"/>
            <a:ext cx="2139696" cy="1247707"/>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descr="http://claws.eng.ua.edu/images/stories/our_photo/automatic%20ingestion%20monitor-2012.jpg">
            <a:extLst>
              <a:ext uri="{FF2B5EF4-FFF2-40B4-BE49-F238E27FC236}">
                <a16:creationId xmlns:a16="http://schemas.microsoft.com/office/drawing/2014/main" id="{9228AED5-E053-481A-A5B6-48441375FB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15" r="-1" b="-1"/>
          <a:stretch/>
        </p:blipFill>
        <p:spPr bwMode="auto">
          <a:xfrm>
            <a:off x="2137842" y="3623560"/>
            <a:ext cx="1528175" cy="1959046"/>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7" name="Picture 6" descr="Car">
            <a:extLst>
              <a:ext uri="{FF2B5EF4-FFF2-40B4-BE49-F238E27FC236}">
                <a16:creationId xmlns:a16="http://schemas.microsoft.com/office/drawing/2014/main" id="{C6DAD799-4B55-4A40-A60F-E95F2D6C7028}"/>
              </a:ext>
            </a:extLst>
          </p:cNvPr>
          <p:cNvPicPr/>
          <p:nvPr/>
        </p:nvPicPr>
        <p:blipFill rotWithShape="1">
          <a:blip r:embed="rId5" cstate="print">
            <a:extLst>
              <a:ext uri="{28A0092B-C50C-407E-A947-70E740481C1C}">
                <a14:useLocalDpi xmlns:a14="http://schemas.microsoft.com/office/drawing/2010/main" val="0"/>
              </a:ext>
            </a:extLst>
          </a:blip>
          <a:srcRect l="14703" r="28799" b="3"/>
          <a:stretch/>
        </p:blipFill>
        <p:spPr bwMode="auto">
          <a:xfrm>
            <a:off x="4723721" y="999363"/>
            <a:ext cx="2139696" cy="2139696"/>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p:spPr>
      </p:pic>
      <p:pic>
        <p:nvPicPr>
          <p:cNvPr id="9" name="Picture 2" descr="Image result for personal assistant robot &amp; aging">
            <a:extLst>
              <a:ext uri="{FF2B5EF4-FFF2-40B4-BE49-F238E27FC236}">
                <a16:creationId xmlns:a16="http://schemas.microsoft.com/office/drawing/2014/main" id="{E14DF0A4-4BF7-4224-9F82-B54197AA62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520" r="27257" b="1"/>
          <a:stretch/>
        </p:blipFill>
        <p:spPr bwMode="auto">
          <a:xfrm flipH="1">
            <a:off x="7115465" y="2553712"/>
            <a:ext cx="2084180" cy="2139696"/>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extLst>
            <a:ext uri="{909E8E84-426E-40dd-AFC4-6F175D3DCCD1}">
              <a14:hiddenFill xmlns:a14="http://schemas.microsoft.com/office/drawing/2010/main" xmlns="">
                <a:solidFill>
                  <a:srgbClr val="FFFFFF"/>
                </a:solidFill>
              </a14:hiddenFill>
            </a:ext>
          </a:extLst>
        </p:spPr>
      </p:pic>
      <p:pic>
        <p:nvPicPr>
          <p:cNvPr id="11" name="Picture 2" descr="Image result for data center picture">
            <a:extLst>
              <a:ext uri="{FF2B5EF4-FFF2-40B4-BE49-F238E27FC236}">
                <a16:creationId xmlns:a16="http://schemas.microsoft.com/office/drawing/2014/main" id="{1B965E66-807F-4E10-B106-E35135CA19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98" y="4734647"/>
            <a:ext cx="2253219" cy="127857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4FDD6ADC-C1BE-4B3B-B675-10F118B8D6D7}"/>
              </a:ext>
            </a:extLst>
          </p:cNvPr>
          <p:cNvPicPr>
            <a:picLocks noChangeAspect="1"/>
          </p:cNvPicPr>
          <p:nvPr/>
        </p:nvPicPr>
        <p:blipFill>
          <a:blip r:embed="rId8"/>
          <a:stretch>
            <a:fillRect/>
          </a:stretch>
        </p:blipFill>
        <p:spPr>
          <a:xfrm>
            <a:off x="6548790" y="1351366"/>
            <a:ext cx="1152550" cy="630212"/>
          </a:xfrm>
          <a:prstGeom prst="rect">
            <a:avLst/>
          </a:prstGeom>
        </p:spPr>
      </p:pic>
      <p:pic>
        <p:nvPicPr>
          <p:cNvPr id="13" name="Picture 12">
            <a:extLst>
              <a:ext uri="{FF2B5EF4-FFF2-40B4-BE49-F238E27FC236}">
                <a16:creationId xmlns:a16="http://schemas.microsoft.com/office/drawing/2014/main" id="{4BA24396-7545-44EA-8F4F-6A564DB6AA8F}"/>
              </a:ext>
            </a:extLst>
          </p:cNvPr>
          <p:cNvPicPr>
            <a:picLocks noChangeAspect="1"/>
          </p:cNvPicPr>
          <p:nvPr/>
        </p:nvPicPr>
        <p:blipFill>
          <a:blip r:embed="rId9"/>
          <a:stretch>
            <a:fillRect/>
          </a:stretch>
        </p:blipFill>
        <p:spPr>
          <a:xfrm>
            <a:off x="1494054" y="2553712"/>
            <a:ext cx="1528175" cy="401431"/>
          </a:xfrm>
          <a:prstGeom prst="rect">
            <a:avLst/>
          </a:prstGeom>
        </p:spPr>
      </p:pic>
      <p:pic>
        <p:nvPicPr>
          <p:cNvPr id="14" name="Picture 13">
            <a:extLst>
              <a:ext uri="{FF2B5EF4-FFF2-40B4-BE49-F238E27FC236}">
                <a16:creationId xmlns:a16="http://schemas.microsoft.com/office/drawing/2014/main" id="{4DA31F8A-5F94-482F-BC89-52E46C894B32}"/>
              </a:ext>
            </a:extLst>
          </p:cNvPr>
          <p:cNvPicPr>
            <a:picLocks noChangeAspect="1"/>
          </p:cNvPicPr>
          <p:nvPr/>
        </p:nvPicPr>
        <p:blipFill>
          <a:blip r:embed="rId10"/>
          <a:stretch>
            <a:fillRect/>
          </a:stretch>
        </p:blipFill>
        <p:spPr>
          <a:xfrm>
            <a:off x="1833263" y="5373932"/>
            <a:ext cx="609158" cy="374867"/>
          </a:xfrm>
          <a:prstGeom prst="rect">
            <a:avLst/>
          </a:prstGeom>
        </p:spPr>
      </p:pic>
      <p:pic>
        <p:nvPicPr>
          <p:cNvPr id="15" name="Picture 14">
            <a:extLst>
              <a:ext uri="{FF2B5EF4-FFF2-40B4-BE49-F238E27FC236}">
                <a16:creationId xmlns:a16="http://schemas.microsoft.com/office/drawing/2014/main" id="{0B97647F-55FE-4E47-B0AF-BE6A19A75171}"/>
              </a:ext>
            </a:extLst>
          </p:cNvPr>
          <p:cNvPicPr>
            <a:picLocks noChangeAspect="1"/>
          </p:cNvPicPr>
          <p:nvPr/>
        </p:nvPicPr>
        <p:blipFill>
          <a:blip r:embed="rId11"/>
          <a:stretch>
            <a:fillRect/>
          </a:stretch>
        </p:blipFill>
        <p:spPr>
          <a:xfrm>
            <a:off x="7971744" y="4232147"/>
            <a:ext cx="1086177" cy="485762"/>
          </a:xfrm>
          <a:prstGeom prst="rect">
            <a:avLst/>
          </a:prstGeom>
        </p:spPr>
      </p:pic>
      <p:pic>
        <p:nvPicPr>
          <p:cNvPr id="16" name="Picture 15">
            <a:extLst>
              <a:ext uri="{FF2B5EF4-FFF2-40B4-BE49-F238E27FC236}">
                <a16:creationId xmlns:a16="http://schemas.microsoft.com/office/drawing/2014/main" id="{197BC1C2-220F-4E6F-9E5E-D04FDDBF1DEB}"/>
              </a:ext>
            </a:extLst>
          </p:cNvPr>
          <p:cNvPicPr>
            <a:picLocks noChangeAspect="1"/>
          </p:cNvPicPr>
          <p:nvPr/>
        </p:nvPicPr>
        <p:blipFill>
          <a:blip r:embed="rId8"/>
          <a:stretch>
            <a:fillRect/>
          </a:stretch>
        </p:blipFill>
        <p:spPr>
          <a:xfrm>
            <a:off x="6378932" y="5508253"/>
            <a:ext cx="1152550" cy="630212"/>
          </a:xfrm>
          <a:prstGeom prst="rect">
            <a:avLst/>
          </a:prstGeom>
        </p:spPr>
      </p:pic>
    </p:spTree>
    <p:extLst>
      <p:ext uri="{BB962C8B-B14F-4D97-AF65-F5344CB8AC3E}">
        <p14:creationId xmlns:p14="http://schemas.microsoft.com/office/powerpoint/2010/main" val="2096842574"/>
      </p:ext>
    </p:extLst>
  </p:cSld>
  <p:clrMapOvr>
    <a:masterClrMapping/>
  </p:clrMapOvr>
  <mc:AlternateContent xmlns:mc="http://schemas.openxmlformats.org/markup-compatibility/2006">
    <mc:Choice xmlns:p14="http://schemas.microsoft.com/office/powerpoint/2010/main" Requires="p14">
      <p:transition p14:dur="300" advTm="65000"/>
    </mc:Choice>
    <mc:Fallback>
      <p:transition advTm="6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14924</TotalTime>
  <Words>596</Words>
  <Application>Microsoft Office PowerPoint</Application>
  <PresentationFormat>Widescreen</PresentationFormat>
  <Paragraphs>53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(Body)</vt:lpstr>
      <vt:lpstr>Office Theme</vt:lpstr>
      <vt:lpstr>PowerPoint Presentation</vt:lpstr>
      <vt:lpstr>Project Aims</vt:lpstr>
      <vt:lpstr>Update of the Project since last PI meeting</vt:lpstr>
      <vt:lpstr>Update of the Project since last PI meeting</vt:lpstr>
      <vt:lpstr>Planned Outcomes/Next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Teresa Wu</cp:lastModifiedBy>
  <cp:revision>114</cp:revision>
  <dcterms:created xsi:type="dcterms:W3CDTF">2016-01-15T22:20:06Z</dcterms:created>
  <dcterms:modified xsi:type="dcterms:W3CDTF">2019-03-24T03:42:11Z</dcterms:modified>
  <cp:category/>
</cp:coreProperties>
</file>