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1pPr>
    <a:lvl2pPr marL="0" marR="0" indent="4572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2pPr>
    <a:lvl3pPr marL="0" marR="0" indent="9144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3pPr>
    <a:lvl4pPr marL="0" marR="0" indent="13716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4pPr>
    <a:lvl5pPr marL="0" marR="0" indent="18288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5pPr>
    <a:lvl6pPr marL="0" marR="0" indent="22860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6pPr>
    <a:lvl7pPr marL="0" marR="0" indent="27432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7pPr>
    <a:lvl8pPr marL="0" marR="0" indent="32004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8pPr>
    <a:lvl9pPr marL="0" marR="0" indent="365760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lvl1pPr>
              <a:defRPr b="1"/>
            </a:lvl1pPr>
          </a:lstStyle>
          <a:p>
            <a:r>
              <a:t>This is the transition slide. The lightning talk moderator will announce the name of your project and the name of the lead PI. Expect to begin your presentation from the next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gn="just">
              <a:defRPr b="1"/>
            </a:pPr>
            <a:r>
              <a:t>Describe at least one deliverable that you accomplished together with your community partners and at least one outcome in terms of capacity building. Also describe something unexpected about working with your community partners. Anecdotes are highly encouraged. Include photos.</a:t>
            </a:r>
          </a:p>
          <a:p>
            <a:pPr algn="just">
              <a:defRPr b="1"/>
            </a:pPr>
            <a:r>
              <a:t>Emphasize activities that have been carried out after last year's PI meeting and how these activities along with what was accomplished last year fits within the overall vision of your project.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algn="just">
              <a:defRPr b="1"/>
            </a:pPr>
            <a:r>
              <a:t>Describe at least one deliverable in terms of the science (technical and social). Why is this deliverable significant/what did it accomplish or what will it allow? Include photos.</a:t>
            </a:r>
          </a:p>
          <a:p>
            <a:pPr algn="just">
              <a:defRPr b="1"/>
            </a:pPr>
            <a:r>
              <a:t>Emphasize activities that have been carried out after last year's PI meeting and how these activities along with what was accomplished last year fits within the overall vision of your project. Inclusion of photos are encouraged.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14400" y="2130425"/>
            <a:ext cx="10363200" cy="1470026"/>
          </a:xfrm>
          <a:prstGeom prst="rect">
            <a:avLst/>
          </a:prstGeom>
        </p:spPr>
        <p:txBody>
          <a:bodyPr/>
          <a:lstStyle/>
          <a:p>
            <a:r>
              <a:t>Click to edit Master title style</a:t>
            </a:r>
          </a:p>
        </p:txBody>
      </p:sp>
      <p:sp>
        <p:nvSpPr>
          <p:cNvPr id="12" name="Shape 12"/>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stStyle>
          <a:p>
            <a:r>
              <a:t>Click to edit Master subtitle style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839200" y="274639"/>
            <a:ext cx="2743200" cy="5851526"/>
          </a:xfrm>
          <a:prstGeom prst="rect">
            <a:avLst/>
          </a:prstGeom>
        </p:spPr>
        <p:txBody>
          <a:bodyPr/>
          <a:lstStyle/>
          <a:p>
            <a:r>
              <a:t>Click to edit Master title style</a:t>
            </a:r>
          </a:p>
        </p:txBody>
      </p:sp>
      <p:sp>
        <p:nvSpPr>
          <p:cNvPr id="102" name="Shape 102"/>
          <p:cNvSpPr>
            <a:spLocks noGrp="1"/>
          </p:cNvSpPr>
          <p:nvPr>
            <p:ph type="body" idx="1"/>
          </p:nvPr>
        </p:nvSpPr>
        <p:spPr>
          <a:xfrm>
            <a:off x="609600" y="274639"/>
            <a:ext cx="8026400" cy="5851526"/>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963084" y="4406901"/>
            <a:ext cx="10363201" cy="1362076"/>
          </a:xfrm>
          <a:prstGeom prst="rect">
            <a:avLst/>
          </a:prstGeom>
        </p:spPr>
        <p:txBody>
          <a:bodyPr anchor="t"/>
          <a:lstStyle>
            <a:lvl1pPr algn="l">
              <a:defRPr sz="4000" b="1" cap="all"/>
            </a:lvl1pPr>
          </a:lstStyle>
          <a:p>
            <a:r>
              <a:t>Click to edit Master title style</a:t>
            </a:r>
          </a:p>
        </p:txBody>
      </p:sp>
      <p:sp>
        <p:nvSpPr>
          <p:cNvPr id="30" name="Shape 30"/>
          <p:cNvSpPr>
            <a:spLocks noGrp="1"/>
          </p:cNvSpPr>
          <p:nvPr>
            <p:ph type="body" sz="quarter" idx="1"/>
          </p:nvPr>
        </p:nvSpPr>
        <p:spPr>
          <a:xfrm>
            <a:off x="963084" y="2906713"/>
            <a:ext cx="10363201" cy="1500188"/>
          </a:xfrm>
          <a:prstGeom prst="rect">
            <a:avLst/>
          </a:prstGeom>
        </p:spPr>
        <p:txBody>
          <a:bodyPr anchor="b"/>
          <a:lstStyle>
            <a:lvl1pPr marL="0" indent="0">
              <a:spcBef>
                <a:spcPts val="400"/>
              </a:spcBef>
              <a:buSzTx/>
              <a:buFontTx/>
              <a:buNone/>
              <a:defRPr sz="20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609600" y="1600200"/>
            <a:ext cx="5384800" cy="4525964"/>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edit Master title style</a:t>
            </a:r>
          </a:p>
        </p:txBody>
      </p:sp>
      <p:sp>
        <p:nvSpPr>
          <p:cNvPr id="48" name="Shape 48"/>
          <p:cNvSpPr>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stStyle>
          <a:p>
            <a:r>
              <a:t>Click to edit Master text styles</a:t>
            </a:r>
          </a:p>
        </p:txBody>
      </p:sp>
      <p:sp>
        <p:nvSpPr>
          <p:cNvPr id="49" name="Shape 49"/>
          <p:cNvSpPr>
            <a:spLocks noGrp="1"/>
          </p:cNvSpPr>
          <p:nvPr>
            <p:ph type="body" sz="quarter" idx="13"/>
          </p:nvPr>
        </p:nvSpPr>
        <p:spPr>
          <a:xfrm>
            <a:off x="6193368" y="1535112"/>
            <a:ext cx="5389034" cy="639763"/>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09601" y="273050"/>
            <a:ext cx="4011084" cy="1162050"/>
          </a:xfrm>
          <a:prstGeom prst="rect">
            <a:avLst/>
          </a:prstGeom>
        </p:spPr>
        <p:txBody>
          <a:bodyPr anchor="b"/>
          <a:lstStyle>
            <a:lvl1pPr algn="l">
              <a:defRPr sz="2000" b="1"/>
            </a:lvl1pPr>
          </a:lstStyle>
          <a:p>
            <a:r>
              <a:t>Click to edit Master title style</a:t>
            </a:r>
          </a:p>
        </p:txBody>
      </p:sp>
      <p:sp>
        <p:nvSpPr>
          <p:cNvPr id="73" name="Shape 73"/>
          <p:cNvSpPr>
            <a:spLocks noGrp="1"/>
          </p:cNvSpPr>
          <p:nvPr>
            <p:ph type="body" idx="1"/>
          </p:nvPr>
        </p:nvSpPr>
        <p:spPr>
          <a:xfrm>
            <a:off x="4766733" y="273050"/>
            <a:ext cx="6815667" cy="5853114"/>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half" idx="13"/>
          </p:nvPr>
        </p:nvSpPr>
        <p:spPr>
          <a:xfrm>
            <a:off x="609600" y="1435101"/>
            <a:ext cx="4011085" cy="4691063"/>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2389716" y="4800600"/>
            <a:ext cx="7315201" cy="566738"/>
          </a:xfrm>
          <a:prstGeom prst="rect">
            <a:avLst/>
          </a:prstGeom>
        </p:spPr>
        <p:txBody>
          <a:bodyPr anchor="b"/>
          <a:lstStyle>
            <a:lvl1pPr algn="l">
              <a:defRPr sz="2000" b="1"/>
            </a:lvl1pPr>
          </a:lstStyle>
          <a:p>
            <a:r>
              <a:t>Click to edit Master title style</a:t>
            </a:r>
          </a:p>
        </p:txBody>
      </p:sp>
      <p:sp>
        <p:nvSpPr>
          <p:cNvPr id="83" name="Shape 83"/>
          <p:cNvSpPr>
            <a:spLocks noGrp="1"/>
          </p:cNvSpPr>
          <p:nvPr>
            <p:ph type="pic" sz="half" idx="13"/>
          </p:nvPr>
        </p:nvSpPr>
        <p:spPr>
          <a:xfrm>
            <a:off x="2389716" y="612775"/>
            <a:ext cx="73152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2389716" y="5367337"/>
            <a:ext cx="7315201" cy="804863"/>
          </a:xfrm>
          <a:prstGeom prst="rect">
            <a:avLst/>
          </a:prstGeom>
        </p:spPr>
        <p:txBody>
          <a:bodyPr/>
          <a:lstStyle>
            <a:lvl1pPr marL="0" indent="0">
              <a:spcBef>
                <a:spcPts val="300"/>
              </a:spcBef>
              <a:buSzTx/>
              <a:buFontTx/>
              <a:buNone/>
              <a:defRPr sz="14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609600" y="1600200"/>
            <a:ext cx="10972800" cy="452596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11318418" y="6404293"/>
            <a:ext cx="263983" cy="269241"/>
          </a:xfrm>
          <a:prstGeom prst="rect">
            <a:avLst/>
          </a:prstGeom>
          <a:ln w="12700">
            <a:miter lim="400000"/>
          </a:ln>
        </p:spPr>
        <p:txBody>
          <a:bodyPr wrap="none" lIns="45719" rIns="45719" anchor="ctr">
            <a:spAutoFit/>
          </a:bodyPr>
          <a:lstStyle>
            <a:lvl1pPr algn="r">
              <a:defRPr sz="1200">
                <a:solidFill>
                  <a:srgbClr val="888888"/>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1941095" y="1854497"/>
            <a:ext cx="8373979" cy="15188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914400">
              <a:lnSpc>
                <a:spcPts val="5800"/>
              </a:lnSpc>
              <a:defRPr sz="3600" b="1">
                <a:solidFill>
                  <a:schemeClr val="accent2"/>
                </a:solidFill>
                <a:latin typeface="Trebuchet MS"/>
                <a:ea typeface="Trebuchet MS"/>
                <a:cs typeface="Trebuchet MS"/>
                <a:sym typeface="Trebuchet MS"/>
              </a:defRPr>
            </a:lvl1pPr>
          </a:lstStyle>
          <a:p>
            <a:r>
              <a:t>FY 2017 PG: ZER0H: Zero Energy Ready Homes, 1737538</a:t>
            </a:r>
          </a:p>
        </p:txBody>
      </p:sp>
      <p:sp>
        <p:nvSpPr>
          <p:cNvPr id="113" name="Shape 113"/>
          <p:cNvSpPr/>
          <p:nvPr/>
        </p:nvSpPr>
        <p:spPr>
          <a:xfrm>
            <a:off x="1740186" y="3673642"/>
            <a:ext cx="8737680" cy="126949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indent="-342900" defTabSz="914400">
              <a:spcBef>
                <a:spcPts val="500"/>
              </a:spcBef>
              <a:buSzPct val="100000"/>
              <a:buFont typeface="Arial"/>
              <a:buChar char="•"/>
              <a:defRPr sz="2400">
                <a:solidFill>
                  <a:srgbClr val="2F5897"/>
                </a:solidFill>
              </a:defRPr>
            </a:pPr>
            <a:r>
              <a:rPr b="1">
                <a:latin typeface="Trebuchet MS"/>
                <a:ea typeface="Trebuchet MS"/>
                <a:cs typeface="Trebuchet MS"/>
                <a:sym typeface="Trebuchet MS"/>
              </a:rPr>
              <a:t>PI: Kavasseri</a:t>
            </a:r>
            <a:r>
              <a:t>, Co-PIs: Cao, Zhang, Srivastava, and Fischer, COMMUNITY: Native American Tribes in North Dakota (ND)</a:t>
            </a:r>
            <a:endParaRPr>
              <a:solidFill>
                <a:srgbClr val="808080"/>
              </a:solidFill>
            </a:endParaRPr>
          </a:p>
          <a:p>
            <a:pPr marL="342900" indent="-342900" defTabSz="914400">
              <a:spcBef>
                <a:spcPts val="500"/>
              </a:spcBef>
              <a:buSzPct val="100000"/>
              <a:buFont typeface="Arial"/>
              <a:buChar char="•"/>
              <a:defRPr sz="2400">
                <a:solidFill>
                  <a:srgbClr val="2F5897"/>
                </a:solidFill>
              </a:defRPr>
            </a:pPr>
            <a:r>
              <a:t>North Dakota State University, Fargo, ND</a:t>
            </a:r>
          </a:p>
        </p:txBody>
      </p:sp>
      <p:pic>
        <p:nvPicPr>
          <p:cNvPr id="114" name="image1.jpg" descr="ttps://www.nsf.gov/images/logos/nsf1.jpg"/>
          <p:cNvPicPr>
            <a:picLocks noChangeAspect="1"/>
          </p:cNvPicPr>
          <p:nvPr/>
        </p:nvPicPr>
        <p:blipFill>
          <a:blip r:embed="rId3">
            <a:extLst/>
          </a:blip>
          <a:stretch>
            <a:fillRect/>
          </a:stretch>
        </p:blipFill>
        <p:spPr>
          <a:xfrm>
            <a:off x="11371946" y="6033006"/>
            <a:ext cx="820055" cy="824995"/>
          </a:xfrm>
          <a:prstGeom prst="rect">
            <a:avLst/>
          </a:prstGeom>
          <a:ln w="12700">
            <a:miter lim="400000"/>
          </a:ln>
        </p:spPr>
      </p:pic>
      <p:sp>
        <p:nvSpPr>
          <p:cNvPr id="115" name="Shape 115"/>
          <p:cNvSpPr/>
          <p:nvPr/>
        </p:nvSpPr>
        <p:spPr>
          <a:xfrm>
            <a:off x="0" y="-1"/>
            <a:ext cx="12192000" cy="383541"/>
          </a:xfrm>
          <a:prstGeom prst="rect">
            <a:avLst/>
          </a:prstGeom>
          <a:solidFill>
            <a:srgbClr val="DCE6F2"/>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 b="1">
                <a:latin typeface="Trebuchet MS"/>
                <a:ea typeface="Trebuchet MS"/>
                <a:cs typeface="Trebuchet MS"/>
                <a:sym typeface="Trebuchet MS"/>
              </a:defRPr>
            </a:lvl1pPr>
          </a:lstStyle>
          <a:p>
            <a:r>
              <a:t>2019 NSF SMART AND CONNECTED COMMUNITIES PI MEETING</a:t>
            </a:r>
          </a:p>
        </p:txBody>
      </p:sp>
      <p:pic>
        <p:nvPicPr>
          <p:cNvPr id="116" name="image2.jpeg"/>
          <p:cNvPicPr>
            <a:picLocks noChangeAspect="1"/>
          </p:cNvPicPr>
          <p:nvPr/>
        </p:nvPicPr>
        <p:blipFill>
          <a:blip r:embed="rId4">
            <a:alphaModFix amt="33000"/>
            <a:extLst/>
          </a:blip>
          <a:srcRect b="4922"/>
          <a:stretch>
            <a:fillRect/>
          </a:stretch>
        </p:blipFill>
        <p:spPr>
          <a:xfrm>
            <a:off x="0" y="360476"/>
            <a:ext cx="12192000" cy="163287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idx="4294967295"/>
          </p:nvPr>
        </p:nvSpPr>
        <p:spPr>
          <a:xfrm>
            <a:off x="2070410" y="130175"/>
            <a:ext cx="8018155" cy="762000"/>
          </a:xfrm>
          <a:prstGeom prst="rect">
            <a:avLst/>
          </a:prstGeom>
        </p:spPr>
        <p:txBody>
          <a:bodyPr/>
          <a:lstStyle>
            <a:lvl1pPr>
              <a:defRPr sz="4000" b="1">
                <a:solidFill>
                  <a:schemeClr val="accent2"/>
                </a:solidFill>
              </a:defRPr>
            </a:lvl1pPr>
          </a:lstStyle>
          <a:p>
            <a:r>
              <a:t>Project Aims</a:t>
            </a:r>
          </a:p>
        </p:txBody>
      </p:sp>
      <p:grpSp>
        <p:nvGrpSpPr>
          <p:cNvPr id="127" name="Group 127"/>
          <p:cNvGrpSpPr/>
          <p:nvPr/>
        </p:nvGrpSpPr>
        <p:grpSpPr>
          <a:xfrm>
            <a:off x="6717355" y="1440764"/>
            <a:ext cx="3702761" cy="3976472"/>
            <a:chOff x="0" y="0"/>
            <a:chExt cx="3702760" cy="3976470"/>
          </a:xfrm>
        </p:grpSpPr>
        <p:sp>
          <p:nvSpPr>
            <p:cNvPr id="121" name="Shape 121"/>
            <p:cNvSpPr/>
            <p:nvPr/>
          </p:nvSpPr>
          <p:spPr>
            <a:xfrm>
              <a:off x="0" y="0"/>
              <a:ext cx="3702761" cy="3976471"/>
            </a:xfrm>
            <a:prstGeom prst="ellipse">
              <a:avLst/>
            </a:prstGeom>
            <a:noFill/>
            <a:ln w="9525" cap="flat">
              <a:solidFill>
                <a:srgbClr val="32538F"/>
              </a:solidFill>
              <a:prstDash val="solid"/>
              <a:miter lim="800000"/>
            </a:ln>
            <a:effectLst/>
          </p:spPr>
          <p:txBody>
            <a:bodyPr wrap="square" lIns="45719" tIns="45719" rIns="45719" bIns="45719" numCol="1" anchor="ctr">
              <a:noAutofit/>
            </a:bodyPr>
            <a:lstStyle/>
            <a:p>
              <a:pPr algn="ctr" defTabSz="914400">
                <a:defRPr sz="1800">
                  <a:solidFill>
                    <a:srgbClr val="FFFFFF"/>
                  </a:solidFill>
                  <a:latin typeface="+mj-lt"/>
                  <a:ea typeface="+mj-ea"/>
                  <a:cs typeface="+mj-cs"/>
                  <a:sym typeface="Calibri"/>
                </a:defRPr>
              </a:pPr>
              <a:endParaRPr/>
            </a:p>
          </p:txBody>
        </p:sp>
        <p:pic>
          <p:nvPicPr>
            <p:cNvPr id="122" name="image1.png"/>
            <p:cNvPicPr>
              <a:picLocks noChangeAspect="1"/>
            </p:cNvPicPr>
            <p:nvPr/>
          </p:nvPicPr>
          <p:blipFill>
            <a:blip r:embed="rId2">
              <a:extLst/>
            </a:blip>
            <a:stretch>
              <a:fillRect/>
            </a:stretch>
          </p:blipFill>
          <p:spPr>
            <a:xfrm>
              <a:off x="305388" y="1413773"/>
              <a:ext cx="971123" cy="971123"/>
            </a:xfrm>
            <a:prstGeom prst="rect">
              <a:avLst/>
            </a:prstGeom>
            <a:ln w="12700" cap="flat">
              <a:noFill/>
              <a:miter lim="400000"/>
            </a:ln>
            <a:effectLst/>
          </p:spPr>
        </p:pic>
        <p:pic>
          <p:nvPicPr>
            <p:cNvPr id="123" name="image2.png"/>
            <p:cNvPicPr>
              <a:picLocks noChangeAspect="1"/>
            </p:cNvPicPr>
            <p:nvPr/>
          </p:nvPicPr>
          <p:blipFill>
            <a:blip r:embed="rId3">
              <a:extLst/>
            </a:blip>
            <a:stretch>
              <a:fillRect/>
            </a:stretch>
          </p:blipFill>
          <p:spPr>
            <a:xfrm>
              <a:off x="1328920" y="1413773"/>
              <a:ext cx="971122" cy="971123"/>
            </a:xfrm>
            <a:prstGeom prst="rect">
              <a:avLst/>
            </a:prstGeom>
            <a:ln w="12700" cap="flat">
              <a:noFill/>
              <a:miter lim="400000"/>
            </a:ln>
            <a:effectLst/>
          </p:spPr>
        </p:pic>
        <p:pic>
          <p:nvPicPr>
            <p:cNvPr id="124" name="image3.png"/>
            <p:cNvPicPr>
              <a:picLocks noChangeAspect="1"/>
            </p:cNvPicPr>
            <p:nvPr/>
          </p:nvPicPr>
          <p:blipFill>
            <a:blip r:embed="rId4">
              <a:extLst/>
            </a:blip>
            <a:stretch>
              <a:fillRect/>
            </a:stretch>
          </p:blipFill>
          <p:spPr>
            <a:xfrm>
              <a:off x="2426118" y="1394839"/>
              <a:ext cx="1008990" cy="1008991"/>
            </a:xfrm>
            <a:prstGeom prst="rect">
              <a:avLst/>
            </a:prstGeom>
            <a:ln w="12700" cap="flat">
              <a:noFill/>
              <a:miter lim="400000"/>
            </a:ln>
            <a:effectLst/>
          </p:spPr>
        </p:pic>
        <p:pic>
          <p:nvPicPr>
            <p:cNvPr id="125" name="image4.png"/>
            <p:cNvPicPr>
              <a:picLocks noChangeAspect="1"/>
            </p:cNvPicPr>
            <p:nvPr/>
          </p:nvPicPr>
          <p:blipFill>
            <a:blip r:embed="rId5">
              <a:extLst/>
            </a:blip>
            <a:stretch>
              <a:fillRect/>
            </a:stretch>
          </p:blipFill>
          <p:spPr>
            <a:xfrm>
              <a:off x="1346885" y="2556904"/>
              <a:ext cx="1008990" cy="1008990"/>
            </a:xfrm>
            <a:prstGeom prst="rect">
              <a:avLst/>
            </a:prstGeom>
            <a:ln w="12700" cap="flat">
              <a:noFill/>
              <a:miter lim="400000"/>
            </a:ln>
            <a:effectLst/>
          </p:spPr>
        </p:pic>
        <p:pic>
          <p:nvPicPr>
            <p:cNvPr id="126" name="image5.png"/>
            <p:cNvPicPr>
              <a:picLocks noChangeAspect="1"/>
            </p:cNvPicPr>
            <p:nvPr/>
          </p:nvPicPr>
          <p:blipFill>
            <a:blip r:embed="rId6">
              <a:extLst/>
            </a:blip>
            <a:stretch>
              <a:fillRect/>
            </a:stretch>
          </p:blipFill>
          <p:spPr>
            <a:xfrm>
              <a:off x="1346885" y="436953"/>
              <a:ext cx="1008990" cy="1008990"/>
            </a:xfrm>
            <a:prstGeom prst="rect">
              <a:avLst/>
            </a:prstGeom>
            <a:ln w="12700" cap="flat">
              <a:noFill/>
              <a:miter lim="400000"/>
            </a:ln>
            <a:effectLst/>
          </p:spPr>
        </p:pic>
      </p:grpSp>
      <p:sp>
        <p:nvSpPr>
          <p:cNvPr id="128" name="Shape 128"/>
          <p:cNvSpPr/>
          <p:nvPr/>
        </p:nvSpPr>
        <p:spPr>
          <a:xfrm>
            <a:off x="582004" y="1140293"/>
            <a:ext cx="5968183" cy="481203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450056" indent="-450056" algn="l" defTabSz="914400">
              <a:lnSpc>
                <a:spcPct val="90000"/>
              </a:lnSpc>
              <a:spcBef>
                <a:spcPts val="300"/>
              </a:spcBef>
              <a:buSzPct val="100000"/>
              <a:buFont typeface="Arial"/>
              <a:buChar char="•"/>
              <a:defRPr sz="2700"/>
            </a:pPr>
            <a:r>
              <a:t>Exploit passive home design technologies to develop primarily DC energy delivery systems for residences;</a:t>
            </a:r>
          </a:p>
          <a:p>
            <a:pPr defTabSz="914400">
              <a:lnSpc>
                <a:spcPct val="90000"/>
              </a:lnSpc>
              <a:spcBef>
                <a:spcPts val="300"/>
              </a:spcBef>
              <a:defRPr sz="2700"/>
            </a:pPr>
            <a:endParaRPr/>
          </a:p>
          <a:p>
            <a:pPr marL="450056" indent="-450056" algn="l" defTabSz="914400">
              <a:lnSpc>
                <a:spcPct val="90000"/>
              </a:lnSpc>
              <a:spcBef>
                <a:spcPts val="300"/>
              </a:spcBef>
              <a:buSzPct val="100000"/>
              <a:buFont typeface="Arial"/>
              <a:buChar char="•"/>
              <a:defRPr sz="2700"/>
            </a:pPr>
            <a:r>
              <a:t>Integrate photovoltaic and energy storage systems using  next-generation earth-abundant materials;</a:t>
            </a:r>
          </a:p>
          <a:p>
            <a:pPr defTabSz="914400">
              <a:lnSpc>
                <a:spcPct val="90000"/>
              </a:lnSpc>
              <a:spcBef>
                <a:spcPts val="300"/>
              </a:spcBef>
              <a:defRPr sz="2700"/>
            </a:pPr>
            <a:endParaRPr/>
          </a:p>
          <a:p>
            <a:pPr marL="450056" indent="-450056" algn="l" defTabSz="914400">
              <a:lnSpc>
                <a:spcPct val="90000"/>
              </a:lnSpc>
              <a:spcBef>
                <a:spcPts val="300"/>
              </a:spcBef>
              <a:buSzPct val="100000"/>
              <a:buFont typeface="Arial"/>
              <a:buChar char="•"/>
              <a:defRPr sz="2700"/>
            </a:pPr>
            <a:r>
              <a:t>Factor community inputs into (re)design of  residential spaces;</a:t>
            </a:r>
          </a:p>
        </p:txBody>
      </p:sp>
      <p:pic>
        <p:nvPicPr>
          <p:cNvPr id="129" name="FortYates_4.jpg"/>
          <p:cNvPicPr>
            <a:picLocks noChangeAspect="1"/>
          </p:cNvPicPr>
          <p:nvPr/>
        </p:nvPicPr>
        <p:blipFill>
          <a:blip r:embed="rId7">
            <a:alphaModFix amt="38189"/>
            <a:extLst/>
          </a:blip>
          <a:stretch>
            <a:fillRect/>
          </a:stretch>
        </p:blipFill>
        <p:spPr>
          <a:xfrm>
            <a:off x="-28542" y="-2047666"/>
            <a:ext cx="14930538" cy="11187949"/>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idx="4294967295"/>
          </p:nvPr>
        </p:nvSpPr>
        <p:spPr>
          <a:xfrm>
            <a:off x="1285874" y="373063"/>
            <a:ext cx="9215439" cy="762001"/>
          </a:xfrm>
          <a:prstGeom prst="rect">
            <a:avLst/>
          </a:prstGeom>
        </p:spPr>
        <p:txBody>
          <a:bodyPr/>
          <a:lstStyle>
            <a:lvl1pPr defTabSz="406908">
              <a:defRPr sz="3559" b="1">
                <a:solidFill>
                  <a:schemeClr val="accent2"/>
                </a:solidFill>
              </a:defRPr>
            </a:lvl1pPr>
          </a:lstStyle>
          <a:p>
            <a:r>
              <a:t>Update of the Project since last PI meeting</a:t>
            </a:r>
          </a:p>
        </p:txBody>
      </p:sp>
      <p:sp>
        <p:nvSpPr>
          <p:cNvPr id="132" name="Shape 132"/>
          <p:cNvSpPr/>
          <p:nvPr/>
        </p:nvSpPr>
        <p:spPr>
          <a:xfrm>
            <a:off x="1146485" y="1250794"/>
            <a:ext cx="7281739" cy="3583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10552" indent="-210552" algn="l">
              <a:buSzPct val="100000"/>
              <a:buChar char="•"/>
              <a:defRPr sz="2100"/>
            </a:pPr>
            <a:r>
              <a:t>Community inputs provided insights into overlooked housing needs:  including - A) access to home financing, major gaps in housing for single women, single mothers, and those with low-paying jobs, B) complexities of tribal land governance, and C) eagerness to live “off-grid”, but not in traditional town settings.</a:t>
            </a:r>
          </a:p>
          <a:p>
            <a:pPr algn="l">
              <a:defRPr sz="2100"/>
            </a:pPr>
            <a:endParaRPr/>
          </a:p>
          <a:p>
            <a:pPr marL="210552" indent="-210552" algn="l">
              <a:buSzPct val="100000"/>
              <a:buChar char="•"/>
              <a:defRPr sz="2100"/>
            </a:pPr>
            <a:r>
              <a:t>Engagement with Tribal housing authorities and the community helped us discovering many surprising land-use factors and understand cultural factors that bear on residential design.</a:t>
            </a:r>
          </a:p>
        </p:txBody>
      </p:sp>
      <p:pic>
        <p:nvPicPr>
          <p:cNvPr id="133" name="FortYates_12.jpg"/>
          <p:cNvPicPr>
            <a:picLocks noChangeAspect="1"/>
          </p:cNvPicPr>
          <p:nvPr/>
        </p:nvPicPr>
        <p:blipFill>
          <a:blip r:embed="rId3">
            <a:alphaModFix amt="36298"/>
            <a:extLst/>
          </a:blip>
          <a:srcRect l="677" b="70034"/>
          <a:stretch>
            <a:fillRect/>
          </a:stretch>
        </p:blipFill>
        <p:spPr>
          <a:xfrm>
            <a:off x="-85333" y="6301759"/>
            <a:ext cx="14902359" cy="3368967"/>
          </a:xfrm>
          <a:prstGeom prst="rect">
            <a:avLst/>
          </a:prstGeom>
          <a:ln w="12700">
            <a:miter lim="400000"/>
          </a:ln>
        </p:spPr>
      </p:pic>
      <p:pic>
        <p:nvPicPr>
          <p:cNvPr id="134" name="IMG_2764.jpg"/>
          <p:cNvPicPr>
            <a:picLocks noChangeAspect="1"/>
          </p:cNvPicPr>
          <p:nvPr/>
        </p:nvPicPr>
        <p:blipFill>
          <a:blip r:embed="rId4">
            <a:alphaModFix amt="26694"/>
            <a:extLst/>
          </a:blip>
          <a:stretch>
            <a:fillRect/>
          </a:stretch>
        </p:blipFill>
        <p:spPr>
          <a:xfrm>
            <a:off x="-219179" y="-1125091"/>
            <a:ext cx="12630357" cy="9472767"/>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idx="4294967295"/>
          </p:nvPr>
        </p:nvSpPr>
        <p:spPr>
          <a:xfrm>
            <a:off x="1278342" y="387350"/>
            <a:ext cx="9315451" cy="762000"/>
          </a:xfrm>
          <a:prstGeom prst="rect">
            <a:avLst/>
          </a:prstGeom>
        </p:spPr>
        <p:txBody>
          <a:bodyPr/>
          <a:lstStyle>
            <a:lvl1pPr defTabSz="411479">
              <a:defRPr sz="3600" b="1">
                <a:solidFill>
                  <a:schemeClr val="accent2"/>
                </a:solidFill>
              </a:defRPr>
            </a:lvl1pPr>
          </a:lstStyle>
          <a:p>
            <a:r>
              <a:t>Update of the Project since last PI meeting</a:t>
            </a:r>
          </a:p>
        </p:txBody>
      </p:sp>
      <p:sp>
        <p:nvSpPr>
          <p:cNvPr id="139" name="Shape 139"/>
          <p:cNvSpPr/>
          <p:nvPr/>
        </p:nvSpPr>
        <p:spPr>
          <a:xfrm>
            <a:off x="1413185" y="1941357"/>
            <a:ext cx="7731315" cy="313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85750" indent="-285750">
              <a:buSzPct val="100000"/>
              <a:buFont typeface="Arial"/>
              <a:buChar char="•"/>
              <a:defRPr sz="2100">
                <a:latin typeface="SF Pro Display Regular"/>
                <a:ea typeface="SF Pro Display Regular"/>
                <a:cs typeface="SF Pro Display Regular"/>
                <a:sym typeface="SF Pro Display Regular"/>
              </a:defRPr>
            </a:pPr>
            <a:r>
              <a:t>New concepts of Passive House home constructions with mobile, super-insulated wall systems designed as variable internal thermal boundaries;</a:t>
            </a:r>
          </a:p>
          <a:p>
            <a:pPr>
              <a:defRPr sz="2100"/>
            </a:pPr>
            <a:endParaRPr/>
          </a:p>
          <a:p>
            <a:pPr marL="285750" indent="-285750">
              <a:buSzPct val="100000"/>
              <a:buFont typeface="Arial"/>
              <a:buChar char="•"/>
              <a:defRPr sz="2100">
                <a:latin typeface="SF Pro Display Regular"/>
                <a:ea typeface="SF Pro Display Regular"/>
                <a:cs typeface="SF Pro Display Regular"/>
                <a:sym typeface="SF Pro Display Regular"/>
              </a:defRPr>
            </a:pPr>
            <a:r>
              <a:t>The concept of “programmable spaces” that adjusts to variable occupancy with the use of mobile thermal boundaries can achieve optimal energy-efficiency</a:t>
            </a:r>
          </a:p>
          <a:p>
            <a:pPr>
              <a:defRPr sz="2100"/>
            </a:pPr>
            <a:endParaRPr sz="1200" b="1">
              <a:latin typeface="Times New Roman"/>
              <a:ea typeface="Times New Roman"/>
              <a:cs typeface="Times New Roman"/>
              <a:sym typeface="Times New Roman"/>
            </a:endParaRPr>
          </a:p>
          <a:p>
            <a:pPr marL="285750" indent="-285750">
              <a:buSzPct val="100000"/>
              <a:buFont typeface="Arial"/>
              <a:buChar char="•"/>
              <a:defRPr sz="2100">
                <a:latin typeface="SF Compact Display Regular"/>
                <a:ea typeface="SF Compact Display Regular"/>
                <a:cs typeface="SF Compact Display Regular"/>
                <a:sym typeface="SF Compact Display Regular"/>
              </a:defRPr>
            </a:pPr>
            <a:r>
              <a:t>Collaboration with PassivHaus institute to develop building energy models with programmable spaces</a:t>
            </a:r>
          </a:p>
        </p:txBody>
      </p:sp>
      <p:pic>
        <p:nvPicPr>
          <p:cNvPr id="140" name="FortYates_9.jpg"/>
          <p:cNvPicPr>
            <a:picLocks noChangeAspect="1"/>
          </p:cNvPicPr>
          <p:nvPr/>
        </p:nvPicPr>
        <p:blipFill>
          <a:blip r:embed="rId3">
            <a:alphaModFix amt="33168"/>
            <a:extLst/>
          </a:blip>
          <a:stretch>
            <a:fillRect/>
          </a:stretch>
        </p:blipFill>
        <p:spPr>
          <a:xfrm>
            <a:off x="-1129556" y="-1551384"/>
            <a:ext cx="13468548" cy="10092432"/>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idx="4294967295"/>
          </p:nvPr>
        </p:nvSpPr>
        <p:spPr>
          <a:xfrm>
            <a:off x="2070410" y="130175"/>
            <a:ext cx="8018155" cy="762000"/>
          </a:xfrm>
          <a:prstGeom prst="rect">
            <a:avLst/>
          </a:prstGeom>
        </p:spPr>
        <p:txBody>
          <a:bodyPr/>
          <a:lstStyle>
            <a:lvl1pPr algn="l">
              <a:defRPr sz="4000" b="1">
                <a:solidFill>
                  <a:schemeClr val="accent2"/>
                </a:solidFill>
              </a:defRPr>
            </a:lvl1pPr>
          </a:lstStyle>
          <a:p>
            <a:r>
              <a:t>Planned Outcomes/Next Steps</a:t>
            </a:r>
          </a:p>
        </p:txBody>
      </p:sp>
      <p:sp>
        <p:nvSpPr>
          <p:cNvPr id="145" name="Shape 145"/>
          <p:cNvSpPr/>
          <p:nvPr/>
        </p:nvSpPr>
        <p:spPr>
          <a:xfrm>
            <a:off x="2070409" y="1326993"/>
            <a:ext cx="8018155" cy="199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100">
                <a:latin typeface="SF Pro Display Regular"/>
                <a:ea typeface="SF Pro Display Regular"/>
                <a:cs typeface="SF Pro Display Regular"/>
                <a:sym typeface="SF Pro Display Regular"/>
              </a:defRPr>
            </a:lvl1pPr>
          </a:lstStyle>
          <a:p>
            <a:r>
              <a:t>Evolve a new model for asynchronous, hierarchical  partnerships between higher education (both tribal colleges and land-grant institutions), housing authorities, tribal leaders, federal agencies, private lenders and home owners in order to address the needs of all involved through symbiotic relationships that partially fulfills the goals of each entity’s charter while meeting the financial constraints.</a:t>
            </a:r>
          </a:p>
        </p:txBody>
      </p:sp>
      <p:pic>
        <p:nvPicPr>
          <p:cNvPr id="146" name="IMG_2749.jpg"/>
          <p:cNvPicPr>
            <a:picLocks noChangeAspect="1"/>
          </p:cNvPicPr>
          <p:nvPr/>
        </p:nvPicPr>
        <p:blipFill>
          <a:blip r:embed="rId2">
            <a:alphaModFix amt="22543"/>
            <a:extLst/>
          </a:blip>
          <a:stretch>
            <a:fillRect/>
          </a:stretch>
        </p:blipFill>
        <p:spPr>
          <a:xfrm>
            <a:off x="-283667" y="-2447124"/>
            <a:ext cx="12726234" cy="9544676"/>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just" defTabSz="457200" rtl="0" fontAlgn="auto" latinLnBrk="0" hangingPunct="0">
          <a:lnSpc>
            <a:spcPct val="100000"/>
          </a:lnSpc>
          <a:spcBef>
            <a:spcPts val="0"/>
          </a:spcBef>
          <a:spcAft>
            <a:spcPts val="0"/>
          </a:spcAft>
          <a:buClrTx/>
          <a:buSzTx/>
          <a:buFontTx/>
          <a:buNone/>
          <a:tabLst/>
          <a:defRPr kumimoji="0" sz="2050" b="0" i="0" u="none" strike="noStrike" cap="none" spc="0" normalizeH="0" baseline="0">
            <a:ln>
              <a:noFill/>
            </a:ln>
            <a:solidFill>
              <a:srgbClr val="000000"/>
            </a:solidFill>
            <a:effectLst/>
            <a:uFillTx/>
            <a:latin typeface="SF Pro Display Bold"/>
            <a:ea typeface="SF Pro Display Bold"/>
            <a:cs typeface="SF Pro Display Bold"/>
            <a:sym typeface="SF Pro Display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497</Words>
  <Application>Microsoft Macintosh PowerPoint</Application>
  <PresentationFormat>Widescreen</PresentationFormat>
  <Paragraphs>27</Paragraphs>
  <Slides>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SF Compact Display Regular</vt:lpstr>
      <vt:lpstr>SF Pro Display Bold</vt:lpstr>
      <vt:lpstr>SF Pro Display Regular</vt:lpstr>
      <vt:lpstr>Times New Roman</vt:lpstr>
      <vt:lpstr>Trebuchet MS</vt:lpstr>
      <vt:lpstr>Office Theme</vt:lpstr>
      <vt:lpstr>PowerPoint Presentation</vt:lpstr>
      <vt:lpstr>Project Aims</vt:lpstr>
      <vt:lpstr>Update of the Project since last PI meeting</vt:lpstr>
      <vt:lpstr>Update of the Project since last PI meeting</vt:lpstr>
      <vt:lpstr>Planned Outcomes/Next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Rajesh Kavasseri</cp:lastModifiedBy>
  <cp:revision>1</cp:revision>
  <dcterms:modified xsi:type="dcterms:W3CDTF">2019-03-20T21:52:02Z</dcterms:modified>
</cp:coreProperties>
</file>