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2"/>
  </p:notesMasterIdLst>
  <p:sldIdLst>
    <p:sldId id="275" r:id="rId2"/>
    <p:sldId id="288" r:id="rId3"/>
    <p:sldId id="283" r:id="rId4"/>
    <p:sldId id="273" r:id="rId5"/>
    <p:sldId id="284" r:id="rId6"/>
    <p:sldId id="287" r:id="rId7"/>
    <p:sldId id="274" r:id="rId8"/>
    <p:sldId id="286" r:id="rId9"/>
    <p:sldId id="285"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4" autoAdjust="0"/>
    <p:restoredTop sz="91857" autoAdjust="0"/>
  </p:normalViewPr>
  <p:slideViewPr>
    <p:cSldViewPr snapToGrid="0" snapToObjects="1">
      <p:cViewPr varScale="1">
        <p:scale>
          <a:sx n="58" d="100"/>
          <a:sy n="58" d="100"/>
        </p:scale>
        <p:origin x="488"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409563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10</a:t>
            </a:fld>
            <a:endParaRPr lang="en-US"/>
          </a:p>
        </p:txBody>
      </p:sp>
    </p:spTree>
    <p:extLst>
      <p:ext uri="{BB962C8B-B14F-4D97-AF65-F5344CB8AC3E}">
        <p14:creationId xmlns:p14="http://schemas.microsoft.com/office/powerpoint/2010/main" val="142649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5938"/>
            <a:ext cx="4587875" cy="25812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208710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5938"/>
            <a:ext cx="4587875" cy="25812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32546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402955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343830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6</a:t>
            </a:fld>
            <a:endParaRPr lang="en-US"/>
          </a:p>
        </p:txBody>
      </p:sp>
    </p:spTree>
    <p:extLst>
      <p:ext uri="{BB962C8B-B14F-4D97-AF65-F5344CB8AC3E}">
        <p14:creationId xmlns:p14="http://schemas.microsoft.com/office/powerpoint/2010/main" val="363895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7</a:t>
            </a:fld>
            <a:endParaRPr lang="en-US"/>
          </a:p>
        </p:txBody>
      </p:sp>
    </p:spTree>
    <p:extLst>
      <p:ext uri="{BB962C8B-B14F-4D97-AF65-F5344CB8AC3E}">
        <p14:creationId xmlns:p14="http://schemas.microsoft.com/office/powerpoint/2010/main" val="21915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8</a:t>
            </a:fld>
            <a:endParaRPr lang="en-US"/>
          </a:p>
        </p:txBody>
      </p:sp>
    </p:spTree>
    <p:extLst>
      <p:ext uri="{BB962C8B-B14F-4D97-AF65-F5344CB8AC3E}">
        <p14:creationId xmlns:p14="http://schemas.microsoft.com/office/powerpoint/2010/main" val="189171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9</a:t>
            </a:fld>
            <a:endParaRPr lang="en-US"/>
          </a:p>
        </p:txBody>
      </p:sp>
    </p:spTree>
    <p:extLst>
      <p:ext uri="{BB962C8B-B14F-4D97-AF65-F5344CB8AC3E}">
        <p14:creationId xmlns:p14="http://schemas.microsoft.com/office/powerpoint/2010/main" val="51464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transition spd="slow" advTm="1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transition spd="slow" advTm="1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transition spd="slow" advTm="1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transition spd="slow" advTm="1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transition spd="slow" advTm="1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transition spd="slow" advTm="1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transition spd="slow" advTm="1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transition spd="slow" advTm="1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transition spd="slow" advTm="1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transition spd="slow" advTm="1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transition spd="slow" advTm="1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advTm="1100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360476"/>
            <a:ext cx="12192000" cy="1632875"/>
          </a:xfrm>
          <a:prstGeom prst="rect">
            <a:avLst/>
          </a:prstGeom>
        </p:spPr>
      </p:pic>
      <p:sp>
        <p:nvSpPr>
          <p:cNvPr id="7" name="Rectangle 6">
            <a:extLst>
              <a:ext uri="{FF2B5EF4-FFF2-40B4-BE49-F238E27FC236}">
                <a16:creationId xmlns:a16="http://schemas.microsoft.com/office/drawing/2014/main" id="{0715EB35-AE1A-4535-A86D-242AA6B2AE43}"/>
              </a:ext>
            </a:extLst>
          </p:cNvPr>
          <p:cNvSpPr/>
          <p:nvPr/>
        </p:nvSpPr>
        <p:spPr>
          <a:xfrm>
            <a:off x="348036" y="2080401"/>
            <a:ext cx="11729663" cy="1384995"/>
          </a:xfrm>
          <a:prstGeom prst="rect">
            <a:avLst/>
          </a:prstGeom>
        </p:spPr>
        <p:txBody>
          <a:bodyPr wrap="square">
            <a:spAutoFit/>
          </a:bodyPr>
          <a:lstStyle/>
          <a:p>
            <a:r>
              <a:rPr lang="en-US" sz="2800" b="1" dirty="0">
                <a:solidFill>
                  <a:schemeClr val="accent2"/>
                </a:solidFill>
              </a:rPr>
              <a:t>FY 2017 PG: SCC-Planning: Enhancing water resource management and infrastructure improvement through sensing, computation, and community engagement, NSF Award 1737634</a:t>
            </a:r>
          </a:p>
        </p:txBody>
      </p:sp>
      <p:sp>
        <p:nvSpPr>
          <p:cNvPr id="24" name="Subtitle 3">
            <a:extLst>
              <a:ext uri="{FF2B5EF4-FFF2-40B4-BE49-F238E27FC236}">
                <a16:creationId xmlns:a16="http://schemas.microsoft.com/office/drawing/2014/main" id="{35CF02C2-5992-49E6-8DA3-8F59CF878AA2}"/>
              </a:ext>
            </a:extLst>
          </p:cNvPr>
          <p:cNvSpPr txBox="1">
            <a:spLocks/>
          </p:cNvSpPr>
          <p:nvPr/>
        </p:nvSpPr>
        <p:spPr>
          <a:xfrm>
            <a:off x="770388" y="5368476"/>
            <a:ext cx="10654104" cy="1323923"/>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spcBef>
                <a:spcPts val="0"/>
              </a:spcBef>
              <a:buNone/>
            </a:pPr>
            <a:r>
              <a:rPr lang="en-US" dirty="0">
                <a:solidFill>
                  <a:srgbClr val="2F5897"/>
                </a:solidFill>
              </a:rPr>
              <a:t>Fang Jin, Akbar </a:t>
            </a:r>
            <a:r>
              <a:rPr lang="en-US" dirty="0" err="1">
                <a:solidFill>
                  <a:srgbClr val="2F5897"/>
                </a:solidFill>
              </a:rPr>
              <a:t>Namin</a:t>
            </a:r>
            <a:r>
              <a:rPr lang="en-US" dirty="0">
                <a:solidFill>
                  <a:srgbClr val="2F5897"/>
                </a:solidFill>
              </a:rPr>
              <a:t>, Venkatesh </a:t>
            </a:r>
            <a:r>
              <a:rPr lang="en-US" dirty="0" err="1">
                <a:solidFill>
                  <a:srgbClr val="2F5897"/>
                </a:solidFill>
              </a:rPr>
              <a:t>Uddameri</a:t>
            </a:r>
            <a:r>
              <a:rPr lang="en-US" dirty="0">
                <a:solidFill>
                  <a:srgbClr val="2F5897"/>
                </a:solidFill>
              </a:rPr>
              <a:t>, </a:t>
            </a:r>
            <a:r>
              <a:rPr lang="en-US" dirty="0" err="1">
                <a:solidFill>
                  <a:srgbClr val="2F5897"/>
                </a:solidFill>
              </a:rPr>
              <a:t>Rattikorn</a:t>
            </a:r>
            <a:r>
              <a:rPr lang="en-US" dirty="0">
                <a:solidFill>
                  <a:srgbClr val="2F5897"/>
                </a:solidFill>
              </a:rPr>
              <a:t> Hewett</a:t>
            </a:r>
          </a:p>
          <a:p>
            <a:pPr marL="0" indent="0" algn="ctr">
              <a:spcBef>
                <a:spcPts val="0"/>
              </a:spcBef>
              <a:buNone/>
            </a:pPr>
            <a:r>
              <a:rPr lang="en-US" dirty="0">
                <a:solidFill>
                  <a:srgbClr val="2F5897"/>
                </a:solidFill>
              </a:rPr>
              <a:t>Texas Tech University</a:t>
            </a:r>
          </a:p>
          <a:p>
            <a:pPr marL="0" indent="0" algn="ctr">
              <a:spcBef>
                <a:spcPts val="0"/>
              </a:spcBef>
              <a:buNone/>
            </a:pPr>
            <a:r>
              <a:rPr lang="en-US" dirty="0">
                <a:solidFill>
                  <a:srgbClr val="2F5897"/>
                </a:solidFill>
              </a:rPr>
              <a:t>http://myweb.ttu.edu/fjin/projects/water/</a:t>
            </a:r>
          </a:p>
        </p:txBody>
      </p:sp>
      <p:pic>
        <p:nvPicPr>
          <p:cNvPr id="6" name="Picture 14" descr="Jin Fang">
            <a:extLst>
              <a:ext uri="{FF2B5EF4-FFF2-40B4-BE49-F238E27FC236}">
                <a16:creationId xmlns:a16="http://schemas.microsoft.com/office/drawing/2014/main" id="{30CA7B38-56BC-424E-8319-6F73FFA93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753" y="3612896"/>
            <a:ext cx="1267098" cy="1689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kbar Siami-Namin">
            <a:extLst>
              <a:ext uri="{FF2B5EF4-FFF2-40B4-BE49-F238E27FC236}">
                <a16:creationId xmlns:a16="http://schemas.microsoft.com/office/drawing/2014/main" id="{B541BC17-EA64-4912-8D58-793FBE83D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556" y="3607394"/>
            <a:ext cx="1267098" cy="168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enkatesh Uddameri">
            <a:extLst>
              <a:ext uri="{FF2B5EF4-FFF2-40B4-BE49-F238E27FC236}">
                <a16:creationId xmlns:a16="http://schemas.microsoft.com/office/drawing/2014/main" id="{2B60A1B1-4C3A-4EA9-9B63-0DCB8DF1F0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6359" y="3574712"/>
            <a:ext cx="1293177" cy="1724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attikorn Hewett">
            <a:extLst>
              <a:ext uri="{FF2B5EF4-FFF2-40B4-BE49-F238E27FC236}">
                <a16:creationId xmlns:a16="http://schemas.microsoft.com/office/drawing/2014/main" id="{EDC81359-AD3B-437F-8E64-F2DF8A2D46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4929" y="3551825"/>
            <a:ext cx="1293177" cy="172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99509"/>
      </p:ext>
    </p:extLst>
  </p:cSld>
  <p:clrMapOvr>
    <a:masterClrMapping/>
  </p:clrMapOvr>
  <p:transition spd="slow" advTm="1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Planned Outcomes/Next Steps</a:t>
            </a:r>
          </a:p>
        </p:txBody>
      </p:sp>
      <p:sp>
        <p:nvSpPr>
          <p:cNvPr id="2" name="TextBox 1"/>
          <p:cNvSpPr txBox="1"/>
          <p:nvPr/>
        </p:nvSpPr>
        <p:spPr>
          <a:xfrm>
            <a:off x="736600" y="1326994"/>
            <a:ext cx="10350500" cy="3416320"/>
          </a:xfrm>
          <a:prstGeom prst="rect">
            <a:avLst/>
          </a:prstGeom>
          <a:noFill/>
        </p:spPr>
        <p:txBody>
          <a:bodyPr wrap="square" rtlCol="0">
            <a:spAutoFit/>
          </a:bodyPr>
          <a:lstStyle/>
          <a:p>
            <a:pPr marL="285750" lvl="0" indent="-285750">
              <a:buFont typeface="Wingdings" panose="05000000000000000000" pitchFamily="2" charset="2"/>
              <a:buChar char="Ø"/>
            </a:pPr>
            <a:r>
              <a:rPr lang="en-US" sz="2400" dirty="0"/>
              <a:t>Reach some municipal water community for another round of further discussion to help much better to formulate research questions and enhance the partnerships established. </a:t>
            </a:r>
          </a:p>
          <a:p>
            <a:pPr marL="285750" lvl="0" indent="-285750">
              <a:buFont typeface="Wingdings" panose="05000000000000000000" pitchFamily="2" charset="2"/>
              <a:buChar char="Ø"/>
            </a:pPr>
            <a:endParaRPr lang="en-US" sz="2400" dirty="0"/>
          </a:p>
          <a:p>
            <a:pPr marL="285750" lvl="0" indent="-285750">
              <a:buFont typeface="Wingdings" panose="05000000000000000000" pitchFamily="2" charset="2"/>
              <a:buChar char="Ø"/>
            </a:pPr>
            <a:r>
              <a:rPr lang="en-US" sz="2400" dirty="0"/>
              <a:t>Understand the complicated Agriculture farming irrigation water problem in West Texas, and investigate their current water solution techniques and identify missing/insufficient parts Big Data can plug in. </a:t>
            </a:r>
          </a:p>
          <a:p>
            <a:pPr marL="285750" lvl="0" indent="-285750">
              <a:buFont typeface="Wingdings" panose="05000000000000000000" pitchFamily="2" charset="2"/>
              <a:buChar char="Ø"/>
            </a:pPr>
            <a:endParaRPr lang="en-US" sz="2400" dirty="0"/>
          </a:p>
          <a:p>
            <a:pPr marL="285750" lvl="0" indent="-285750">
              <a:buFont typeface="Wingdings" panose="05000000000000000000" pitchFamily="2" charset="2"/>
              <a:buChar char="Ø"/>
            </a:pPr>
            <a:r>
              <a:rPr lang="en-US" sz="2400" dirty="0"/>
              <a:t>Discuss with collaborator communities, collect more data to test the solutions.</a:t>
            </a:r>
          </a:p>
        </p:txBody>
      </p:sp>
    </p:spTree>
    <p:extLst>
      <p:ext uri="{BB962C8B-B14F-4D97-AF65-F5344CB8AC3E}">
        <p14:creationId xmlns:p14="http://schemas.microsoft.com/office/powerpoint/2010/main" val="2096842574"/>
      </p:ext>
    </p:extLst>
  </p:cSld>
  <p:clrMapOvr>
    <a:masterClrMapping/>
  </p:clrMapOvr>
  <p:transition spd="slow" advTm="1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sp>
        <p:nvSpPr>
          <p:cNvPr id="13" name="TextBox 12">
            <a:extLst>
              <a:ext uri="{FF2B5EF4-FFF2-40B4-BE49-F238E27FC236}">
                <a16:creationId xmlns:a16="http://schemas.microsoft.com/office/drawing/2014/main" id="{78AB7585-F7E4-4F50-A92F-912EEF0B435A}"/>
              </a:ext>
            </a:extLst>
          </p:cNvPr>
          <p:cNvSpPr txBox="1"/>
          <p:nvPr/>
        </p:nvSpPr>
        <p:spPr>
          <a:xfrm>
            <a:off x="250049" y="1402386"/>
            <a:ext cx="5395477" cy="4893647"/>
          </a:xfrm>
          <a:prstGeom prst="rect">
            <a:avLst/>
          </a:prstGeom>
          <a:noFill/>
        </p:spPr>
        <p:txBody>
          <a:bodyPr wrap="square" rtlCol="0">
            <a:spAutoFit/>
          </a:bodyPr>
          <a:lstStyle/>
          <a:p>
            <a:pPr marL="285750" lvl="0" indent="-285750">
              <a:buFont typeface="Wingdings" panose="05000000000000000000" pitchFamily="2" charset="2"/>
              <a:buChar char="Ø"/>
            </a:pPr>
            <a:r>
              <a:rPr lang="en-US" sz="2400" dirty="0"/>
              <a:t>Investigate water resource management problems in three business sectors: </a:t>
            </a:r>
          </a:p>
          <a:p>
            <a:pPr marL="742950" lvl="1" indent="-285750">
              <a:buFont typeface="Wingdings" panose="05000000000000000000" pitchFamily="2" charset="2"/>
              <a:buChar char="Ø"/>
            </a:pPr>
            <a:r>
              <a:rPr lang="en-US" sz="2400" dirty="0">
                <a:solidFill>
                  <a:srgbClr val="FF0000"/>
                </a:solidFill>
              </a:rPr>
              <a:t>Agriculture</a:t>
            </a:r>
            <a:r>
              <a:rPr lang="en-US" sz="2400" dirty="0"/>
              <a:t>, </a:t>
            </a:r>
          </a:p>
          <a:p>
            <a:pPr marL="742950" lvl="1" indent="-285750">
              <a:buFont typeface="Wingdings" panose="05000000000000000000" pitchFamily="2" charset="2"/>
              <a:buChar char="Ø"/>
            </a:pPr>
            <a:r>
              <a:rPr lang="en-US" sz="2400" dirty="0">
                <a:solidFill>
                  <a:srgbClr val="008000"/>
                </a:solidFill>
              </a:rPr>
              <a:t>Oil &amp; Gas industries </a:t>
            </a:r>
            <a:r>
              <a:rPr lang="en-US" sz="2400" dirty="0"/>
              <a:t>and </a:t>
            </a:r>
          </a:p>
          <a:p>
            <a:pPr marL="742950" lvl="1" indent="-285750">
              <a:buFont typeface="Wingdings" panose="05000000000000000000" pitchFamily="2" charset="2"/>
              <a:buChar char="Ø"/>
            </a:pPr>
            <a:r>
              <a:rPr lang="en-US" sz="2400" dirty="0">
                <a:solidFill>
                  <a:srgbClr val="0000FF"/>
                </a:solidFill>
              </a:rPr>
              <a:t>Water municipals</a:t>
            </a:r>
            <a:r>
              <a:rPr lang="en-US" sz="2400" dirty="0"/>
              <a:t>. </a:t>
            </a:r>
          </a:p>
          <a:p>
            <a:pPr marL="285750" lvl="0" indent="-285750">
              <a:buFont typeface="Wingdings" panose="05000000000000000000" pitchFamily="2" charset="2"/>
              <a:buChar char="Ø"/>
            </a:pPr>
            <a:r>
              <a:rPr lang="en-US" sz="2400" dirty="0"/>
              <a:t>Establish an interconnected community of water stakeholders, share experiences of modernizing water infrastructures across counties.</a:t>
            </a:r>
          </a:p>
          <a:p>
            <a:pPr marL="285750" lvl="0" indent="-285750">
              <a:buFont typeface="Wingdings" panose="05000000000000000000" pitchFamily="2" charset="2"/>
              <a:buChar char="Ø"/>
            </a:pPr>
            <a:r>
              <a:rPr lang="en-US" sz="2400" dirty="0"/>
              <a:t>Identify the data and information needs for better water planning in rural communities</a:t>
            </a:r>
          </a:p>
        </p:txBody>
      </p:sp>
      <p:pic>
        <p:nvPicPr>
          <p:cNvPr id="3" name="Picture 2" descr="A picture containing text&#10;&#10;Description generated with high confidence">
            <a:extLst>
              <a:ext uri="{FF2B5EF4-FFF2-40B4-BE49-F238E27FC236}">
                <a16:creationId xmlns:a16="http://schemas.microsoft.com/office/drawing/2014/main" id="{603A8B0C-06BB-43BE-A162-E6E49BEBA715}"/>
              </a:ext>
            </a:extLst>
          </p:cNvPr>
          <p:cNvPicPr>
            <a:picLocks noChangeAspect="1"/>
          </p:cNvPicPr>
          <p:nvPr/>
        </p:nvPicPr>
        <p:blipFill>
          <a:blip r:embed="rId3"/>
          <a:stretch>
            <a:fillRect/>
          </a:stretch>
        </p:blipFill>
        <p:spPr>
          <a:xfrm>
            <a:off x="5846037" y="1247970"/>
            <a:ext cx="5645440" cy="4629388"/>
          </a:xfrm>
          <a:prstGeom prst="rect">
            <a:avLst/>
          </a:prstGeom>
        </p:spPr>
      </p:pic>
    </p:spTree>
    <p:extLst>
      <p:ext uri="{BB962C8B-B14F-4D97-AF65-F5344CB8AC3E}">
        <p14:creationId xmlns:p14="http://schemas.microsoft.com/office/powerpoint/2010/main" val="3140570979"/>
      </p:ext>
    </p:extLst>
  </p:cSld>
  <p:clrMapOvr>
    <a:masterClrMapping/>
  </p:clrMapOvr>
  <p:transition spd="slow" advTm="1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Community Partners</a:t>
            </a:r>
          </a:p>
        </p:txBody>
      </p:sp>
      <p:pic>
        <p:nvPicPr>
          <p:cNvPr id="5" name="Picture 10" descr="https://scontent-dfw5-1.xx.fbcdn.net/v/t1.0-1/c0.0.269.269/10001388_307103979438719_992198805_n.jpg?_nc_cat=0&amp;oh=2e0917ea7b0e5c621ebb08e7d4652116&amp;oe=5C0F3418">
            <a:extLst>
              <a:ext uri="{FF2B5EF4-FFF2-40B4-BE49-F238E27FC236}">
                <a16:creationId xmlns:a16="http://schemas.microsoft.com/office/drawing/2014/main" id="{D41B143D-5720-41B8-AF19-52A540D81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086" y="1584481"/>
            <a:ext cx="1311381" cy="131138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02A6FB-F264-4030-8213-136BADB2AE64}"/>
              </a:ext>
            </a:extLst>
          </p:cNvPr>
          <p:cNvPicPr>
            <a:picLocks noChangeAspect="1"/>
          </p:cNvPicPr>
          <p:nvPr/>
        </p:nvPicPr>
        <p:blipFill>
          <a:blip r:embed="rId4"/>
          <a:stretch>
            <a:fillRect/>
          </a:stretch>
        </p:blipFill>
        <p:spPr>
          <a:xfrm>
            <a:off x="282950" y="5443127"/>
            <a:ext cx="2506210" cy="648091"/>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1F36B83F-7E9C-46CD-9289-5E453BD394F8}"/>
              </a:ext>
            </a:extLst>
          </p:cNvPr>
          <p:cNvPicPr>
            <a:picLocks noChangeAspect="1"/>
          </p:cNvPicPr>
          <p:nvPr/>
        </p:nvPicPr>
        <p:blipFill>
          <a:blip r:embed="rId5"/>
          <a:stretch>
            <a:fillRect/>
          </a:stretch>
        </p:blipFill>
        <p:spPr>
          <a:xfrm>
            <a:off x="241269" y="1793124"/>
            <a:ext cx="914402" cy="969266"/>
          </a:xfrm>
          <a:prstGeom prst="rect">
            <a:avLst/>
          </a:prstGeom>
        </p:spPr>
      </p:pic>
      <p:pic>
        <p:nvPicPr>
          <p:cNvPr id="9" name="Picture 2" descr="Image result for city of wolfforth">
            <a:extLst>
              <a:ext uri="{FF2B5EF4-FFF2-40B4-BE49-F238E27FC236}">
                <a16:creationId xmlns:a16="http://schemas.microsoft.com/office/drawing/2014/main" id="{887E3D38-15A0-43E8-BE07-C2329B1B6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9550" y="1580277"/>
            <a:ext cx="2171833" cy="122603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TAWC logo">
            <a:extLst>
              <a:ext uri="{FF2B5EF4-FFF2-40B4-BE49-F238E27FC236}">
                <a16:creationId xmlns:a16="http://schemas.microsoft.com/office/drawing/2014/main" id="{C22A19D8-D3AE-4482-8DC7-E897A2539C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284" y="3143853"/>
            <a:ext cx="1469209" cy="151467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Image result for apache logo oil and gas">
            <a:extLst>
              <a:ext uri="{FF2B5EF4-FFF2-40B4-BE49-F238E27FC236}">
                <a16:creationId xmlns:a16="http://schemas.microsoft.com/office/drawing/2014/main" id="{E7FCA069-78F0-4767-A270-42B063585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160" y="4463587"/>
            <a:ext cx="1729741" cy="67064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8" descr="Town of Ransom Canyon, Texas">
            <a:extLst>
              <a:ext uri="{FF2B5EF4-FFF2-40B4-BE49-F238E27FC236}">
                <a16:creationId xmlns:a16="http://schemas.microsoft.com/office/drawing/2014/main" id="{0DB79364-12F6-46F9-BC8E-6FE7B9D5CB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4455" y="3282009"/>
            <a:ext cx="2231336" cy="71278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CE496A1-862A-43F6-8E0A-84E67C84544E}"/>
              </a:ext>
            </a:extLst>
          </p:cNvPr>
          <p:cNvPicPr>
            <a:picLocks noChangeAspect="1"/>
          </p:cNvPicPr>
          <p:nvPr/>
        </p:nvPicPr>
        <p:blipFill>
          <a:blip r:embed="rId10"/>
          <a:stretch>
            <a:fillRect/>
          </a:stretch>
        </p:blipFill>
        <p:spPr>
          <a:xfrm>
            <a:off x="348829" y="3143853"/>
            <a:ext cx="1390721" cy="850944"/>
          </a:xfrm>
          <a:prstGeom prst="rect">
            <a:avLst/>
          </a:prstGeom>
        </p:spPr>
      </p:pic>
      <p:pic>
        <p:nvPicPr>
          <p:cNvPr id="15" name="Picture 12" descr="Image result for Anadarko Petroleum Corporation">
            <a:extLst>
              <a:ext uri="{FF2B5EF4-FFF2-40B4-BE49-F238E27FC236}">
                <a16:creationId xmlns:a16="http://schemas.microsoft.com/office/drawing/2014/main" id="{B44735CA-44E9-4524-B394-6C9E8D82B0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269" y="4492117"/>
            <a:ext cx="2231398" cy="59271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994F10D-A5B4-4FE7-B7F0-82829D9652F0}"/>
              </a:ext>
            </a:extLst>
          </p:cNvPr>
          <p:cNvSpPr/>
          <p:nvPr/>
        </p:nvSpPr>
        <p:spPr>
          <a:xfrm>
            <a:off x="4766958" y="4783265"/>
            <a:ext cx="1935145" cy="369332"/>
          </a:xfrm>
          <a:prstGeom prst="rect">
            <a:avLst/>
          </a:prstGeom>
        </p:spPr>
        <p:txBody>
          <a:bodyPr wrap="none">
            <a:spAutoFit/>
          </a:bodyPr>
          <a:lstStyle/>
          <a:p>
            <a:r>
              <a:rPr lang="en-US" dirty="0">
                <a:latin typeface="Times New Roman" panose="02020603050405020304" pitchFamily="18" charset="0"/>
                <a:ea typeface="DengXian" panose="02010600030101010101" pitchFamily="2" charset="-122"/>
              </a:rPr>
              <a:t>Saguaro petroleum</a:t>
            </a:r>
            <a:endParaRPr lang="en-US" dirty="0"/>
          </a:p>
        </p:txBody>
      </p:sp>
      <p:sp>
        <p:nvSpPr>
          <p:cNvPr id="17" name="TextBox 16">
            <a:extLst>
              <a:ext uri="{FF2B5EF4-FFF2-40B4-BE49-F238E27FC236}">
                <a16:creationId xmlns:a16="http://schemas.microsoft.com/office/drawing/2014/main" id="{C3892E0C-6998-4C7F-B63B-C3464C67C3B7}"/>
              </a:ext>
            </a:extLst>
          </p:cNvPr>
          <p:cNvSpPr txBox="1"/>
          <p:nvPr/>
        </p:nvSpPr>
        <p:spPr>
          <a:xfrm>
            <a:off x="6907795" y="1441478"/>
            <a:ext cx="5117087" cy="5078313"/>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High Plains Underground Water Conservation District</a:t>
            </a:r>
          </a:p>
          <a:p>
            <a:pPr marL="285750" indent="-285750">
              <a:buFont typeface="Wingdings" panose="05000000000000000000" pitchFamily="2" charset="2"/>
              <a:buChar char="ü"/>
            </a:pPr>
            <a:r>
              <a:rPr lang="en-US" sz="2400" dirty="0"/>
              <a:t>Texas Alliance for Water Conservation</a:t>
            </a:r>
          </a:p>
          <a:p>
            <a:pPr marL="285750" indent="-285750">
              <a:buFont typeface="Wingdings" panose="05000000000000000000" pitchFamily="2" charset="2"/>
              <a:buChar char="ü"/>
            </a:pPr>
            <a:r>
              <a:rPr lang="en-US" sz="2400" dirty="0"/>
              <a:t>Saguaro petroleum</a:t>
            </a:r>
          </a:p>
          <a:p>
            <a:pPr marL="285750" indent="-285750">
              <a:buFont typeface="Wingdings" panose="05000000000000000000" pitchFamily="2" charset="2"/>
              <a:buChar char="ü"/>
            </a:pPr>
            <a:r>
              <a:rPr lang="en-US" sz="2400" dirty="0"/>
              <a:t>Apache Corporation</a:t>
            </a:r>
          </a:p>
          <a:p>
            <a:pPr marL="285750" indent="-285750">
              <a:buFont typeface="Wingdings" panose="05000000000000000000" pitchFamily="2" charset="2"/>
              <a:buChar char="ü"/>
            </a:pPr>
            <a:r>
              <a:rPr lang="en-US" sz="2400" dirty="0"/>
              <a:t>Pioneer Natural Resources</a:t>
            </a:r>
          </a:p>
          <a:p>
            <a:pPr marL="285750" indent="-285750">
              <a:buFont typeface="Wingdings" panose="05000000000000000000" pitchFamily="2" charset="2"/>
              <a:buChar char="ü"/>
            </a:pPr>
            <a:r>
              <a:rPr lang="en-US" sz="2400" dirty="0"/>
              <a:t>Anadarko Petroleum Corporation</a:t>
            </a:r>
          </a:p>
          <a:p>
            <a:pPr marL="285750" indent="-285750">
              <a:buFont typeface="Wingdings" panose="05000000000000000000" pitchFamily="2" charset="2"/>
              <a:buChar char="ü"/>
            </a:pPr>
            <a:r>
              <a:rPr lang="en-US" altLang="zh-CN" sz="2400" dirty="0"/>
              <a:t>City of Wolfforth, TX</a:t>
            </a:r>
          </a:p>
          <a:p>
            <a:pPr marL="285750" indent="-285750">
              <a:buFont typeface="Wingdings" panose="05000000000000000000" pitchFamily="2" charset="2"/>
              <a:buChar char="ü"/>
            </a:pPr>
            <a:r>
              <a:rPr lang="en-US" altLang="zh-CN" sz="2400" dirty="0"/>
              <a:t>Ransom Canyon, TX</a:t>
            </a:r>
          </a:p>
          <a:p>
            <a:pPr marL="285750" indent="-285750">
              <a:buFont typeface="Wingdings" panose="05000000000000000000" pitchFamily="2" charset="2"/>
              <a:buChar char="ü"/>
            </a:pPr>
            <a:r>
              <a:rPr lang="en-US" altLang="zh-CN" sz="2400" dirty="0"/>
              <a:t>City of Balls, TX</a:t>
            </a:r>
          </a:p>
          <a:p>
            <a:pPr marL="285750" indent="-285750">
              <a:buFont typeface="Wingdings" panose="05000000000000000000" pitchFamily="2" charset="2"/>
              <a:buChar char="ü"/>
            </a:pPr>
            <a:r>
              <a:rPr lang="en-US" altLang="zh-CN" sz="2400" dirty="0"/>
              <a:t>City of Crosbyton, TX</a:t>
            </a:r>
            <a:endParaRPr lang="en-US" sz="2400" dirty="0"/>
          </a:p>
          <a:p>
            <a:endParaRPr lang="en-US" dirty="0"/>
          </a:p>
          <a:p>
            <a:pPr marL="742950" lvl="1" indent="-285750">
              <a:buFont typeface="Arial" panose="020B0604020202020204" pitchFamily="34" charset="0"/>
              <a:buChar char="•"/>
            </a:pPr>
            <a:endParaRPr lang="en-US" dirty="0"/>
          </a:p>
        </p:txBody>
      </p:sp>
      <p:pic>
        <p:nvPicPr>
          <p:cNvPr id="1026" name="Picture 2" descr="https://encrypted-tbn0.gstatic.com/images?q=tbn:ANd9GcSHOZMBC1P0PSZXvUasVUXMKcraDnA7_-4LAIkgw3KXTILKpYQGZQ">
            <a:extLst>
              <a:ext uri="{FF2B5EF4-FFF2-40B4-BE49-F238E27FC236}">
                <a16:creationId xmlns:a16="http://schemas.microsoft.com/office/drawing/2014/main" id="{F407FA16-021D-4C28-901D-2BBF1FA30A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2312" y="5520375"/>
            <a:ext cx="2339944" cy="570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67462569"/>
      </p:ext>
    </p:extLst>
  </p:cSld>
  <p:clrMapOvr>
    <a:masterClrMapping/>
  </p:clrMapOvr>
  <p:transition spd="slow" advTm="1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A4C032-155A-499F-A72C-AFDBF18651B7}"/>
              </a:ext>
            </a:extLst>
          </p:cNvPr>
          <p:cNvPicPr>
            <a:picLocks noChangeAspect="1"/>
          </p:cNvPicPr>
          <p:nvPr/>
        </p:nvPicPr>
        <p:blipFill>
          <a:blip r:embed="rId3"/>
          <a:stretch>
            <a:fillRect/>
          </a:stretch>
        </p:blipFill>
        <p:spPr>
          <a:xfrm>
            <a:off x="7112576" y="1543863"/>
            <a:ext cx="4444424" cy="2686933"/>
          </a:xfrm>
          <a:prstGeom prst="rect">
            <a:avLst/>
          </a:prstGeom>
        </p:spPr>
      </p:pic>
      <p:sp>
        <p:nvSpPr>
          <p:cNvPr id="8" name="Title 8"/>
          <p:cNvSpPr>
            <a:spLocks noGrp="1"/>
          </p:cNvSpPr>
          <p:nvPr>
            <p:ph type="title" idx="4294967295"/>
          </p:nvPr>
        </p:nvSpPr>
        <p:spPr>
          <a:xfrm>
            <a:off x="1285875" y="373063"/>
            <a:ext cx="9215437"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2" name="TextBox 1"/>
          <p:cNvSpPr txBox="1"/>
          <p:nvPr/>
        </p:nvSpPr>
        <p:spPr>
          <a:xfrm>
            <a:off x="398208" y="1455586"/>
            <a:ext cx="5867400" cy="2000548"/>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Major community outcomes.</a:t>
            </a:r>
          </a:p>
          <a:p>
            <a:pPr algn="just"/>
            <a:r>
              <a:rPr lang="en-US" sz="2000" dirty="0"/>
              <a:t>- Collaborating with Texas Alliance for Water Conservation community, working on optimizing farming water usage, developed algorithms for Within-field Cotton Yield Prediction.</a:t>
            </a:r>
            <a:r>
              <a:rPr lang="en-US" sz="2800" b="1" dirty="0"/>
              <a:t> </a:t>
            </a:r>
          </a:p>
        </p:txBody>
      </p:sp>
      <p:pic>
        <p:nvPicPr>
          <p:cNvPr id="4" name="Picture 3">
            <a:extLst>
              <a:ext uri="{FF2B5EF4-FFF2-40B4-BE49-F238E27FC236}">
                <a16:creationId xmlns:a16="http://schemas.microsoft.com/office/drawing/2014/main" id="{32545F96-6D26-4DD5-A7E4-DD60B147BA8A}"/>
              </a:ext>
            </a:extLst>
          </p:cNvPr>
          <p:cNvPicPr>
            <a:picLocks noChangeAspect="1"/>
          </p:cNvPicPr>
          <p:nvPr/>
        </p:nvPicPr>
        <p:blipFill>
          <a:blip r:embed="rId4"/>
          <a:stretch>
            <a:fillRect/>
          </a:stretch>
        </p:blipFill>
        <p:spPr>
          <a:xfrm>
            <a:off x="398208" y="3615725"/>
            <a:ext cx="5867400" cy="1786689"/>
          </a:xfrm>
          <a:prstGeom prst="rect">
            <a:avLst/>
          </a:prstGeom>
        </p:spPr>
      </p:pic>
      <p:pic>
        <p:nvPicPr>
          <p:cNvPr id="5" name="Picture 4">
            <a:extLst>
              <a:ext uri="{FF2B5EF4-FFF2-40B4-BE49-F238E27FC236}">
                <a16:creationId xmlns:a16="http://schemas.microsoft.com/office/drawing/2014/main" id="{4FB742D5-BE9F-4F2B-833E-52A0F83EE5FE}"/>
              </a:ext>
            </a:extLst>
          </p:cNvPr>
          <p:cNvPicPr>
            <a:picLocks noChangeAspect="1"/>
          </p:cNvPicPr>
          <p:nvPr/>
        </p:nvPicPr>
        <p:blipFill>
          <a:blip r:embed="rId5"/>
          <a:stretch>
            <a:fillRect/>
          </a:stretch>
        </p:blipFill>
        <p:spPr>
          <a:xfrm>
            <a:off x="6810493" y="3339970"/>
            <a:ext cx="5048589" cy="2686933"/>
          </a:xfrm>
          <a:prstGeom prst="rect">
            <a:avLst/>
          </a:prstGeom>
        </p:spPr>
      </p:pic>
      <p:sp>
        <p:nvSpPr>
          <p:cNvPr id="7" name="Rectangle 6">
            <a:extLst>
              <a:ext uri="{FF2B5EF4-FFF2-40B4-BE49-F238E27FC236}">
                <a16:creationId xmlns:a16="http://schemas.microsoft.com/office/drawing/2014/main" id="{76CB1BFF-21A3-4E75-A668-1B31B0114B10}"/>
              </a:ext>
            </a:extLst>
          </p:cNvPr>
          <p:cNvSpPr/>
          <p:nvPr/>
        </p:nvSpPr>
        <p:spPr>
          <a:xfrm>
            <a:off x="571500" y="6273663"/>
            <a:ext cx="11222292" cy="584775"/>
          </a:xfrm>
          <a:prstGeom prst="rect">
            <a:avLst/>
          </a:prstGeom>
        </p:spPr>
        <p:txBody>
          <a:bodyPr wrap="square">
            <a:spAutoFit/>
          </a:bodyPr>
          <a:lstStyle/>
          <a:p>
            <a:r>
              <a:rPr lang="en-US" sz="1400" dirty="0"/>
              <a:t>Long Nguyen, </a:t>
            </a:r>
            <a:r>
              <a:rPr lang="en-US" sz="1400" dirty="0" err="1"/>
              <a:t>Jiazhen</a:t>
            </a:r>
            <a:r>
              <a:rPr lang="en-US" sz="1400" dirty="0"/>
              <a:t> Zhu, </a:t>
            </a:r>
            <a:r>
              <a:rPr lang="en-US" sz="1400" dirty="0" err="1"/>
              <a:t>Zhe</a:t>
            </a:r>
            <a:r>
              <a:rPr lang="en-US" sz="1400" dirty="0"/>
              <a:t> Lin, </a:t>
            </a:r>
            <a:r>
              <a:rPr lang="en-US" sz="1400" dirty="0" err="1"/>
              <a:t>Hanxiang</a:t>
            </a:r>
            <a:r>
              <a:rPr lang="en-US" sz="1400" dirty="0"/>
              <a:t> Du, Zhou Yang, </a:t>
            </a:r>
            <a:r>
              <a:rPr lang="en-US" sz="1400" dirty="0" err="1"/>
              <a:t>Wenxuan</a:t>
            </a:r>
            <a:r>
              <a:rPr lang="en-US" sz="1400" dirty="0"/>
              <a:t> Guo, and Fang Jin. Spatial-temporal Multi-Task Learning for Within-field Cotton Yield Prediction., The 23rd Pacific-Asia conference on Knowledge Discovery and Data Mining (PAKDD). Accept rate 24.7%. April 14-17 2019</a:t>
            </a:r>
            <a:r>
              <a:rPr lang="en-US" dirty="0"/>
              <a:t>.</a:t>
            </a:r>
          </a:p>
        </p:txBody>
      </p:sp>
    </p:spTree>
    <p:extLst>
      <p:ext uri="{BB962C8B-B14F-4D97-AF65-F5344CB8AC3E}">
        <p14:creationId xmlns:p14="http://schemas.microsoft.com/office/powerpoint/2010/main" val="906752759"/>
      </p:ext>
    </p:extLst>
  </p:cSld>
  <p:clrMapOvr>
    <a:masterClrMapping/>
  </p:clrMapOvr>
  <p:transition spd="slow" advTm="11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85875" y="373063"/>
            <a:ext cx="9215437"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2" name="TextBox 1"/>
          <p:cNvSpPr txBox="1"/>
          <p:nvPr/>
        </p:nvSpPr>
        <p:spPr>
          <a:xfrm>
            <a:off x="592292" y="1366897"/>
            <a:ext cx="11007415"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Major capacity outcomes.</a:t>
            </a:r>
          </a:p>
          <a:p>
            <a:pPr algn="just"/>
            <a:endParaRPr lang="en-US" sz="2400" dirty="0"/>
          </a:p>
          <a:p>
            <a:pPr marL="342900" indent="-342900" algn="just">
              <a:buFontTx/>
              <a:buChar char="-"/>
            </a:pPr>
            <a:r>
              <a:rPr lang="en-US" sz="2400" dirty="0"/>
              <a:t>Host three focus group discussion for farmers, municipal, and Oil &amp; Gas industry;</a:t>
            </a:r>
          </a:p>
        </p:txBody>
      </p:sp>
      <p:sp>
        <p:nvSpPr>
          <p:cNvPr id="4" name="TextBox 3">
            <a:extLst>
              <a:ext uri="{FF2B5EF4-FFF2-40B4-BE49-F238E27FC236}">
                <a16:creationId xmlns:a16="http://schemas.microsoft.com/office/drawing/2014/main" id="{363ECD31-67DA-4D8D-905A-61D5FCB9A07F}"/>
              </a:ext>
            </a:extLst>
          </p:cNvPr>
          <p:cNvSpPr txBox="1"/>
          <p:nvPr/>
        </p:nvSpPr>
        <p:spPr>
          <a:xfrm>
            <a:off x="1318697" y="5892225"/>
            <a:ext cx="10081414" cy="400110"/>
          </a:xfrm>
          <a:prstGeom prst="rect">
            <a:avLst/>
          </a:prstGeom>
          <a:noFill/>
        </p:spPr>
        <p:txBody>
          <a:bodyPr wrap="none" rtlCol="0">
            <a:spAutoFit/>
          </a:bodyPr>
          <a:lstStyle/>
          <a:p>
            <a:r>
              <a:rPr lang="en-US" sz="2000" dirty="0"/>
              <a:t>Agriculture                                                   Municipal                                                </a:t>
            </a:r>
            <a:r>
              <a:rPr lang="en-US" altLang="zh-CN" sz="2000" dirty="0"/>
              <a:t>Oil &amp; Gas industry</a:t>
            </a:r>
            <a:endParaRPr lang="en-US" sz="2000" dirty="0"/>
          </a:p>
        </p:txBody>
      </p:sp>
      <p:pic>
        <p:nvPicPr>
          <p:cNvPr id="5" name="Picture 4" descr="A group of people sitting at a table&#10;&#10;Description automatically generated">
            <a:extLst>
              <a:ext uri="{FF2B5EF4-FFF2-40B4-BE49-F238E27FC236}">
                <a16:creationId xmlns:a16="http://schemas.microsoft.com/office/drawing/2014/main" id="{74C1282A-FBD6-47C4-B5D8-9AF936253B83}"/>
              </a:ext>
            </a:extLst>
          </p:cNvPr>
          <p:cNvPicPr>
            <a:picLocks noChangeAspect="1"/>
          </p:cNvPicPr>
          <p:nvPr/>
        </p:nvPicPr>
        <p:blipFill>
          <a:blip r:embed="rId3"/>
          <a:stretch>
            <a:fillRect/>
          </a:stretch>
        </p:blipFill>
        <p:spPr>
          <a:xfrm>
            <a:off x="227842" y="2973142"/>
            <a:ext cx="3733800" cy="2800350"/>
          </a:xfrm>
          <a:prstGeom prst="rect">
            <a:avLst/>
          </a:prstGeom>
        </p:spPr>
      </p:pic>
      <p:pic>
        <p:nvPicPr>
          <p:cNvPr id="7" name="Picture 6" descr="A group of people sitting at a desk&#10;&#10;Description automatically generated">
            <a:extLst>
              <a:ext uri="{FF2B5EF4-FFF2-40B4-BE49-F238E27FC236}">
                <a16:creationId xmlns:a16="http://schemas.microsoft.com/office/drawing/2014/main" id="{37E232D8-6390-494A-A365-165AD1F57695}"/>
              </a:ext>
            </a:extLst>
          </p:cNvPr>
          <p:cNvPicPr>
            <a:picLocks noChangeAspect="1"/>
          </p:cNvPicPr>
          <p:nvPr/>
        </p:nvPicPr>
        <p:blipFill>
          <a:blip r:embed="rId4"/>
          <a:stretch>
            <a:fillRect/>
          </a:stretch>
        </p:blipFill>
        <p:spPr>
          <a:xfrm>
            <a:off x="4169393" y="2973143"/>
            <a:ext cx="3733800" cy="2800350"/>
          </a:xfrm>
          <a:prstGeom prst="rect">
            <a:avLst/>
          </a:prstGeom>
        </p:spPr>
      </p:pic>
      <p:pic>
        <p:nvPicPr>
          <p:cNvPr id="10" name="Picture 9" descr="A group of people sitting at a table&#10;&#10;Description automatically generated">
            <a:extLst>
              <a:ext uri="{FF2B5EF4-FFF2-40B4-BE49-F238E27FC236}">
                <a16:creationId xmlns:a16="http://schemas.microsoft.com/office/drawing/2014/main" id="{11636457-45EE-4304-91BB-DCB7AD00E06D}"/>
              </a:ext>
            </a:extLst>
          </p:cNvPr>
          <p:cNvPicPr>
            <a:picLocks noChangeAspect="1"/>
          </p:cNvPicPr>
          <p:nvPr/>
        </p:nvPicPr>
        <p:blipFill>
          <a:blip r:embed="rId5"/>
          <a:stretch>
            <a:fillRect/>
          </a:stretch>
        </p:blipFill>
        <p:spPr>
          <a:xfrm>
            <a:off x="8130189" y="2973143"/>
            <a:ext cx="3733801" cy="2800351"/>
          </a:xfrm>
          <a:prstGeom prst="rect">
            <a:avLst/>
          </a:prstGeom>
        </p:spPr>
      </p:pic>
    </p:spTree>
    <p:extLst>
      <p:ext uri="{BB962C8B-B14F-4D97-AF65-F5344CB8AC3E}">
        <p14:creationId xmlns:p14="http://schemas.microsoft.com/office/powerpoint/2010/main" val="3815588546"/>
      </p:ext>
    </p:extLst>
  </p:cSld>
  <p:clrMapOvr>
    <a:masterClrMapping/>
  </p:clrMapOvr>
  <p:transition spd="slow" advTm="1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85875" y="373063"/>
            <a:ext cx="9215437"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2" name="TextBox 1"/>
          <p:cNvSpPr txBox="1"/>
          <p:nvPr/>
        </p:nvSpPr>
        <p:spPr>
          <a:xfrm>
            <a:off x="592292" y="1366897"/>
            <a:ext cx="11007415"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Major capacity outcomes.</a:t>
            </a:r>
          </a:p>
          <a:p>
            <a:pPr algn="just"/>
            <a:endParaRPr lang="en-US" sz="2400" dirty="0"/>
          </a:p>
          <a:p>
            <a:pPr marL="342900" indent="-342900" algn="just">
              <a:buFontTx/>
              <a:buChar char="-"/>
            </a:pPr>
            <a:r>
              <a:rPr lang="en-US" sz="2400" dirty="0"/>
              <a:t>Discuss with City of Wolfforth, working with them on water audit problem. </a:t>
            </a:r>
          </a:p>
        </p:txBody>
      </p:sp>
      <p:pic>
        <p:nvPicPr>
          <p:cNvPr id="5" name="Picture 4" descr="A group of people posing for the camera&#10;&#10;Description automatically generated">
            <a:extLst>
              <a:ext uri="{FF2B5EF4-FFF2-40B4-BE49-F238E27FC236}">
                <a16:creationId xmlns:a16="http://schemas.microsoft.com/office/drawing/2014/main" id="{08E0D3F3-5994-49D4-A411-4CCC4275D18E}"/>
              </a:ext>
            </a:extLst>
          </p:cNvPr>
          <p:cNvPicPr>
            <a:picLocks noChangeAspect="1"/>
          </p:cNvPicPr>
          <p:nvPr/>
        </p:nvPicPr>
        <p:blipFill>
          <a:blip r:embed="rId3"/>
          <a:stretch>
            <a:fillRect/>
          </a:stretch>
        </p:blipFill>
        <p:spPr>
          <a:xfrm>
            <a:off x="243135" y="3020661"/>
            <a:ext cx="3139019" cy="2354264"/>
          </a:xfrm>
          <a:prstGeom prst="rect">
            <a:avLst/>
          </a:prstGeom>
        </p:spPr>
      </p:pic>
      <p:pic>
        <p:nvPicPr>
          <p:cNvPr id="7" name="Picture 6" descr="A group of people standing in front of a building&#10;&#10;Description automatically generated">
            <a:extLst>
              <a:ext uri="{FF2B5EF4-FFF2-40B4-BE49-F238E27FC236}">
                <a16:creationId xmlns:a16="http://schemas.microsoft.com/office/drawing/2014/main" id="{15BBD819-394C-42D0-8CC1-F7F9D0825B6C}"/>
              </a:ext>
            </a:extLst>
          </p:cNvPr>
          <p:cNvPicPr>
            <a:picLocks noChangeAspect="1"/>
          </p:cNvPicPr>
          <p:nvPr/>
        </p:nvPicPr>
        <p:blipFill>
          <a:blip r:embed="rId4"/>
          <a:stretch>
            <a:fillRect/>
          </a:stretch>
        </p:blipFill>
        <p:spPr>
          <a:xfrm>
            <a:off x="3537188" y="3020662"/>
            <a:ext cx="3139019" cy="2354264"/>
          </a:xfrm>
          <a:prstGeom prst="rect">
            <a:avLst/>
          </a:prstGeom>
        </p:spPr>
      </p:pic>
      <p:pic>
        <p:nvPicPr>
          <p:cNvPr id="10" name="Picture 9" descr="A person standing in a room&#10;&#10;Description automatically generated">
            <a:extLst>
              <a:ext uri="{FF2B5EF4-FFF2-40B4-BE49-F238E27FC236}">
                <a16:creationId xmlns:a16="http://schemas.microsoft.com/office/drawing/2014/main" id="{CC9B837F-CB5A-49A9-A03B-CF0A5E9A2487}"/>
              </a:ext>
            </a:extLst>
          </p:cNvPr>
          <p:cNvPicPr>
            <a:picLocks noChangeAspect="1"/>
          </p:cNvPicPr>
          <p:nvPr/>
        </p:nvPicPr>
        <p:blipFill>
          <a:blip r:embed="rId5"/>
          <a:stretch>
            <a:fillRect/>
          </a:stretch>
        </p:blipFill>
        <p:spPr>
          <a:xfrm>
            <a:off x="6840340" y="3020661"/>
            <a:ext cx="1765698" cy="2354264"/>
          </a:xfrm>
          <a:prstGeom prst="rect">
            <a:avLst/>
          </a:prstGeom>
        </p:spPr>
      </p:pic>
      <p:pic>
        <p:nvPicPr>
          <p:cNvPr id="14" name="Picture 13" descr="A group of people sitting at a table in a room&#10;&#10;Description automatically generated">
            <a:extLst>
              <a:ext uri="{FF2B5EF4-FFF2-40B4-BE49-F238E27FC236}">
                <a16:creationId xmlns:a16="http://schemas.microsoft.com/office/drawing/2014/main" id="{9FF471AA-5347-4EF5-A4C9-2BF8862B8DBF}"/>
              </a:ext>
            </a:extLst>
          </p:cNvPr>
          <p:cNvPicPr>
            <a:picLocks noChangeAspect="1"/>
          </p:cNvPicPr>
          <p:nvPr/>
        </p:nvPicPr>
        <p:blipFill>
          <a:blip r:embed="rId6"/>
          <a:stretch>
            <a:fillRect/>
          </a:stretch>
        </p:blipFill>
        <p:spPr>
          <a:xfrm>
            <a:off x="8755257" y="3020661"/>
            <a:ext cx="3139018" cy="2354264"/>
          </a:xfrm>
          <a:prstGeom prst="rect">
            <a:avLst/>
          </a:prstGeom>
        </p:spPr>
      </p:pic>
      <p:sp>
        <p:nvSpPr>
          <p:cNvPr id="16" name="TextBox 15">
            <a:extLst>
              <a:ext uri="{FF2B5EF4-FFF2-40B4-BE49-F238E27FC236}">
                <a16:creationId xmlns:a16="http://schemas.microsoft.com/office/drawing/2014/main" id="{2F6F40F4-2C5A-40FB-9728-0284D4DF3A97}"/>
              </a:ext>
            </a:extLst>
          </p:cNvPr>
          <p:cNvSpPr txBox="1"/>
          <p:nvPr/>
        </p:nvSpPr>
        <p:spPr>
          <a:xfrm>
            <a:off x="2533347" y="5783402"/>
            <a:ext cx="7014613" cy="400110"/>
          </a:xfrm>
          <a:prstGeom prst="rect">
            <a:avLst/>
          </a:prstGeom>
          <a:noFill/>
        </p:spPr>
        <p:txBody>
          <a:bodyPr wrap="none" rtlCol="0">
            <a:spAutoFit/>
          </a:bodyPr>
          <a:lstStyle/>
          <a:p>
            <a:r>
              <a:rPr lang="en-US" altLang="zh-CN" sz="2000" dirty="0"/>
              <a:t>Tour Water Plant at Wolfforth, TX on April 6, 2018 &amp; Nov 28, 2018.</a:t>
            </a:r>
            <a:endParaRPr lang="en-US" sz="2000" dirty="0"/>
          </a:p>
        </p:txBody>
      </p:sp>
    </p:spTree>
    <p:extLst>
      <p:ext uri="{BB962C8B-B14F-4D97-AF65-F5344CB8AC3E}">
        <p14:creationId xmlns:p14="http://schemas.microsoft.com/office/powerpoint/2010/main" val="669983196"/>
      </p:ext>
    </p:extLst>
  </p:cSld>
  <p:clrMapOvr>
    <a:masterClrMapping/>
  </p:clrMapOvr>
  <p:transition spd="slow" advTm="1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13;p32">
            <a:extLst>
              <a:ext uri="{FF2B5EF4-FFF2-40B4-BE49-F238E27FC236}">
                <a16:creationId xmlns:a16="http://schemas.microsoft.com/office/drawing/2014/main" id="{697842F9-8F58-48DD-8EF0-333ABD22A421}"/>
              </a:ext>
            </a:extLst>
          </p:cNvPr>
          <p:cNvPicPr preferRelativeResize="0"/>
          <p:nvPr/>
        </p:nvPicPr>
        <p:blipFill rotWithShape="1">
          <a:blip r:embed="rId3">
            <a:alphaModFix/>
          </a:blip>
          <a:srcRect/>
          <a:stretch/>
        </p:blipFill>
        <p:spPr>
          <a:xfrm>
            <a:off x="9611328" y="3326643"/>
            <a:ext cx="1964930" cy="1421653"/>
          </a:xfrm>
          <a:prstGeom prst="rect">
            <a:avLst/>
          </a:prstGeom>
          <a:noFill/>
          <a:ln>
            <a:noFill/>
          </a:ln>
        </p:spPr>
      </p:pic>
      <p:sp>
        <p:nvSpPr>
          <p:cNvPr id="8" name="Title 8"/>
          <p:cNvSpPr>
            <a:spLocks noGrp="1"/>
          </p:cNvSpPr>
          <p:nvPr>
            <p:ph type="title" idx="4294967295"/>
          </p:nvPr>
        </p:nvSpPr>
        <p:spPr>
          <a:xfrm>
            <a:off x="1278343" y="387350"/>
            <a:ext cx="9315450" cy="762000"/>
          </a:xfrm>
        </p:spPr>
        <p:txBody>
          <a:bodyPr>
            <a:noAutofit/>
          </a:bodyPr>
          <a:lstStyle/>
          <a:p>
            <a:pPr>
              <a:lnSpc>
                <a:spcPct val="100000"/>
              </a:lnSpc>
            </a:pPr>
            <a:r>
              <a:rPr lang="en-US" sz="4000" b="1">
                <a:solidFill>
                  <a:schemeClr val="accent2"/>
                </a:solidFill>
              </a:rPr>
              <a:t>Update of the Project since last PI meeting</a:t>
            </a:r>
            <a:endParaRPr lang="en-US" sz="4000" b="1" dirty="0">
              <a:solidFill>
                <a:schemeClr val="accent2"/>
              </a:solidFill>
            </a:endParaRPr>
          </a:p>
        </p:txBody>
      </p:sp>
      <p:sp>
        <p:nvSpPr>
          <p:cNvPr id="2" name="TextBox 1"/>
          <p:cNvSpPr txBox="1"/>
          <p:nvPr/>
        </p:nvSpPr>
        <p:spPr>
          <a:xfrm>
            <a:off x="587684" y="1433357"/>
            <a:ext cx="10918515" cy="1692771"/>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New socio-technical outcomes.</a:t>
            </a:r>
          </a:p>
          <a:p>
            <a:pPr marL="342900" indent="-342900" algn="just">
              <a:buFontTx/>
              <a:buChar char="-"/>
            </a:pPr>
            <a:r>
              <a:rPr lang="en-US" sz="2400" dirty="0"/>
              <a:t>Developed an online water information sharing platform: </a:t>
            </a:r>
            <a:r>
              <a:rPr lang="en-US" sz="2400" dirty="0" err="1"/>
              <a:t>WaterScope</a:t>
            </a:r>
            <a:r>
              <a:rPr lang="en-US" sz="2400" dirty="0"/>
              <a:t>;</a:t>
            </a:r>
          </a:p>
          <a:p>
            <a:pPr marL="342900" indent="-342900" algn="just">
              <a:buFontTx/>
              <a:buChar char="-"/>
            </a:pPr>
            <a:r>
              <a:rPr lang="en-US" sz="2400" dirty="0"/>
              <a:t>Extracted the concern flow from different water stakeholders in Texas;</a:t>
            </a:r>
          </a:p>
          <a:p>
            <a:pPr marL="342900" indent="-342900" algn="just">
              <a:buFontTx/>
              <a:buChar char="-"/>
            </a:pPr>
            <a:r>
              <a:rPr lang="en-US" sz="2400" dirty="0"/>
              <a:t>Created an interconnected virtual community, improving water supply resilience.</a:t>
            </a:r>
          </a:p>
        </p:txBody>
      </p:sp>
      <p:pic>
        <p:nvPicPr>
          <p:cNvPr id="14" name="Google Shape;180;p28">
            <a:extLst>
              <a:ext uri="{FF2B5EF4-FFF2-40B4-BE49-F238E27FC236}">
                <a16:creationId xmlns:a16="http://schemas.microsoft.com/office/drawing/2014/main" id="{57297B83-AE9B-4FF1-8948-5996F8F63EEA}"/>
              </a:ext>
            </a:extLst>
          </p:cNvPr>
          <p:cNvPicPr preferRelativeResize="0"/>
          <p:nvPr/>
        </p:nvPicPr>
        <p:blipFill rotWithShape="1">
          <a:blip r:embed="rId4">
            <a:alphaModFix/>
          </a:blip>
          <a:srcRect/>
          <a:stretch/>
        </p:blipFill>
        <p:spPr>
          <a:xfrm>
            <a:off x="6096000" y="4903768"/>
            <a:ext cx="2923800" cy="1039123"/>
          </a:xfrm>
          <a:prstGeom prst="rect">
            <a:avLst/>
          </a:prstGeom>
          <a:noFill/>
          <a:ln>
            <a:noFill/>
          </a:ln>
        </p:spPr>
      </p:pic>
      <p:pic>
        <p:nvPicPr>
          <p:cNvPr id="16" name="Google Shape;226;p34">
            <a:extLst>
              <a:ext uri="{FF2B5EF4-FFF2-40B4-BE49-F238E27FC236}">
                <a16:creationId xmlns:a16="http://schemas.microsoft.com/office/drawing/2014/main" id="{49B8F5AA-2BA3-4B6E-95C6-1F7675FD6510}"/>
              </a:ext>
            </a:extLst>
          </p:cNvPr>
          <p:cNvPicPr preferRelativeResize="0"/>
          <p:nvPr/>
        </p:nvPicPr>
        <p:blipFill rotWithShape="1">
          <a:blip r:embed="rId5">
            <a:alphaModFix/>
          </a:blip>
          <a:srcRect/>
          <a:stretch/>
        </p:blipFill>
        <p:spPr>
          <a:xfrm>
            <a:off x="9400978" y="4695501"/>
            <a:ext cx="2385630" cy="1247390"/>
          </a:xfrm>
          <a:prstGeom prst="rect">
            <a:avLst/>
          </a:prstGeom>
          <a:noFill/>
          <a:ln>
            <a:noFill/>
          </a:ln>
        </p:spPr>
      </p:pic>
      <p:pic>
        <p:nvPicPr>
          <p:cNvPr id="28" name="Google Shape;193;p30">
            <a:extLst>
              <a:ext uri="{FF2B5EF4-FFF2-40B4-BE49-F238E27FC236}">
                <a16:creationId xmlns:a16="http://schemas.microsoft.com/office/drawing/2014/main" id="{D8708213-B269-48D1-8368-D568EA5E35AC}"/>
              </a:ext>
            </a:extLst>
          </p:cNvPr>
          <p:cNvPicPr preferRelativeResize="0"/>
          <p:nvPr/>
        </p:nvPicPr>
        <p:blipFill rotWithShape="1">
          <a:blip r:embed="rId6">
            <a:alphaModFix/>
          </a:blip>
          <a:srcRect/>
          <a:stretch/>
        </p:blipFill>
        <p:spPr>
          <a:xfrm>
            <a:off x="6096000" y="3363871"/>
            <a:ext cx="2923800" cy="1230689"/>
          </a:xfrm>
          <a:prstGeom prst="rect">
            <a:avLst/>
          </a:prstGeom>
          <a:noFill/>
          <a:ln>
            <a:noFill/>
          </a:ln>
        </p:spPr>
      </p:pic>
      <p:sp>
        <p:nvSpPr>
          <p:cNvPr id="32" name="Rectangle 31">
            <a:extLst>
              <a:ext uri="{FF2B5EF4-FFF2-40B4-BE49-F238E27FC236}">
                <a16:creationId xmlns:a16="http://schemas.microsoft.com/office/drawing/2014/main" id="{35C4DF19-3813-4649-BA84-DCED2F2D7829}"/>
              </a:ext>
            </a:extLst>
          </p:cNvPr>
          <p:cNvSpPr/>
          <p:nvPr/>
        </p:nvSpPr>
        <p:spPr>
          <a:xfrm>
            <a:off x="300704" y="6356488"/>
            <a:ext cx="11590592" cy="461665"/>
          </a:xfrm>
          <a:prstGeom prst="rect">
            <a:avLst/>
          </a:prstGeom>
        </p:spPr>
        <p:txBody>
          <a:bodyPr wrap="square">
            <a:spAutoFit/>
          </a:bodyPr>
          <a:lstStyle/>
          <a:p>
            <a:r>
              <a:rPr lang="en-US" sz="1200" dirty="0"/>
              <a:t>Long H. Nguyen, </a:t>
            </a:r>
            <a:r>
              <a:rPr lang="en-US" sz="1200" dirty="0" err="1"/>
              <a:t>Rattikorn</a:t>
            </a:r>
            <a:r>
              <a:rPr lang="en-US" sz="1200" dirty="0"/>
              <a:t> Hewett, Akbar S. </a:t>
            </a:r>
            <a:r>
              <a:rPr lang="en-US" sz="1200" dirty="0" err="1"/>
              <a:t>Namin</a:t>
            </a:r>
            <a:r>
              <a:rPr lang="en-US" sz="1200" dirty="0"/>
              <a:t>, Nicholas Alvarez, Cristina </a:t>
            </a:r>
            <a:r>
              <a:rPr lang="en-US" sz="1200" dirty="0" err="1"/>
              <a:t>Bradatan</a:t>
            </a:r>
            <a:r>
              <a:rPr lang="en-US" sz="1200" dirty="0"/>
              <a:t>, and Fang Jin. </a:t>
            </a:r>
            <a:r>
              <a:rPr lang="en-US" sz="1200" b="1" i="1" dirty="0"/>
              <a:t>Smart and Connected Water Resource Management via Social Media and Community Engagement</a:t>
            </a:r>
            <a:r>
              <a:rPr lang="en-US" sz="1200" dirty="0"/>
              <a:t>, The 2018 IEEE/ACM International Conference on Advances in Social Networks Analysis and Mining (ASONAM 2018). Barcelona, Spain, 28-31 August, 2018.</a:t>
            </a:r>
          </a:p>
        </p:txBody>
      </p:sp>
      <p:pic>
        <p:nvPicPr>
          <p:cNvPr id="7" name="Picture 6" descr="A close up of a map&#10;&#10;Description automatically generated">
            <a:extLst>
              <a:ext uri="{FF2B5EF4-FFF2-40B4-BE49-F238E27FC236}">
                <a16:creationId xmlns:a16="http://schemas.microsoft.com/office/drawing/2014/main" id="{414DDB58-38BA-42ED-940B-67CA566418A8}"/>
              </a:ext>
            </a:extLst>
          </p:cNvPr>
          <p:cNvPicPr>
            <a:picLocks noChangeAspect="1"/>
          </p:cNvPicPr>
          <p:nvPr/>
        </p:nvPicPr>
        <p:blipFill>
          <a:blip r:embed="rId7"/>
          <a:stretch>
            <a:fillRect/>
          </a:stretch>
        </p:blipFill>
        <p:spPr>
          <a:xfrm>
            <a:off x="216827" y="3280397"/>
            <a:ext cx="5830114" cy="2734057"/>
          </a:xfrm>
          <a:prstGeom prst="rect">
            <a:avLst/>
          </a:prstGeom>
        </p:spPr>
      </p:pic>
    </p:spTree>
    <p:extLst>
      <p:ext uri="{BB962C8B-B14F-4D97-AF65-F5344CB8AC3E}">
        <p14:creationId xmlns:p14="http://schemas.microsoft.com/office/powerpoint/2010/main" val="3602698747"/>
      </p:ext>
    </p:extLst>
  </p:cSld>
  <p:clrMapOvr>
    <a:masterClrMapping/>
  </p:clrMapOvr>
  <p:transition spd="slow" advTm="11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tanding in front of a computer&#10;&#10;Description automatically generated">
            <a:extLst>
              <a:ext uri="{FF2B5EF4-FFF2-40B4-BE49-F238E27FC236}">
                <a16:creationId xmlns:a16="http://schemas.microsoft.com/office/drawing/2014/main" id="{E3205A12-8807-4417-BCF4-C43C97FAECCB}"/>
              </a:ext>
            </a:extLst>
          </p:cNvPr>
          <p:cNvPicPr>
            <a:picLocks noChangeAspect="1"/>
          </p:cNvPicPr>
          <p:nvPr/>
        </p:nvPicPr>
        <p:blipFill>
          <a:blip r:embed="rId3"/>
          <a:stretch>
            <a:fillRect/>
          </a:stretch>
        </p:blipFill>
        <p:spPr>
          <a:xfrm>
            <a:off x="3927533" y="3808439"/>
            <a:ext cx="2355150" cy="1811056"/>
          </a:xfrm>
          <a:prstGeom prst="rect">
            <a:avLst/>
          </a:prstGeom>
        </p:spPr>
      </p:pic>
      <p:sp>
        <p:nvSpPr>
          <p:cNvPr id="8" name="Title 8"/>
          <p:cNvSpPr>
            <a:spLocks noGrp="1"/>
          </p:cNvSpPr>
          <p:nvPr>
            <p:ph type="title" idx="4294967295"/>
          </p:nvPr>
        </p:nvSpPr>
        <p:spPr>
          <a:xfrm>
            <a:off x="1278343" y="387350"/>
            <a:ext cx="9315450" cy="762000"/>
          </a:xfrm>
        </p:spPr>
        <p:txBody>
          <a:bodyPr>
            <a:noAutofit/>
          </a:bodyPr>
          <a:lstStyle/>
          <a:p>
            <a:pPr>
              <a:lnSpc>
                <a:spcPct val="100000"/>
              </a:lnSpc>
            </a:pPr>
            <a:r>
              <a:rPr lang="en-US" sz="4000" b="1">
                <a:solidFill>
                  <a:schemeClr val="accent2"/>
                </a:solidFill>
              </a:rPr>
              <a:t>Update of the Project since last PI meeting</a:t>
            </a:r>
            <a:endParaRPr lang="en-US" sz="4000" b="1" dirty="0">
              <a:solidFill>
                <a:schemeClr val="accent2"/>
              </a:solidFill>
            </a:endParaRPr>
          </a:p>
        </p:txBody>
      </p:sp>
      <p:sp>
        <p:nvSpPr>
          <p:cNvPr id="2" name="TextBox 1"/>
          <p:cNvSpPr txBox="1"/>
          <p:nvPr/>
        </p:nvSpPr>
        <p:spPr>
          <a:xfrm>
            <a:off x="587684" y="1433357"/>
            <a:ext cx="10918515" cy="2431435"/>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Activities for new sociotechnical outcomes</a:t>
            </a:r>
          </a:p>
          <a:p>
            <a:pPr marL="342900" indent="-342900" algn="just">
              <a:buFontTx/>
              <a:buChar char="-"/>
            </a:pPr>
            <a:r>
              <a:rPr lang="en-US" sz="2400" dirty="0"/>
              <a:t>Host the Workshop on Water Resource Management in Smart and Connected Communities</a:t>
            </a:r>
          </a:p>
          <a:p>
            <a:pPr marL="342900" indent="-342900" algn="just">
              <a:buFontTx/>
              <a:buChar char="-"/>
            </a:pPr>
            <a:r>
              <a:rPr lang="en-US" sz="2400" dirty="0"/>
              <a:t>Invited speakers from our community partners, water related researchers, industry, government, students, etc.</a:t>
            </a:r>
          </a:p>
          <a:p>
            <a:pPr algn="just"/>
            <a:endParaRPr lang="en-US" sz="2400" dirty="0"/>
          </a:p>
        </p:txBody>
      </p:sp>
      <p:sp>
        <p:nvSpPr>
          <p:cNvPr id="3" name="Rectangle 2">
            <a:extLst>
              <a:ext uri="{FF2B5EF4-FFF2-40B4-BE49-F238E27FC236}">
                <a16:creationId xmlns:a16="http://schemas.microsoft.com/office/drawing/2014/main" id="{63180B87-298F-4811-9CF4-FAE47EAF57F4}"/>
              </a:ext>
            </a:extLst>
          </p:cNvPr>
          <p:cNvSpPr/>
          <p:nvPr/>
        </p:nvSpPr>
        <p:spPr>
          <a:xfrm>
            <a:off x="2640993" y="5889376"/>
            <a:ext cx="5614614" cy="369332"/>
          </a:xfrm>
          <a:prstGeom prst="rect">
            <a:avLst/>
          </a:prstGeom>
        </p:spPr>
        <p:txBody>
          <a:bodyPr wrap="none">
            <a:spAutoFit/>
          </a:bodyPr>
          <a:lstStyle/>
          <a:p>
            <a:r>
              <a:rPr lang="en-US" dirty="0"/>
              <a:t>http://myweb.ttu.edu/fjin/projects/water/workshop.html</a:t>
            </a:r>
          </a:p>
        </p:txBody>
      </p:sp>
      <p:pic>
        <p:nvPicPr>
          <p:cNvPr id="5" name="Picture 4" descr="A person sitting in front of a screen&#10;&#10;Description automatically generated">
            <a:extLst>
              <a:ext uri="{FF2B5EF4-FFF2-40B4-BE49-F238E27FC236}">
                <a16:creationId xmlns:a16="http://schemas.microsoft.com/office/drawing/2014/main" id="{1DB05617-7B23-46F1-BB64-E8830246C80E}"/>
              </a:ext>
            </a:extLst>
          </p:cNvPr>
          <p:cNvPicPr>
            <a:picLocks noChangeAspect="1"/>
          </p:cNvPicPr>
          <p:nvPr/>
        </p:nvPicPr>
        <p:blipFill>
          <a:blip r:embed="rId4"/>
          <a:stretch>
            <a:fillRect/>
          </a:stretch>
        </p:blipFill>
        <p:spPr>
          <a:xfrm>
            <a:off x="2695" y="3822087"/>
            <a:ext cx="2403797" cy="1802848"/>
          </a:xfrm>
          <a:prstGeom prst="rect">
            <a:avLst/>
          </a:prstGeom>
        </p:spPr>
      </p:pic>
      <p:pic>
        <p:nvPicPr>
          <p:cNvPr id="10" name="Picture 9" descr="A person standing in front of a screen&#10;&#10;Description automatically generated">
            <a:extLst>
              <a:ext uri="{FF2B5EF4-FFF2-40B4-BE49-F238E27FC236}">
                <a16:creationId xmlns:a16="http://schemas.microsoft.com/office/drawing/2014/main" id="{19219D92-6648-479E-B171-E12C423C88CD}"/>
              </a:ext>
            </a:extLst>
          </p:cNvPr>
          <p:cNvPicPr>
            <a:picLocks noChangeAspect="1"/>
          </p:cNvPicPr>
          <p:nvPr/>
        </p:nvPicPr>
        <p:blipFill>
          <a:blip r:embed="rId5"/>
          <a:stretch>
            <a:fillRect/>
          </a:stretch>
        </p:blipFill>
        <p:spPr>
          <a:xfrm>
            <a:off x="2273399" y="3827007"/>
            <a:ext cx="2042160" cy="1793240"/>
          </a:xfrm>
          <a:prstGeom prst="rect">
            <a:avLst/>
          </a:prstGeom>
        </p:spPr>
      </p:pic>
      <p:pic>
        <p:nvPicPr>
          <p:cNvPr id="15" name="Picture 14" descr="A person sitting at a table in a room&#10;&#10;Description automatically generated">
            <a:extLst>
              <a:ext uri="{FF2B5EF4-FFF2-40B4-BE49-F238E27FC236}">
                <a16:creationId xmlns:a16="http://schemas.microsoft.com/office/drawing/2014/main" id="{0414708A-20CF-472B-89B9-4E4B8CDA4E16}"/>
              </a:ext>
            </a:extLst>
          </p:cNvPr>
          <p:cNvPicPr>
            <a:picLocks noChangeAspect="1"/>
          </p:cNvPicPr>
          <p:nvPr/>
        </p:nvPicPr>
        <p:blipFill>
          <a:blip r:embed="rId6"/>
          <a:stretch>
            <a:fillRect/>
          </a:stretch>
        </p:blipFill>
        <p:spPr>
          <a:xfrm>
            <a:off x="6282683" y="3802856"/>
            <a:ext cx="1379195" cy="1838927"/>
          </a:xfrm>
          <a:prstGeom prst="rect">
            <a:avLst/>
          </a:prstGeom>
        </p:spPr>
      </p:pic>
      <p:pic>
        <p:nvPicPr>
          <p:cNvPr id="17" name="Picture 16" descr="A group of people sitting at a desk using a computer&#10;&#10;Description automatically generated">
            <a:extLst>
              <a:ext uri="{FF2B5EF4-FFF2-40B4-BE49-F238E27FC236}">
                <a16:creationId xmlns:a16="http://schemas.microsoft.com/office/drawing/2014/main" id="{693F82CA-2ED5-4D17-9DDE-14D54FE6654F}"/>
              </a:ext>
            </a:extLst>
          </p:cNvPr>
          <p:cNvPicPr>
            <a:picLocks noChangeAspect="1"/>
          </p:cNvPicPr>
          <p:nvPr/>
        </p:nvPicPr>
        <p:blipFill>
          <a:blip r:embed="rId7"/>
          <a:stretch>
            <a:fillRect/>
          </a:stretch>
        </p:blipFill>
        <p:spPr>
          <a:xfrm>
            <a:off x="7431635" y="3810951"/>
            <a:ext cx="2412395" cy="1809296"/>
          </a:xfrm>
          <a:prstGeom prst="rect">
            <a:avLst/>
          </a:prstGeom>
        </p:spPr>
      </p:pic>
      <p:pic>
        <p:nvPicPr>
          <p:cNvPr id="19" name="Picture 18" descr="A group of people standing in a room&#10;&#10;Description automatically generated">
            <a:extLst>
              <a:ext uri="{FF2B5EF4-FFF2-40B4-BE49-F238E27FC236}">
                <a16:creationId xmlns:a16="http://schemas.microsoft.com/office/drawing/2014/main" id="{1F60CBE8-508F-47A4-BE10-1C235C6B93FD}"/>
              </a:ext>
            </a:extLst>
          </p:cNvPr>
          <p:cNvPicPr>
            <a:picLocks noChangeAspect="1"/>
          </p:cNvPicPr>
          <p:nvPr/>
        </p:nvPicPr>
        <p:blipFill>
          <a:blip r:embed="rId8"/>
          <a:stretch>
            <a:fillRect/>
          </a:stretch>
        </p:blipFill>
        <p:spPr>
          <a:xfrm>
            <a:off x="9844030" y="3789415"/>
            <a:ext cx="2355150" cy="1852368"/>
          </a:xfrm>
          <a:prstGeom prst="rect">
            <a:avLst/>
          </a:prstGeom>
        </p:spPr>
      </p:pic>
    </p:spTree>
    <p:extLst>
      <p:ext uri="{BB962C8B-B14F-4D97-AF65-F5344CB8AC3E}">
        <p14:creationId xmlns:p14="http://schemas.microsoft.com/office/powerpoint/2010/main" val="226291094"/>
      </p:ext>
    </p:extLst>
  </p:cSld>
  <p:clrMapOvr>
    <a:masterClrMapping/>
  </p:clrMapOvr>
  <p:transition spd="slow" advTm="1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78343" y="387350"/>
            <a:ext cx="9315450"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2" name="TextBox 1"/>
          <p:cNvSpPr txBox="1"/>
          <p:nvPr/>
        </p:nvSpPr>
        <p:spPr>
          <a:xfrm>
            <a:off x="946710" y="1623857"/>
            <a:ext cx="10476466" cy="3939540"/>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Major contribution to S&amp;CC.</a:t>
            </a:r>
          </a:p>
          <a:p>
            <a:pPr marL="285750" indent="-285750" algn="just">
              <a:buFont typeface="Arial" panose="020B0604020202020204" pitchFamily="34" charset="0"/>
              <a:buChar char="•"/>
            </a:pPr>
            <a:endParaRPr lang="en-US" dirty="0"/>
          </a:p>
          <a:p>
            <a:pPr marL="285750" indent="-285750" algn="just">
              <a:buFont typeface="Wingdings" panose="05000000000000000000" pitchFamily="2" charset="2"/>
              <a:buChar char="Ø"/>
            </a:pPr>
            <a:r>
              <a:rPr lang="en-US" sz="2000" dirty="0"/>
              <a:t>Enhanced this region’s community collaboration, by carefully considering issues specific to community members such as farmers, residents, and oil and gas industry professionals.</a:t>
            </a:r>
          </a:p>
          <a:p>
            <a:pPr marL="285750" indent="-285750" algn="just">
              <a:buFont typeface="Wingdings" panose="05000000000000000000" pitchFamily="2" charset="2"/>
              <a:buChar char="Ø"/>
            </a:pPr>
            <a:endParaRPr lang="en-US" sz="2000" dirty="0"/>
          </a:p>
          <a:p>
            <a:pPr marL="285750" indent="-285750" algn="just">
              <a:buFont typeface="Wingdings" panose="05000000000000000000" pitchFamily="2" charset="2"/>
              <a:buChar char="Ø"/>
            </a:pPr>
            <a:r>
              <a:rPr lang="en-US" sz="2000" dirty="0"/>
              <a:t>Built an online platform which connected water stakeholders share knowledge and expertise, whose conceptual solution can be applied to other domains that promote community engagement through multiple data sources.</a:t>
            </a:r>
          </a:p>
          <a:p>
            <a:pPr marL="285750" indent="-285750" algn="just">
              <a:buFont typeface="Wingdings" panose="05000000000000000000" pitchFamily="2" charset="2"/>
              <a:buChar char="Ø"/>
            </a:pPr>
            <a:endParaRPr lang="en-US" sz="2000" dirty="0"/>
          </a:p>
          <a:p>
            <a:pPr marL="285750" indent="-285750" algn="just">
              <a:buFont typeface="Wingdings" panose="05000000000000000000" pitchFamily="2" charset="2"/>
              <a:buChar char="Ø"/>
            </a:pPr>
            <a:r>
              <a:rPr lang="en-US" sz="2000" dirty="0"/>
              <a:t>Surveyed farmers and host discussions, increasing farmers’ knowledge about precision agriculture, encourage the deployment of smart meters, drone, soil probes, etc. aiming to optimize farming irrigation. </a:t>
            </a:r>
          </a:p>
        </p:txBody>
      </p:sp>
    </p:spTree>
    <p:extLst>
      <p:ext uri="{BB962C8B-B14F-4D97-AF65-F5344CB8AC3E}">
        <p14:creationId xmlns:p14="http://schemas.microsoft.com/office/powerpoint/2010/main" val="926710236"/>
      </p:ext>
    </p:extLst>
  </p:cSld>
  <p:clrMapOvr>
    <a:masterClrMapping/>
  </p:clrMapOvr>
  <p:transition spd="slow" advTm="11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19255</TotalTime>
  <Words>1116</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PowerPoint Presentation</vt:lpstr>
      <vt:lpstr>Project Aims</vt:lpstr>
      <vt:lpstr>Community Partners</vt:lpstr>
      <vt:lpstr>Update of the Project since last PI meeting</vt:lpstr>
      <vt:lpstr>Update of the Project since last PI meeting</vt:lpstr>
      <vt:lpstr>Update of the Project since last PI meeting</vt:lpstr>
      <vt:lpstr>Update of the Project since last PI meeting</vt:lpstr>
      <vt:lpstr>Update of the Project since last PI meeting</vt:lpstr>
      <vt:lpstr>Update of the Project since last PI meeting</vt:lpstr>
      <vt:lpstr>Planned Outcomes/Next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Fang Jin</cp:lastModifiedBy>
  <cp:revision>136</cp:revision>
  <dcterms:created xsi:type="dcterms:W3CDTF">2016-01-15T22:20:06Z</dcterms:created>
  <dcterms:modified xsi:type="dcterms:W3CDTF">2019-03-21T16:17:32Z</dcterms:modified>
  <cp:category/>
</cp:coreProperties>
</file>