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1"/>
  </p:sldMasterIdLst>
  <p:notesMasterIdLst>
    <p:notesMasterId r:id="rId7"/>
  </p:notesMasterIdLst>
  <p:sldIdLst>
    <p:sldId id="269" r:id="rId2"/>
    <p:sldId id="276" r:id="rId3"/>
    <p:sldId id="273" r:id="rId4"/>
    <p:sldId id="274" r:id="rId5"/>
    <p:sldId id="268"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217" autoAdjust="0"/>
    <p:restoredTop sz="91606" autoAdjust="0"/>
  </p:normalViewPr>
  <p:slideViewPr>
    <p:cSldViewPr snapToGrid="0" snapToObjects="1">
      <p:cViewPr varScale="1">
        <p:scale>
          <a:sx n="86" d="100"/>
          <a:sy n="86" d="100"/>
        </p:scale>
        <p:origin x="1320" y="19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BCB06A-0753-8142-AC4A-D731667376EB}" type="datetimeFigureOut">
              <a:rPr lang="en-US" smtClean="0"/>
              <a:t>3/21/19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C3F6D4-C46E-5B48-9C82-B3110DDD8D25}" type="slidenum">
              <a:rPr lang="en-US" smtClean="0"/>
              <a:t>‹#›</a:t>
            </a:fld>
            <a:endParaRPr lang="en-US"/>
          </a:p>
        </p:txBody>
      </p:sp>
    </p:spTree>
    <p:extLst>
      <p:ext uri="{BB962C8B-B14F-4D97-AF65-F5344CB8AC3E}">
        <p14:creationId xmlns:p14="http://schemas.microsoft.com/office/powerpoint/2010/main" val="39827515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This is the transition slide. The lightning talk moderator will announce the name of your project and the name of the lead PI. Expect to begin your presentation from the next slide.</a:t>
            </a:r>
          </a:p>
        </p:txBody>
      </p:sp>
      <p:sp>
        <p:nvSpPr>
          <p:cNvPr id="4" name="Slide Number Placeholder 3"/>
          <p:cNvSpPr>
            <a:spLocks noGrp="1"/>
          </p:cNvSpPr>
          <p:nvPr>
            <p:ph type="sldNum" sz="quarter" idx="10"/>
          </p:nvPr>
        </p:nvSpPr>
        <p:spPr/>
        <p:txBody>
          <a:bodyPr/>
          <a:lstStyle/>
          <a:p>
            <a:fld id="{4DC3F6D4-C46E-5B48-9C82-B3110DDD8D25}" type="slidenum">
              <a:rPr lang="en-US" smtClean="0"/>
              <a:t>1</a:t>
            </a:fld>
            <a:endParaRPr lang="en-US"/>
          </a:p>
        </p:txBody>
      </p:sp>
    </p:spTree>
    <p:extLst>
      <p:ext uri="{BB962C8B-B14F-4D97-AF65-F5344CB8AC3E}">
        <p14:creationId xmlns:p14="http://schemas.microsoft.com/office/powerpoint/2010/main" val="953047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DC3F6D4-C46E-5B48-9C82-B3110DDD8D25}" type="slidenum">
              <a:rPr lang="en-US" smtClean="0"/>
              <a:t>2</a:t>
            </a:fld>
            <a:endParaRPr lang="en-US"/>
          </a:p>
        </p:txBody>
      </p:sp>
    </p:spTree>
    <p:extLst>
      <p:ext uri="{BB962C8B-B14F-4D97-AF65-F5344CB8AC3E}">
        <p14:creationId xmlns:p14="http://schemas.microsoft.com/office/powerpoint/2010/main" val="132928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r>
              <a:rPr lang="en-US" b="1" dirty="0"/>
              <a:t>Describe at least one deliverable that you accomplished together with your community partners and at least one outcome in terms of capacity building. Also describe something unexpected about working with your community partners. Anecdotes are highly encouraged. Include photos.</a:t>
            </a:r>
          </a:p>
          <a:p>
            <a:pPr algn="just"/>
            <a:r>
              <a:rPr lang="en-US" b="1" dirty="0"/>
              <a:t>Emphasize activities that have been carried out after last year's PI meeting and how these activities along with what was accomplished last year fits within the overall vision of your project.</a:t>
            </a:r>
          </a:p>
        </p:txBody>
      </p:sp>
      <p:sp>
        <p:nvSpPr>
          <p:cNvPr id="4" name="Slide Number Placeholder 3"/>
          <p:cNvSpPr>
            <a:spLocks noGrp="1"/>
          </p:cNvSpPr>
          <p:nvPr>
            <p:ph type="sldNum" sz="quarter" idx="10"/>
          </p:nvPr>
        </p:nvSpPr>
        <p:spPr/>
        <p:txBody>
          <a:bodyPr/>
          <a:lstStyle/>
          <a:p>
            <a:fld id="{4DC3F6D4-C46E-5B48-9C82-B3110DDD8D25}" type="slidenum">
              <a:rPr lang="en-US" smtClean="0"/>
              <a:t>3</a:t>
            </a:fld>
            <a:endParaRPr lang="en-US"/>
          </a:p>
        </p:txBody>
      </p:sp>
    </p:spTree>
    <p:extLst>
      <p:ext uri="{BB962C8B-B14F-4D97-AF65-F5344CB8AC3E}">
        <p14:creationId xmlns:p14="http://schemas.microsoft.com/office/powerpoint/2010/main" val="4029557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r>
              <a:rPr lang="en-US" b="1" dirty="0"/>
              <a:t>Describe at least one deliverable in terms of the science (technical and social). Why is this deliverable significant/what did it accomplish or what will it allow? Include photos.</a:t>
            </a:r>
          </a:p>
          <a:p>
            <a:pPr algn="just"/>
            <a:r>
              <a:rPr lang="en-US" b="1" dirty="0"/>
              <a:t>Emphasize activities that have been carried out after last year's PI meeting and how these activities along with what was accomplished last year fits within the overall vision of your project. Inclusion of photos are encouraged.</a:t>
            </a:r>
          </a:p>
        </p:txBody>
      </p:sp>
      <p:sp>
        <p:nvSpPr>
          <p:cNvPr id="4" name="Slide Number Placeholder 3"/>
          <p:cNvSpPr>
            <a:spLocks noGrp="1"/>
          </p:cNvSpPr>
          <p:nvPr>
            <p:ph type="sldNum" sz="quarter" idx="10"/>
          </p:nvPr>
        </p:nvSpPr>
        <p:spPr/>
        <p:txBody>
          <a:bodyPr/>
          <a:lstStyle/>
          <a:p>
            <a:fld id="{4DC3F6D4-C46E-5B48-9C82-B3110DDD8D25}" type="slidenum">
              <a:rPr lang="en-US" smtClean="0"/>
              <a:t>4</a:t>
            </a:fld>
            <a:endParaRPr lang="en-US"/>
          </a:p>
        </p:txBody>
      </p:sp>
    </p:spTree>
    <p:extLst>
      <p:ext uri="{BB962C8B-B14F-4D97-AF65-F5344CB8AC3E}">
        <p14:creationId xmlns:p14="http://schemas.microsoft.com/office/powerpoint/2010/main" val="219152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DC3F6D4-C46E-5B48-9C82-B3110DDD8D25}" type="slidenum">
              <a:rPr lang="en-US" smtClean="0"/>
              <a:t>5</a:t>
            </a:fld>
            <a:endParaRPr lang="en-US"/>
          </a:p>
        </p:txBody>
      </p:sp>
    </p:spTree>
    <p:extLst>
      <p:ext uri="{BB962C8B-B14F-4D97-AF65-F5344CB8AC3E}">
        <p14:creationId xmlns:p14="http://schemas.microsoft.com/office/powerpoint/2010/main" val="1426493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EEFDED8-02F0-504F-827D-8519E00A3956}" type="datetimeFigureOut">
              <a:rPr lang="en-US" smtClean="0"/>
              <a:t>3/21/19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2085026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EEFDED8-02F0-504F-827D-8519E00A3956}" type="datetimeFigureOut">
              <a:rPr lang="en-US" smtClean="0"/>
              <a:t>3/21/19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2383505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EEFDED8-02F0-504F-827D-8519E00A3956}" type="datetimeFigureOut">
              <a:rPr lang="en-US" smtClean="0"/>
              <a:t>3/21/19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1226709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EEFDED8-02F0-504F-827D-8519E00A3956}" type="datetimeFigureOut">
              <a:rPr lang="en-US" smtClean="0"/>
              <a:t>3/21/19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354062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EFDED8-02F0-504F-827D-8519E00A3956}" type="datetimeFigureOut">
              <a:rPr lang="en-US" smtClean="0"/>
              <a:t>3/21/19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3181259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EEFDED8-02F0-504F-827D-8519E00A3956}" type="datetimeFigureOut">
              <a:rPr lang="en-US" smtClean="0"/>
              <a:t>3/21/19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737153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EEFDED8-02F0-504F-827D-8519E00A3956}" type="datetimeFigureOut">
              <a:rPr lang="en-US" smtClean="0"/>
              <a:t>3/21/19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3652121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EEFDED8-02F0-504F-827D-8519E00A3956}" type="datetimeFigureOut">
              <a:rPr lang="en-US" smtClean="0"/>
              <a:t>3/21/19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1918991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EFDED8-02F0-504F-827D-8519E00A3956}" type="datetimeFigureOut">
              <a:rPr lang="en-US" smtClean="0"/>
              <a:t>3/21/19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3939350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EFDED8-02F0-504F-827D-8519E00A3956}" type="datetimeFigureOut">
              <a:rPr lang="en-US" smtClean="0"/>
              <a:t>3/21/19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1841399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EFDED8-02F0-504F-827D-8519E00A3956}" type="datetimeFigureOut">
              <a:rPr lang="en-US" smtClean="0"/>
              <a:t>3/21/19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1645120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EFDED8-02F0-504F-827D-8519E00A3956}" type="datetimeFigureOut">
              <a:rPr lang="en-US" smtClean="0"/>
              <a:t>3/21/19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1D023-4AC1-4F41-92D0-222C0E156FA4}" type="slidenum">
              <a:rPr lang="en-US" smtClean="0"/>
              <a:t>‹#›</a:t>
            </a:fld>
            <a:endParaRPr lang="en-US"/>
          </a:p>
        </p:txBody>
      </p:sp>
    </p:spTree>
    <p:extLst>
      <p:ext uri="{BB962C8B-B14F-4D97-AF65-F5344CB8AC3E}">
        <p14:creationId xmlns:p14="http://schemas.microsoft.com/office/powerpoint/2010/main" val="225942113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537882" y="1854497"/>
            <a:ext cx="11430000" cy="2038350"/>
          </a:xfrm>
          <a:prstGeom prst="rect">
            <a:avLst/>
          </a:prstGeom>
          <a:noFill/>
        </p:spPr>
        <p:txBody>
          <a:bodyPr vert="horz" lIns="91440" tIns="45720" rIns="91440" bIns="45720" rtlCol="0" anchor="t">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n-US" sz="3600" b="1" dirty="0">
                <a:solidFill>
                  <a:schemeClr val="accent2"/>
                </a:solidFill>
                <a:effectLst/>
              </a:rPr>
              <a:t>FY 2017 PG: [Promoting Smart Technologies in </a:t>
            </a:r>
          </a:p>
          <a:p>
            <a:pPr>
              <a:lnSpc>
                <a:spcPct val="100000"/>
              </a:lnSpc>
            </a:pPr>
            <a:r>
              <a:rPr lang="en-US" sz="3600" b="1" dirty="0">
                <a:solidFill>
                  <a:schemeClr val="accent2"/>
                </a:solidFill>
                <a:effectLst/>
              </a:rPr>
              <a:t>Public Safety and Transportation to Improve Social and Economic Outcomes  in a US EDA-Designated Critical Manufacturing Region] , NSF Award [1737557]</a:t>
            </a:r>
          </a:p>
        </p:txBody>
      </p:sp>
      <p:sp>
        <p:nvSpPr>
          <p:cNvPr id="10" name="Subtitle 3"/>
          <p:cNvSpPr txBox="1">
            <a:spLocks/>
          </p:cNvSpPr>
          <p:nvPr/>
        </p:nvSpPr>
        <p:spPr>
          <a:xfrm>
            <a:off x="1444772" y="4102526"/>
            <a:ext cx="8737678" cy="2489416"/>
          </a:xfrm>
          <a:prstGeom prst="rect">
            <a:avLst/>
          </a:prstGeom>
          <a:noFill/>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dirty="0">
                <a:solidFill>
                  <a:srgbClr val="2F5897"/>
                </a:solidFill>
              </a:rPr>
              <a:t>PI: Seung-Jong Park and Co-PI: Judith Rhodes, Chester Wilmot, </a:t>
            </a:r>
            <a:r>
              <a:rPr lang="en-US" dirty="0" err="1">
                <a:solidFill>
                  <a:srgbClr val="2F5897"/>
                </a:solidFill>
              </a:rPr>
              <a:t>Kisung</a:t>
            </a:r>
            <a:r>
              <a:rPr lang="en-US" dirty="0">
                <a:solidFill>
                  <a:srgbClr val="2F5897"/>
                </a:solidFill>
              </a:rPr>
              <a:t> Lee, Jagannathan </a:t>
            </a:r>
            <a:r>
              <a:rPr lang="en-US" dirty="0" err="1">
                <a:solidFill>
                  <a:srgbClr val="2F5897"/>
                </a:solidFill>
              </a:rPr>
              <a:t>Ramanujam</a:t>
            </a:r>
            <a:r>
              <a:rPr lang="en-US" dirty="0">
                <a:solidFill>
                  <a:srgbClr val="2F5897"/>
                </a:solidFill>
              </a:rPr>
              <a:t>, </a:t>
            </a:r>
          </a:p>
          <a:p>
            <a:r>
              <a:rPr lang="en-US" dirty="0">
                <a:solidFill>
                  <a:srgbClr val="2F5897"/>
                </a:solidFill>
              </a:rPr>
              <a:t>Community Partners: Baton Rouge Mayor’s office, District Attorney, BRPD, LA-DOTD, CPEX, Future Fund Project,</a:t>
            </a:r>
          </a:p>
          <a:p>
            <a:r>
              <a:rPr lang="en-US" dirty="0">
                <a:solidFill>
                  <a:srgbClr val="2F5897"/>
                </a:solidFill>
              </a:rPr>
              <a:t>Louisiana State University</a:t>
            </a:r>
          </a:p>
          <a:p>
            <a:r>
              <a:rPr lang="en-US" dirty="0">
                <a:solidFill>
                  <a:srgbClr val="2F5897"/>
                </a:solidFill>
              </a:rPr>
              <a:t>http://</a:t>
            </a:r>
            <a:r>
              <a:rPr lang="en-US" dirty="0" err="1">
                <a:solidFill>
                  <a:srgbClr val="2F5897"/>
                </a:solidFill>
              </a:rPr>
              <a:t>Smartcity.lsu.edu</a:t>
            </a:r>
            <a:endParaRPr lang="en-US" dirty="0">
              <a:solidFill>
                <a:srgbClr val="2F5897"/>
              </a:solidFill>
            </a:endParaRPr>
          </a:p>
        </p:txBody>
      </p:sp>
      <p:pic>
        <p:nvPicPr>
          <p:cNvPr id="8" name="Picture 2" descr="ttps://www.nsf.gov/images/logos/ns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1946" y="6033006"/>
            <a:ext cx="820054" cy="82499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0" y="0"/>
            <a:ext cx="12192000" cy="400110"/>
          </a:xfrm>
          <a:prstGeom prst="rect">
            <a:avLst/>
          </a:prstGeom>
          <a:solidFill>
            <a:schemeClr val="accent1">
              <a:lumMod val="20000"/>
              <a:lumOff val="80000"/>
            </a:schemeClr>
          </a:solidFill>
        </p:spPr>
        <p:txBody>
          <a:bodyPr wrap="square" rtlCol="0">
            <a:spAutoFit/>
          </a:bodyPr>
          <a:lstStyle/>
          <a:p>
            <a:pPr algn="ctr"/>
            <a:r>
              <a:rPr lang="en-US" sz="2000" b="1" dirty="0"/>
              <a:t>2019 NSF SMART AND CONNECTED COMMUNITIES PI MEETING</a:t>
            </a:r>
          </a:p>
        </p:txBody>
      </p:sp>
      <p:pic>
        <p:nvPicPr>
          <p:cNvPr id="12" name="Picture 11">
            <a:extLst>
              <a:ext uri="{FF2B5EF4-FFF2-40B4-BE49-F238E27FC236}">
                <a16:creationId xmlns:a16="http://schemas.microsoft.com/office/drawing/2014/main" id="{331AEE49-FF5E-AA4A-8731-F6F850307C2C}"/>
              </a:ext>
            </a:extLst>
          </p:cNvPr>
          <p:cNvPicPr>
            <a:picLocks noChangeAspect="1"/>
          </p:cNvPicPr>
          <p:nvPr/>
        </p:nvPicPr>
        <p:blipFill rotWithShape="1">
          <a:blip r:embed="rId4">
            <a:alphaModFix amt="33000"/>
            <a:extLst>
              <a:ext uri="{BEBA8EAE-BF5A-486C-A8C5-ECC9F3942E4B}">
                <a14:imgProps xmlns:a14="http://schemas.microsoft.com/office/drawing/2010/main">
                  <a14:imgLayer r:embed="rId5">
                    <a14:imgEffect>
                      <a14:saturation sat="46000"/>
                    </a14:imgEffect>
                  </a14:imgLayer>
                </a14:imgProps>
              </a:ext>
            </a:extLst>
          </a:blip>
          <a:srcRect b="4922"/>
          <a:stretch/>
        </p:blipFill>
        <p:spPr>
          <a:xfrm>
            <a:off x="0" y="360476"/>
            <a:ext cx="12192000" cy="1632875"/>
          </a:xfrm>
          <a:prstGeom prst="rect">
            <a:avLst/>
          </a:prstGeom>
        </p:spPr>
      </p:pic>
    </p:spTree>
    <p:extLst>
      <p:ext uri="{BB962C8B-B14F-4D97-AF65-F5344CB8AC3E}">
        <p14:creationId xmlns:p14="http://schemas.microsoft.com/office/powerpoint/2010/main" val="1733810832"/>
      </p:ext>
    </p:extLst>
  </p:cSld>
  <p:clrMapOvr>
    <a:masterClrMapping/>
  </p:clrMapOvr>
  <mc:AlternateContent xmlns:mc="http://schemas.openxmlformats.org/markup-compatibility/2006">
    <mc:Choice xmlns:p14="http://schemas.microsoft.com/office/powerpoint/2010/main" Requires="p14">
      <p:transition p14:dur="250" advTm="20479"/>
    </mc:Choice>
    <mc:Fallback>
      <p:transition advTm="2047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BBC2A300-A1E3-EC4A-9879-4833170B026B}"/>
              </a:ext>
            </a:extLst>
          </p:cNvPr>
          <p:cNvPicPr>
            <a:picLocks noChangeAspect="1"/>
          </p:cNvPicPr>
          <p:nvPr/>
        </p:nvPicPr>
        <p:blipFill>
          <a:blip r:embed="rId3"/>
          <a:stretch>
            <a:fillRect/>
          </a:stretch>
        </p:blipFill>
        <p:spPr>
          <a:xfrm>
            <a:off x="838102" y="1245252"/>
            <a:ext cx="10668000" cy="5087753"/>
          </a:xfrm>
          <a:prstGeom prst="rect">
            <a:avLst/>
          </a:prstGeom>
        </p:spPr>
      </p:pic>
      <p:sp>
        <p:nvSpPr>
          <p:cNvPr id="8" name="Title 8"/>
          <p:cNvSpPr>
            <a:spLocks noGrp="1"/>
          </p:cNvSpPr>
          <p:nvPr>
            <p:ph type="title" idx="4294967295"/>
          </p:nvPr>
        </p:nvSpPr>
        <p:spPr>
          <a:xfrm>
            <a:off x="2070411" y="130175"/>
            <a:ext cx="8018153" cy="762000"/>
          </a:xfrm>
        </p:spPr>
        <p:txBody>
          <a:bodyPr>
            <a:noAutofit/>
          </a:bodyPr>
          <a:lstStyle/>
          <a:p>
            <a:pPr>
              <a:lnSpc>
                <a:spcPct val="100000"/>
              </a:lnSpc>
            </a:pPr>
            <a:r>
              <a:rPr lang="en-US" sz="4000" b="1" dirty="0">
                <a:solidFill>
                  <a:schemeClr val="accent2"/>
                </a:solidFill>
              </a:rPr>
              <a:t>Project Aims</a:t>
            </a:r>
          </a:p>
        </p:txBody>
      </p:sp>
      <p:sp>
        <p:nvSpPr>
          <p:cNvPr id="67" name="Content Placeholder 2">
            <a:extLst>
              <a:ext uri="{FF2B5EF4-FFF2-40B4-BE49-F238E27FC236}">
                <a16:creationId xmlns:a16="http://schemas.microsoft.com/office/drawing/2014/main" id="{828A3445-10A2-0C4F-8EA7-A93C45D1D7B6}"/>
              </a:ext>
            </a:extLst>
          </p:cNvPr>
          <p:cNvSpPr txBox="1">
            <a:spLocks/>
          </p:cNvSpPr>
          <p:nvPr/>
        </p:nvSpPr>
        <p:spPr>
          <a:xfrm>
            <a:off x="3373209" y="1032036"/>
            <a:ext cx="5597787" cy="23027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u="sng" dirty="0"/>
              <a:t>Integrative Research: </a:t>
            </a:r>
          </a:p>
          <a:p>
            <a:pPr marL="0" indent="0">
              <a:buNone/>
            </a:pPr>
            <a:r>
              <a:rPr lang="en-US" sz="2000" dirty="0"/>
              <a:t>1) Build a community from LSU research groups, Baton Rouge public offices, NGOs through a web-portal (http://</a:t>
            </a:r>
            <a:r>
              <a:rPr lang="en-US" sz="2000" dirty="0" err="1"/>
              <a:t>smartcity.lsu.edu</a:t>
            </a:r>
            <a:r>
              <a:rPr lang="en-US" sz="2000" dirty="0"/>
              <a:t>/)</a:t>
            </a:r>
          </a:p>
        </p:txBody>
      </p:sp>
      <p:cxnSp>
        <p:nvCxnSpPr>
          <p:cNvPr id="68" name="Straight Arrow Connector 67">
            <a:extLst>
              <a:ext uri="{FF2B5EF4-FFF2-40B4-BE49-F238E27FC236}">
                <a16:creationId xmlns:a16="http://schemas.microsoft.com/office/drawing/2014/main" id="{2007C6DE-F049-5142-B1F0-446B257EDD70}"/>
              </a:ext>
            </a:extLst>
          </p:cNvPr>
          <p:cNvCxnSpPr>
            <a:cxnSpLocks/>
          </p:cNvCxnSpPr>
          <p:nvPr/>
        </p:nvCxnSpPr>
        <p:spPr>
          <a:xfrm>
            <a:off x="6820942" y="2672429"/>
            <a:ext cx="256940" cy="63995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7FD8792C-3439-464D-AE93-C5D66BDE885E}"/>
              </a:ext>
            </a:extLst>
          </p:cNvPr>
          <p:cNvCxnSpPr>
            <a:cxnSpLocks/>
          </p:cNvCxnSpPr>
          <p:nvPr/>
        </p:nvCxnSpPr>
        <p:spPr>
          <a:xfrm flipH="1">
            <a:off x="7645388" y="2455712"/>
            <a:ext cx="1325608" cy="150208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9" name="Rectangle 78">
            <a:extLst>
              <a:ext uri="{FF2B5EF4-FFF2-40B4-BE49-F238E27FC236}">
                <a16:creationId xmlns:a16="http://schemas.microsoft.com/office/drawing/2014/main" id="{A9B38584-0C4B-0148-A627-746FD700384C}"/>
              </a:ext>
            </a:extLst>
          </p:cNvPr>
          <p:cNvSpPr/>
          <p:nvPr/>
        </p:nvSpPr>
        <p:spPr>
          <a:xfrm>
            <a:off x="2864934" y="5014431"/>
            <a:ext cx="2972837" cy="1631216"/>
          </a:xfrm>
          <a:prstGeom prst="rect">
            <a:avLst/>
          </a:prstGeom>
        </p:spPr>
        <p:txBody>
          <a:bodyPr wrap="square">
            <a:spAutoFit/>
          </a:bodyPr>
          <a:lstStyle/>
          <a:p>
            <a:r>
              <a:rPr lang="en-US" sz="2000" dirty="0"/>
              <a:t>2) Apply Big Data technologies to collect and manage heterogeneous data using HPC cyber-infrastructure at LSU.</a:t>
            </a:r>
          </a:p>
        </p:txBody>
      </p:sp>
      <p:sp>
        <p:nvSpPr>
          <p:cNvPr id="80" name="Rectangle 79">
            <a:extLst>
              <a:ext uri="{FF2B5EF4-FFF2-40B4-BE49-F238E27FC236}">
                <a16:creationId xmlns:a16="http://schemas.microsoft.com/office/drawing/2014/main" id="{9764666B-DC80-DE46-9B5C-93ED12F12B74}"/>
              </a:ext>
            </a:extLst>
          </p:cNvPr>
          <p:cNvSpPr/>
          <p:nvPr/>
        </p:nvSpPr>
        <p:spPr>
          <a:xfrm>
            <a:off x="6483555" y="5014431"/>
            <a:ext cx="3080170" cy="1323439"/>
          </a:xfrm>
          <a:prstGeom prst="rect">
            <a:avLst/>
          </a:prstGeom>
        </p:spPr>
        <p:txBody>
          <a:bodyPr wrap="square">
            <a:spAutoFit/>
          </a:bodyPr>
          <a:lstStyle/>
          <a:p>
            <a:r>
              <a:rPr lang="en-US" sz="2000" dirty="0"/>
              <a:t>3)  Analyze Deep Learning technologies for collaborative analyses and predictions.</a:t>
            </a:r>
          </a:p>
        </p:txBody>
      </p:sp>
    </p:spTree>
    <p:extLst>
      <p:ext uri="{BB962C8B-B14F-4D97-AF65-F5344CB8AC3E}">
        <p14:creationId xmlns:p14="http://schemas.microsoft.com/office/powerpoint/2010/main" val="3149814919"/>
      </p:ext>
    </p:extLst>
  </p:cSld>
  <p:clrMapOvr>
    <a:masterClrMapping/>
  </p:clrMapOvr>
  <p:transition advTm="26782"/>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8"/>
          <p:cNvSpPr>
            <a:spLocks noGrp="1"/>
          </p:cNvSpPr>
          <p:nvPr>
            <p:ph type="title" idx="4294967295"/>
          </p:nvPr>
        </p:nvSpPr>
        <p:spPr>
          <a:xfrm>
            <a:off x="1285875" y="373063"/>
            <a:ext cx="9215437" cy="762000"/>
          </a:xfrm>
        </p:spPr>
        <p:txBody>
          <a:bodyPr>
            <a:noAutofit/>
          </a:bodyPr>
          <a:lstStyle/>
          <a:p>
            <a:pPr>
              <a:lnSpc>
                <a:spcPct val="100000"/>
              </a:lnSpc>
            </a:pPr>
            <a:r>
              <a:rPr lang="en-US" sz="4000" b="1" dirty="0">
                <a:solidFill>
                  <a:schemeClr val="accent2"/>
                </a:solidFill>
              </a:rPr>
              <a:t>Update of the Project since last PI meeting</a:t>
            </a:r>
          </a:p>
        </p:txBody>
      </p:sp>
      <p:sp>
        <p:nvSpPr>
          <p:cNvPr id="2" name="TextBox 1"/>
          <p:cNvSpPr txBox="1"/>
          <p:nvPr/>
        </p:nvSpPr>
        <p:spPr>
          <a:xfrm>
            <a:off x="707495" y="1154533"/>
            <a:ext cx="5937788" cy="1631216"/>
          </a:xfrm>
          <a:prstGeom prst="rect">
            <a:avLst/>
          </a:prstGeom>
          <a:noFill/>
        </p:spPr>
        <p:txBody>
          <a:bodyPr wrap="square" rtlCol="0">
            <a:spAutoFit/>
          </a:bodyPr>
          <a:lstStyle/>
          <a:p>
            <a:pPr marL="457200" indent="-457200" algn="just">
              <a:buFont typeface="Wingdings" pitchFamily="2" charset="2"/>
              <a:buChar char="q"/>
            </a:pPr>
            <a:r>
              <a:rPr lang="en-US" sz="2800" b="1" dirty="0"/>
              <a:t>Capacity outcome: </a:t>
            </a:r>
          </a:p>
          <a:p>
            <a:pPr marL="914400" lvl="1" indent="-457200" algn="just">
              <a:buFont typeface="Wingdings" pitchFamily="2" charset="2"/>
              <a:buChar char="Ø"/>
            </a:pPr>
            <a:r>
              <a:rPr lang="en-US" sz="2400" dirty="0"/>
              <a:t>Building teams among Civil, Social, CS, Viz, and stakeholders (townhall meeting at Aug 2018)</a:t>
            </a:r>
          </a:p>
        </p:txBody>
      </p:sp>
      <p:sp>
        <p:nvSpPr>
          <p:cNvPr id="4" name="TextBox 3">
            <a:extLst>
              <a:ext uri="{FF2B5EF4-FFF2-40B4-BE49-F238E27FC236}">
                <a16:creationId xmlns:a16="http://schemas.microsoft.com/office/drawing/2014/main" id="{5756FEA0-52A0-FC4B-91E4-BE63099AF1BA}"/>
              </a:ext>
            </a:extLst>
          </p:cNvPr>
          <p:cNvSpPr txBox="1"/>
          <p:nvPr/>
        </p:nvSpPr>
        <p:spPr>
          <a:xfrm>
            <a:off x="6992407" y="1188399"/>
            <a:ext cx="5030260" cy="2062103"/>
          </a:xfrm>
          <a:prstGeom prst="rect">
            <a:avLst/>
          </a:prstGeom>
          <a:noFill/>
        </p:spPr>
        <p:txBody>
          <a:bodyPr wrap="square" rtlCol="0">
            <a:spAutoFit/>
          </a:bodyPr>
          <a:lstStyle/>
          <a:p>
            <a:pPr marL="457200" indent="-457200" algn="just">
              <a:buFont typeface="Wingdings" pitchFamily="2" charset="2"/>
              <a:buChar char="q"/>
            </a:pPr>
            <a:r>
              <a:rPr lang="en-US" sz="2800" b="1" dirty="0"/>
              <a:t>Community outcome:</a:t>
            </a:r>
          </a:p>
          <a:p>
            <a:pPr marL="914400" lvl="1" indent="-457200" algn="just">
              <a:buFont typeface="Wingdings" pitchFamily="2" charset="2"/>
              <a:buChar char="Ø"/>
            </a:pPr>
            <a:r>
              <a:rPr lang="en-US" sz="2400" dirty="0"/>
              <a:t>Partnering with the Wall Projects (NGO, community reactivation organization)</a:t>
            </a:r>
            <a:endParaRPr lang="en-US" sz="2800" dirty="0"/>
          </a:p>
          <a:p>
            <a:pPr marL="914400" lvl="1" indent="-457200" algn="just">
              <a:buFont typeface="Wingdings" pitchFamily="2" charset="2"/>
              <a:buChar char="q"/>
            </a:pPr>
            <a:endParaRPr lang="en-US" sz="2800" b="1" dirty="0"/>
          </a:p>
        </p:txBody>
      </p:sp>
      <p:pic>
        <p:nvPicPr>
          <p:cNvPr id="7" name="Picture 6" descr="A group of people standing in a room&#10;&#10;Description automatically generated">
            <a:extLst>
              <a:ext uri="{FF2B5EF4-FFF2-40B4-BE49-F238E27FC236}">
                <a16:creationId xmlns:a16="http://schemas.microsoft.com/office/drawing/2014/main" id="{F9AA43B3-2E9C-C842-97D5-C3216A9D7BD0}"/>
              </a:ext>
            </a:extLst>
          </p:cNvPr>
          <p:cNvPicPr>
            <a:picLocks noChangeAspect="1"/>
          </p:cNvPicPr>
          <p:nvPr/>
        </p:nvPicPr>
        <p:blipFill>
          <a:blip r:embed="rId3"/>
          <a:stretch>
            <a:fillRect/>
          </a:stretch>
        </p:blipFill>
        <p:spPr>
          <a:xfrm>
            <a:off x="775227" y="2764238"/>
            <a:ext cx="5937788" cy="3975214"/>
          </a:xfrm>
          <a:prstGeom prst="rect">
            <a:avLst/>
          </a:prstGeom>
        </p:spPr>
      </p:pic>
      <p:pic>
        <p:nvPicPr>
          <p:cNvPr id="13" name="Picture 12" descr="A picture containing person, outdoor, photo, sky&#10;&#10;Description automatically generated">
            <a:extLst>
              <a:ext uri="{FF2B5EF4-FFF2-40B4-BE49-F238E27FC236}">
                <a16:creationId xmlns:a16="http://schemas.microsoft.com/office/drawing/2014/main" id="{23A0BC58-8F08-C841-BFF7-BA6082D207C0}"/>
              </a:ext>
            </a:extLst>
          </p:cNvPr>
          <p:cNvPicPr>
            <a:picLocks noChangeAspect="1"/>
          </p:cNvPicPr>
          <p:nvPr/>
        </p:nvPicPr>
        <p:blipFill>
          <a:blip r:embed="rId4"/>
          <a:stretch>
            <a:fillRect/>
          </a:stretch>
        </p:blipFill>
        <p:spPr>
          <a:xfrm>
            <a:off x="7728130" y="2785749"/>
            <a:ext cx="3220145" cy="3739261"/>
          </a:xfrm>
          <a:prstGeom prst="rect">
            <a:avLst/>
          </a:prstGeom>
        </p:spPr>
      </p:pic>
    </p:spTree>
    <p:extLst>
      <p:ext uri="{BB962C8B-B14F-4D97-AF65-F5344CB8AC3E}">
        <p14:creationId xmlns:p14="http://schemas.microsoft.com/office/powerpoint/2010/main" val="906752759"/>
      </p:ext>
    </p:extLst>
  </p:cSld>
  <p:clrMapOvr>
    <a:masterClrMapping/>
  </p:clrMapOvr>
  <p:transition advTm="32843"/>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8"/>
          <p:cNvSpPr>
            <a:spLocks noGrp="1"/>
          </p:cNvSpPr>
          <p:nvPr>
            <p:ph type="title" idx="4294967295"/>
          </p:nvPr>
        </p:nvSpPr>
        <p:spPr>
          <a:xfrm>
            <a:off x="1278343" y="387350"/>
            <a:ext cx="9315450" cy="762000"/>
          </a:xfrm>
        </p:spPr>
        <p:txBody>
          <a:bodyPr>
            <a:noAutofit/>
          </a:bodyPr>
          <a:lstStyle/>
          <a:p>
            <a:pPr>
              <a:lnSpc>
                <a:spcPct val="100000"/>
              </a:lnSpc>
            </a:pPr>
            <a:r>
              <a:rPr lang="en-US" sz="4000" b="1" dirty="0">
                <a:solidFill>
                  <a:schemeClr val="accent2"/>
                </a:solidFill>
              </a:rPr>
              <a:t>Update of the Project since last PI meeting</a:t>
            </a:r>
          </a:p>
        </p:txBody>
      </p:sp>
      <p:sp>
        <p:nvSpPr>
          <p:cNvPr id="2" name="TextBox 1"/>
          <p:cNvSpPr txBox="1"/>
          <p:nvPr/>
        </p:nvSpPr>
        <p:spPr>
          <a:xfrm>
            <a:off x="562959" y="1149350"/>
            <a:ext cx="6000858" cy="3785652"/>
          </a:xfrm>
          <a:prstGeom prst="rect">
            <a:avLst/>
          </a:prstGeom>
          <a:noFill/>
        </p:spPr>
        <p:txBody>
          <a:bodyPr wrap="square" rtlCol="0">
            <a:spAutoFit/>
          </a:bodyPr>
          <a:lstStyle/>
          <a:p>
            <a:pPr marL="457200" indent="-457200" algn="just">
              <a:buFont typeface="Wingdings" pitchFamily="2" charset="2"/>
              <a:buChar char="q"/>
            </a:pPr>
            <a:r>
              <a:rPr lang="en-US" sz="3200" b="1" dirty="0"/>
              <a:t>New sociotechnical outcomes:</a:t>
            </a:r>
          </a:p>
          <a:p>
            <a:pPr marL="914400" lvl="1" indent="-457200" algn="just">
              <a:buFont typeface="Wingdings" pitchFamily="2" charset="2"/>
              <a:buChar char="Ø"/>
            </a:pPr>
            <a:r>
              <a:rPr lang="en-US" sz="2400" dirty="0"/>
              <a:t>Developing fine-grained vehicle </a:t>
            </a:r>
            <a:r>
              <a:rPr lang="en-US" sz="2400" dirty="0" err="1"/>
              <a:t>classi-fication</a:t>
            </a:r>
            <a:r>
              <a:rPr lang="en-US" sz="2400" dirty="0"/>
              <a:t> (make, model, year)</a:t>
            </a:r>
            <a:endParaRPr lang="en-US" sz="2400" b="1" dirty="0"/>
          </a:p>
          <a:p>
            <a:pPr algn="just"/>
            <a:endParaRPr lang="en-US" sz="3200" b="1" dirty="0"/>
          </a:p>
          <a:p>
            <a:pPr algn="just"/>
            <a:endParaRPr lang="en-US" sz="3200" b="1" dirty="0"/>
          </a:p>
          <a:p>
            <a:pPr algn="just"/>
            <a:endParaRPr lang="en-US" sz="3200" b="1" dirty="0"/>
          </a:p>
          <a:p>
            <a:pPr algn="just"/>
            <a:endParaRPr lang="en-US" sz="3200" b="1" dirty="0"/>
          </a:p>
          <a:p>
            <a:pPr marL="285750" indent="-285750" algn="just">
              <a:buFont typeface="Arial" panose="020B0604020202020204" pitchFamily="34" charset="0"/>
              <a:buChar char="•"/>
            </a:pPr>
            <a:endParaRPr lang="en-US" sz="3200" b="1" dirty="0"/>
          </a:p>
        </p:txBody>
      </p:sp>
      <p:pic>
        <p:nvPicPr>
          <p:cNvPr id="3" name="icdcs-2018-2.mp4">
            <a:extLst>
              <a:ext uri="{FF2B5EF4-FFF2-40B4-BE49-F238E27FC236}">
                <a16:creationId xmlns:a16="http://schemas.microsoft.com/office/drawing/2014/main" id="{455E037E-7780-E142-95CC-D894460B67D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a:stretch/>
        </p:blipFill>
        <p:spPr>
          <a:xfrm>
            <a:off x="1148830" y="4122974"/>
            <a:ext cx="4881033" cy="3071847"/>
          </a:xfrm>
          <a:prstGeom prst="rect">
            <a:avLst/>
          </a:prstGeom>
        </p:spPr>
      </p:pic>
      <p:pic>
        <p:nvPicPr>
          <p:cNvPr id="9" name="Shape 249">
            <a:extLst>
              <a:ext uri="{FF2B5EF4-FFF2-40B4-BE49-F238E27FC236}">
                <a16:creationId xmlns:a16="http://schemas.microsoft.com/office/drawing/2014/main" id="{1F06CB03-9C00-434C-93FC-09B8C34D1FAD}"/>
              </a:ext>
            </a:extLst>
          </p:cNvPr>
          <p:cNvPicPr preferRelativeResize="0"/>
          <p:nvPr/>
        </p:nvPicPr>
        <p:blipFill>
          <a:blip r:embed="rId6">
            <a:alphaModFix/>
          </a:blip>
          <a:stretch>
            <a:fillRect/>
          </a:stretch>
        </p:blipFill>
        <p:spPr>
          <a:xfrm>
            <a:off x="287379" y="2817925"/>
            <a:ext cx="2143627" cy="1205774"/>
          </a:xfrm>
          <a:prstGeom prst="rect">
            <a:avLst/>
          </a:prstGeom>
          <a:noFill/>
          <a:ln>
            <a:noFill/>
          </a:ln>
        </p:spPr>
      </p:pic>
      <p:pic>
        <p:nvPicPr>
          <p:cNvPr id="10" name="Shape 250">
            <a:extLst>
              <a:ext uri="{FF2B5EF4-FFF2-40B4-BE49-F238E27FC236}">
                <a16:creationId xmlns:a16="http://schemas.microsoft.com/office/drawing/2014/main" id="{E5134C68-89E4-B64D-8728-A054170443C9}"/>
              </a:ext>
            </a:extLst>
          </p:cNvPr>
          <p:cNvPicPr preferRelativeResize="0"/>
          <p:nvPr/>
        </p:nvPicPr>
        <p:blipFill rotWithShape="1">
          <a:blip r:embed="rId6">
            <a:alphaModFix/>
          </a:blip>
          <a:srcRect l="21978" t="37635" r="20979" b="6632"/>
          <a:stretch/>
        </p:blipFill>
        <p:spPr>
          <a:xfrm>
            <a:off x="2612049" y="2831745"/>
            <a:ext cx="2143627" cy="1178142"/>
          </a:xfrm>
          <a:prstGeom prst="rect">
            <a:avLst/>
          </a:prstGeom>
          <a:noFill/>
          <a:ln>
            <a:noFill/>
          </a:ln>
        </p:spPr>
      </p:pic>
      <p:sp>
        <p:nvSpPr>
          <p:cNvPr id="11" name="Shape 251">
            <a:extLst>
              <a:ext uri="{FF2B5EF4-FFF2-40B4-BE49-F238E27FC236}">
                <a16:creationId xmlns:a16="http://schemas.microsoft.com/office/drawing/2014/main" id="{88C348E8-D98B-CE4C-888D-8245E3EBD814}"/>
              </a:ext>
            </a:extLst>
          </p:cNvPr>
          <p:cNvSpPr/>
          <p:nvPr/>
        </p:nvSpPr>
        <p:spPr>
          <a:xfrm>
            <a:off x="762979" y="3281375"/>
            <a:ext cx="1192200" cy="656400"/>
          </a:xfrm>
          <a:prstGeom prst="rect">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252">
            <a:extLst>
              <a:ext uri="{FF2B5EF4-FFF2-40B4-BE49-F238E27FC236}">
                <a16:creationId xmlns:a16="http://schemas.microsoft.com/office/drawing/2014/main" id="{D2FCD293-0C4A-EF49-A658-7C2762B9F0EE}"/>
              </a:ext>
            </a:extLst>
          </p:cNvPr>
          <p:cNvSpPr/>
          <p:nvPr/>
        </p:nvSpPr>
        <p:spPr>
          <a:xfrm>
            <a:off x="396304" y="3191725"/>
            <a:ext cx="413700" cy="216900"/>
          </a:xfrm>
          <a:prstGeom prst="rect">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253">
            <a:extLst>
              <a:ext uri="{FF2B5EF4-FFF2-40B4-BE49-F238E27FC236}">
                <a16:creationId xmlns:a16="http://schemas.microsoft.com/office/drawing/2014/main" id="{3349AA8D-5579-B74C-A740-ADF806074897}"/>
              </a:ext>
            </a:extLst>
          </p:cNvPr>
          <p:cNvSpPr/>
          <p:nvPr/>
        </p:nvSpPr>
        <p:spPr>
          <a:xfrm>
            <a:off x="4146099" y="3408625"/>
            <a:ext cx="475500" cy="216900"/>
          </a:xfrm>
          <a:prstGeom prst="rect">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 name="Shape 254">
            <a:extLst>
              <a:ext uri="{FF2B5EF4-FFF2-40B4-BE49-F238E27FC236}">
                <a16:creationId xmlns:a16="http://schemas.microsoft.com/office/drawing/2014/main" id="{5A70A65E-C973-A74A-BC98-9402AEE5E55C}"/>
              </a:ext>
            </a:extLst>
          </p:cNvPr>
          <p:cNvSpPr/>
          <p:nvPr/>
        </p:nvSpPr>
        <p:spPr>
          <a:xfrm>
            <a:off x="3896499" y="3710100"/>
            <a:ext cx="209400" cy="187500"/>
          </a:xfrm>
          <a:prstGeom prst="rect">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255">
            <a:extLst>
              <a:ext uri="{FF2B5EF4-FFF2-40B4-BE49-F238E27FC236}">
                <a16:creationId xmlns:a16="http://schemas.microsoft.com/office/drawing/2014/main" id="{E72B75CC-80C5-F24D-9F41-929609BEAB84}"/>
              </a:ext>
            </a:extLst>
          </p:cNvPr>
          <p:cNvSpPr/>
          <p:nvPr/>
        </p:nvSpPr>
        <p:spPr>
          <a:xfrm>
            <a:off x="3477022" y="3575975"/>
            <a:ext cx="340800" cy="361800"/>
          </a:xfrm>
          <a:prstGeom prst="rect">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256">
            <a:extLst>
              <a:ext uri="{FF2B5EF4-FFF2-40B4-BE49-F238E27FC236}">
                <a16:creationId xmlns:a16="http://schemas.microsoft.com/office/drawing/2014/main" id="{097941B2-11D2-0A43-A0C2-6C9C8579C82F}"/>
              </a:ext>
            </a:extLst>
          </p:cNvPr>
          <p:cNvSpPr/>
          <p:nvPr/>
        </p:nvSpPr>
        <p:spPr>
          <a:xfrm>
            <a:off x="4387249" y="3450175"/>
            <a:ext cx="134100" cy="133800"/>
          </a:xfrm>
          <a:prstGeom prst="rect">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257">
            <a:extLst>
              <a:ext uri="{FF2B5EF4-FFF2-40B4-BE49-F238E27FC236}">
                <a16:creationId xmlns:a16="http://schemas.microsoft.com/office/drawing/2014/main" id="{27610FD3-047A-A34B-8CDB-CC2CC8A0E88F}"/>
              </a:ext>
            </a:extLst>
          </p:cNvPr>
          <p:cNvSpPr/>
          <p:nvPr/>
        </p:nvSpPr>
        <p:spPr>
          <a:xfrm>
            <a:off x="3784299" y="3423325"/>
            <a:ext cx="361800" cy="187500"/>
          </a:xfrm>
          <a:prstGeom prst="rect">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 name="Shape 258">
            <a:extLst>
              <a:ext uri="{FF2B5EF4-FFF2-40B4-BE49-F238E27FC236}">
                <a16:creationId xmlns:a16="http://schemas.microsoft.com/office/drawing/2014/main" id="{275C6212-6FE3-3C48-ABF4-F7C18AA89D4A}"/>
              </a:ext>
            </a:extLst>
          </p:cNvPr>
          <p:cNvSpPr/>
          <p:nvPr/>
        </p:nvSpPr>
        <p:spPr>
          <a:xfrm>
            <a:off x="3207374" y="3154100"/>
            <a:ext cx="209400" cy="187500"/>
          </a:xfrm>
          <a:prstGeom prst="rect">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 name="Shape 259">
            <a:extLst>
              <a:ext uri="{FF2B5EF4-FFF2-40B4-BE49-F238E27FC236}">
                <a16:creationId xmlns:a16="http://schemas.microsoft.com/office/drawing/2014/main" id="{D8914681-7B56-9A44-B532-97DCEE4E2852}"/>
              </a:ext>
            </a:extLst>
          </p:cNvPr>
          <p:cNvSpPr/>
          <p:nvPr/>
        </p:nvSpPr>
        <p:spPr>
          <a:xfrm>
            <a:off x="2723762" y="3341600"/>
            <a:ext cx="227400" cy="296100"/>
          </a:xfrm>
          <a:prstGeom prst="rect">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20" name="Shape 260">
            <a:extLst>
              <a:ext uri="{FF2B5EF4-FFF2-40B4-BE49-F238E27FC236}">
                <a16:creationId xmlns:a16="http://schemas.microsoft.com/office/drawing/2014/main" id="{9C991D4F-F1B5-9F4D-AECC-DB3F3961065B}"/>
              </a:ext>
            </a:extLst>
          </p:cNvPr>
          <p:cNvPicPr preferRelativeResize="0"/>
          <p:nvPr/>
        </p:nvPicPr>
        <p:blipFill>
          <a:blip r:embed="rId6">
            <a:alphaModFix/>
          </a:blip>
          <a:stretch>
            <a:fillRect/>
          </a:stretch>
        </p:blipFill>
        <p:spPr>
          <a:xfrm>
            <a:off x="4895904" y="2817925"/>
            <a:ext cx="2143627" cy="1205774"/>
          </a:xfrm>
          <a:prstGeom prst="rect">
            <a:avLst/>
          </a:prstGeom>
          <a:noFill/>
          <a:ln>
            <a:noFill/>
          </a:ln>
        </p:spPr>
      </p:pic>
      <p:sp>
        <p:nvSpPr>
          <p:cNvPr id="21" name="Shape 261">
            <a:extLst>
              <a:ext uri="{FF2B5EF4-FFF2-40B4-BE49-F238E27FC236}">
                <a16:creationId xmlns:a16="http://schemas.microsoft.com/office/drawing/2014/main" id="{30BA3327-5795-F74E-A3D8-BF59707002D9}"/>
              </a:ext>
            </a:extLst>
          </p:cNvPr>
          <p:cNvSpPr/>
          <p:nvPr/>
        </p:nvSpPr>
        <p:spPr>
          <a:xfrm>
            <a:off x="5371617" y="3281375"/>
            <a:ext cx="1192200" cy="656400"/>
          </a:xfrm>
          <a:prstGeom prst="rect">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 name="Shape 262">
            <a:extLst>
              <a:ext uri="{FF2B5EF4-FFF2-40B4-BE49-F238E27FC236}">
                <a16:creationId xmlns:a16="http://schemas.microsoft.com/office/drawing/2014/main" id="{15A5F313-D730-5C4F-9CAF-5946471378A5}"/>
              </a:ext>
            </a:extLst>
          </p:cNvPr>
          <p:cNvSpPr txBox="1"/>
          <p:nvPr/>
        </p:nvSpPr>
        <p:spPr>
          <a:xfrm>
            <a:off x="438337" y="2398264"/>
            <a:ext cx="1668600" cy="2961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GB" dirty="0"/>
              <a:t>1. Detect Cars</a:t>
            </a:r>
            <a:endParaRPr dirty="0"/>
          </a:p>
        </p:txBody>
      </p:sp>
      <p:sp>
        <p:nvSpPr>
          <p:cNvPr id="23" name="Shape 263">
            <a:extLst>
              <a:ext uri="{FF2B5EF4-FFF2-40B4-BE49-F238E27FC236}">
                <a16:creationId xmlns:a16="http://schemas.microsoft.com/office/drawing/2014/main" id="{DB4A70CC-1123-FE4A-AFC4-9E71F3D8793A}"/>
              </a:ext>
            </a:extLst>
          </p:cNvPr>
          <p:cNvSpPr txBox="1"/>
          <p:nvPr/>
        </p:nvSpPr>
        <p:spPr>
          <a:xfrm>
            <a:off x="1939041" y="2406853"/>
            <a:ext cx="3432576" cy="41981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dirty="0"/>
              <a:t>2. Detect Fine-grained Features</a:t>
            </a:r>
            <a:endParaRPr dirty="0"/>
          </a:p>
        </p:txBody>
      </p:sp>
      <p:sp>
        <p:nvSpPr>
          <p:cNvPr id="24" name="Shape 264">
            <a:extLst>
              <a:ext uri="{FF2B5EF4-FFF2-40B4-BE49-F238E27FC236}">
                <a16:creationId xmlns:a16="http://schemas.microsoft.com/office/drawing/2014/main" id="{BA54A13E-3D49-5843-889E-318AF5D05BB7}"/>
              </a:ext>
            </a:extLst>
          </p:cNvPr>
          <p:cNvSpPr txBox="1"/>
          <p:nvPr/>
        </p:nvSpPr>
        <p:spPr>
          <a:xfrm>
            <a:off x="4657836" y="2432338"/>
            <a:ext cx="2662661" cy="49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dirty="0"/>
              <a:t>3. Classify Car Make/Model</a:t>
            </a:r>
            <a:endParaRPr dirty="0"/>
          </a:p>
        </p:txBody>
      </p:sp>
      <p:sp>
        <p:nvSpPr>
          <p:cNvPr id="25" name="Shape 265">
            <a:extLst>
              <a:ext uri="{FF2B5EF4-FFF2-40B4-BE49-F238E27FC236}">
                <a16:creationId xmlns:a16="http://schemas.microsoft.com/office/drawing/2014/main" id="{4619563B-0407-7C45-87AA-2FCB531CB02D}"/>
              </a:ext>
            </a:extLst>
          </p:cNvPr>
          <p:cNvSpPr/>
          <p:nvPr/>
        </p:nvSpPr>
        <p:spPr>
          <a:xfrm>
            <a:off x="5371654" y="3147575"/>
            <a:ext cx="995400" cy="133800"/>
          </a:xfrm>
          <a:prstGeom prst="rect">
            <a:avLst/>
          </a:prstGeom>
          <a:solidFill>
            <a:srgbClr val="00FF00"/>
          </a:solid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r>
              <a:rPr lang="en-GB" sz="1000"/>
              <a:t>Toyota Camry</a:t>
            </a:r>
            <a:endParaRPr sz="1000"/>
          </a:p>
        </p:txBody>
      </p:sp>
      <p:pic>
        <p:nvPicPr>
          <p:cNvPr id="26" name="Content Placeholder 3" descr="fakeNewsDataCollection-2.png">
            <a:extLst>
              <a:ext uri="{FF2B5EF4-FFF2-40B4-BE49-F238E27FC236}">
                <a16:creationId xmlns:a16="http://schemas.microsoft.com/office/drawing/2014/main" id="{0D2CE779-4A19-B047-A2D0-05A58CD7A649}"/>
              </a:ext>
            </a:extLst>
          </p:cNvPr>
          <p:cNvPicPr>
            <a:picLocks noChangeAspect="1"/>
          </p:cNvPicPr>
          <p:nvPr/>
        </p:nvPicPr>
        <p:blipFill>
          <a:blip r:embed="rId7">
            <a:extLst>
              <a:ext uri="{28A0092B-C50C-407E-A947-70E740481C1C}">
                <a14:useLocalDpi xmlns:a14="http://schemas.microsoft.com/office/drawing/2010/main" val="0"/>
              </a:ext>
            </a:extLst>
          </a:blip>
          <a:srcRect l="-14221" r="-14221"/>
          <a:stretch>
            <a:fillRect/>
          </a:stretch>
        </p:blipFill>
        <p:spPr>
          <a:xfrm>
            <a:off x="6332729" y="2528602"/>
            <a:ext cx="6678997" cy="3673191"/>
          </a:xfrm>
          <a:prstGeom prst="rect">
            <a:avLst/>
          </a:prstGeom>
        </p:spPr>
      </p:pic>
      <p:sp>
        <p:nvSpPr>
          <p:cNvPr id="27" name="TextBox 26">
            <a:extLst>
              <a:ext uri="{FF2B5EF4-FFF2-40B4-BE49-F238E27FC236}">
                <a16:creationId xmlns:a16="http://schemas.microsoft.com/office/drawing/2014/main" id="{54AF5B3F-853C-5241-8773-B398EE161CDF}"/>
              </a:ext>
            </a:extLst>
          </p:cNvPr>
          <p:cNvSpPr txBox="1"/>
          <p:nvPr/>
        </p:nvSpPr>
        <p:spPr>
          <a:xfrm>
            <a:off x="7248437" y="1639470"/>
            <a:ext cx="4656184" cy="1138773"/>
          </a:xfrm>
          <a:prstGeom prst="rect">
            <a:avLst/>
          </a:prstGeom>
          <a:noFill/>
        </p:spPr>
        <p:txBody>
          <a:bodyPr wrap="square" rtlCol="0">
            <a:spAutoFit/>
          </a:bodyPr>
          <a:lstStyle/>
          <a:p>
            <a:pPr marL="285750" indent="-285750">
              <a:buFont typeface="Wingdings" pitchFamily="2" charset="2"/>
              <a:buChar char="Ø"/>
            </a:pPr>
            <a:r>
              <a:rPr lang="en-US" sz="2400" dirty="0"/>
              <a:t>Designing S/W to detect fake news and crime related twitters</a:t>
            </a:r>
          </a:p>
          <a:p>
            <a:endParaRPr lang="en-US" sz="2000" dirty="0"/>
          </a:p>
        </p:txBody>
      </p:sp>
      <p:pic>
        <p:nvPicPr>
          <p:cNvPr id="29" name="Picture 28" descr="fake3.png">
            <a:extLst>
              <a:ext uri="{FF2B5EF4-FFF2-40B4-BE49-F238E27FC236}">
                <a16:creationId xmlns:a16="http://schemas.microsoft.com/office/drawing/2014/main" id="{BB417C9A-D244-8441-A15E-CDB3CA120C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90938" y="5257157"/>
            <a:ext cx="2887529" cy="1213493"/>
          </a:xfrm>
          <a:prstGeom prst="rect">
            <a:avLst/>
          </a:prstGeom>
        </p:spPr>
      </p:pic>
    </p:spTree>
    <p:extLst>
      <p:ext uri="{BB962C8B-B14F-4D97-AF65-F5344CB8AC3E}">
        <p14:creationId xmlns:p14="http://schemas.microsoft.com/office/powerpoint/2010/main" val="3602698747"/>
      </p:ext>
    </p:extLst>
  </p:cSld>
  <p:clrMapOvr>
    <a:masterClrMapping/>
  </p:clrMapOvr>
  <p:transition advTm="321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E180D4A7-C9FB-4DFB-919C-405C955672EB}">
      <p14:showEvtLst xmlns:p14="http://schemas.microsoft.com/office/powerpoint/2010/main">
        <p14:playEvt time="29" objId="3"/>
        <p14:stopEvt time="25816"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8"/>
          <p:cNvSpPr>
            <a:spLocks noGrp="1"/>
          </p:cNvSpPr>
          <p:nvPr>
            <p:ph type="title" idx="4294967295"/>
          </p:nvPr>
        </p:nvSpPr>
        <p:spPr>
          <a:xfrm>
            <a:off x="2070411" y="130175"/>
            <a:ext cx="8018153" cy="762000"/>
          </a:xfrm>
        </p:spPr>
        <p:txBody>
          <a:bodyPr>
            <a:noAutofit/>
          </a:bodyPr>
          <a:lstStyle/>
          <a:p>
            <a:pPr algn="l">
              <a:lnSpc>
                <a:spcPct val="100000"/>
              </a:lnSpc>
            </a:pPr>
            <a:r>
              <a:rPr lang="en-US" sz="4000" b="1" dirty="0">
                <a:solidFill>
                  <a:schemeClr val="accent2"/>
                </a:solidFill>
              </a:rPr>
              <a:t>Planned Outcomes/Next Steps</a:t>
            </a:r>
          </a:p>
        </p:txBody>
      </p:sp>
      <p:sp>
        <p:nvSpPr>
          <p:cNvPr id="4" name="TextBox 3">
            <a:extLst>
              <a:ext uri="{FF2B5EF4-FFF2-40B4-BE49-F238E27FC236}">
                <a16:creationId xmlns:a16="http://schemas.microsoft.com/office/drawing/2014/main" id="{C4066443-6D06-894D-BBA0-0D2EBA2960D7}"/>
              </a:ext>
            </a:extLst>
          </p:cNvPr>
          <p:cNvSpPr txBox="1"/>
          <p:nvPr/>
        </p:nvSpPr>
        <p:spPr>
          <a:xfrm>
            <a:off x="1004341" y="1284261"/>
            <a:ext cx="9578716" cy="3785652"/>
          </a:xfrm>
          <a:prstGeom prst="rect">
            <a:avLst/>
          </a:prstGeom>
          <a:noFill/>
        </p:spPr>
        <p:txBody>
          <a:bodyPr wrap="square" rtlCol="0">
            <a:spAutoFit/>
          </a:bodyPr>
          <a:lstStyle/>
          <a:p>
            <a:pPr marL="457200" indent="-457200" algn="just">
              <a:buFont typeface="Wingdings" pitchFamily="2" charset="2"/>
              <a:buChar char="q"/>
            </a:pPr>
            <a:r>
              <a:rPr lang="en-US" sz="3200" b="1" dirty="0"/>
              <a:t>Next steps:</a:t>
            </a:r>
          </a:p>
          <a:p>
            <a:pPr marL="914400" lvl="1" indent="-457200" algn="just">
              <a:buFont typeface="Wingdings" pitchFamily="2" charset="2"/>
              <a:buChar char="Ø"/>
            </a:pPr>
            <a:r>
              <a:rPr lang="en-US" sz="2400" dirty="0"/>
              <a:t>Disseminate outcomes from collaborative teams (Civil, Social, CS, Visualization, etc.) through conferences, workshops and townhall meetings</a:t>
            </a:r>
          </a:p>
          <a:p>
            <a:pPr marL="914400" lvl="1" indent="-457200" algn="just">
              <a:buFont typeface="Wingdings" pitchFamily="2" charset="2"/>
              <a:buChar char="Ø"/>
            </a:pPr>
            <a:r>
              <a:rPr lang="en-US" sz="2400" dirty="0"/>
              <a:t>Developing new proposals for NSF SCC, CPS programs</a:t>
            </a:r>
          </a:p>
          <a:p>
            <a:pPr marL="914400" lvl="1" indent="-457200" algn="just">
              <a:buFont typeface="Wingdings" pitchFamily="2" charset="2"/>
              <a:buChar char="Ø"/>
            </a:pPr>
            <a:r>
              <a:rPr lang="en-US" sz="2400" dirty="0"/>
              <a:t>Continuing partnerships with stakeholders and NGOs (e.g., Future Funds Project)</a:t>
            </a:r>
          </a:p>
          <a:p>
            <a:pPr algn="just"/>
            <a:endParaRPr lang="en-US" sz="3200" b="1" dirty="0"/>
          </a:p>
          <a:p>
            <a:pPr marL="285750" indent="-285750" algn="just">
              <a:buFont typeface="Arial" panose="020B0604020202020204" pitchFamily="34" charset="0"/>
              <a:buChar char="•"/>
            </a:pPr>
            <a:endParaRPr lang="en-US" sz="3200" b="1" dirty="0"/>
          </a:p>
        </p:txBody>
      </p:sp>
    </p:spTree>
    <p:extLst>
      <p:ext uri="{BB962C8B-B14F-4D97-AF65-F5344CB8AC3E}">
        <p14:creationId xmlns:p14="http://schemas.microsoft.com/office/powerpoint/2010/main" val="2096842574"/>
      </p:ext>
    </p:extLst>
  </p:cSld>
  <p:clrMapOvr>
    <a:masterClrMapping/>
  </p:clrMapOvr>
  <p:transition advTm="9002"/>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18517</TotalTime>
  <Words>495</Words>
  <Application>Microsoft Macintosh PowerPoint</Application>
  <PresentationFormat>Widescreen</PresentationFormat>
  <Paragraphs>43</Paragraphs>
  <Slides>5</Slides>
  <Notes>5</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Wingdings</vt:lpstr>
      <vt:lpstr>Office Theme</vt:lpstr>
      <vt:lpstr>PowerPoint Presentation</vt:lpstr>
      <vt:lpstr>Project Aims</vt:lpstr>
      <vt:lpstr>Update of the Project since last PI meeting</vt:lpstr>
      <vt:lpstr>Update of the Project since last PI meeting</vt:lpstr>
      <vt:lpstr>Planned Outcomes/Next Steps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Nilsen, Wendy</dc:creator>
  <cp:keywords/>
  <dc:description/>
  <cp:lastModifiedBy>Seung-Jong Park</cp:lastModifiedBy>
  <cp:revision>137</cp:revision>
  <dcterms:created xsi:type="dcterms:W3CDTF">2016-01-15T22:20:06Z</dcterms:created>
  <dcterms:modified xsi:type="dcterms:W3CDTF">2019-03-22T04:17:20Z</dcterms:modified>
  <cp:category/>
</cp:coreProperties>
</file>