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6"/>
  </p:notesMasterIdLst>
  <p:sldIdLst>
    <p:sldId id="269" r:id="rId2"/>
    <p:sldId id="270" r:id="rId3"/>
    <p:sldId id="271" r:id="rId4"/>
    <p:sldId id="26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20" autoAdjust="0"/>
    <p:restoredTop sz="81614" autoAdjust="0"/>
  </p:normalViewPr>
  <p:slideViewPr>
    <p:cSldViewPr snapToGrid="0" snapToObjects="1">
      <p:cViewPr varScale="1">
        <p:scale>
          <a:sx n="69" d="100"/>
          <a:sy n="69" d="100"/>
        </p:scale>
        <p:origin x="6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CB06A-0753-8142-AC4A-D731667376EB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F6D4-C46E-5B48-9C82-B3110DDD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BRIEFLY INTRODUCE YOURSELF AND YOUR</a:t>
            </a:r>
            <a:r>
              <a:rPr lang="en-US" b="1" baseline="0" dirty="0"/>
              <a:t> INVESTIGATORS (10 sec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4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0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6005"/>
      </p:ext>
    </p:extLst>
  </p:cSld>
  <p:clrMapOvr>
    <a:masterClrMapping/>
  </p:clrMapOvr>
  <p:transition advClick="0" advTm="3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5494"/>
      </p:ext>
    </p:extLst>
  </p:cSld>
  <p:clrMapOvr>
    <a:masterClrMapping/>
  </p:clrMapOvr>
  <p:transition advClick="0" advTm="3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9805"/>
      </p:ext>
    </p:extLst>
  </p:cSld>
  <p:clrMapOvr>
    <a:masterClrMapping/>
  </p:clrMapOvr>
  <p:transition advClick="0" advTm="3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645"/>
      </p:ext>
    </p:extLst>
  </p:cSld>
  <p:clrMapOvr>
    <a:masterClrMapping/>
  </p:clrMapOvr>
  <p:transition advClick="0" advTm="3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9517"/>
      </p:ext>
    </p:extLst>
  </p:cSld>
  <p:clrMapOvr>
    <a:masterClrMapping/>
  </p:clrMapOvr>
  <p:transition advClick="0" advTm="3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3075"/>
      </p:ext>
    </p:extLst>
  </p:cSld>
  <p:clrMapOvr>
    <a:masterClrMapping/>
  </p:clrMapOvr>
  <p:transition advClick="0" advTm="3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1329"/>
      </p:ext>
    </p:extLst>
  </p:cSld>
  <p:clrMapOvr>
    <a:masterClrMapping/>
  </p:clrMapOvr>
  <p:transition advClick="0" advTm="3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1374"/>
      </p:ext>
    </p:extLst>
  </p:cSld>
  <p:clrMapOvr>
    <a:masterClrMapping/>
  </p:clrMapOvr>
  <p:transition advClick="0" advTm="3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0571"/>
      </p:ext>
    </p:extLst>
  </p:cSld>
  <p:clrMapOvr>
    <a:masterClrMapping/>
  </p:clrMapOvr>
  <p:transition advClick="0" advTm="3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9168"/>
      </p:ext>
    </p:extLst>
  </p:cSld>
  <p:clrMapOvr>
    <a:masterClrMapping/>
  </p:clrMapOvr>
  <p:transition advClick="0" advTm="3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0749"/>
      </p:ext>
    </p:extLst>
  </p:cSld>
  <p:clrMapOvr>
    <a:masterClrMapping/>
  </p:clrMapOvr>
  <p:transition advClick="0" advTm="3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DED8-02F0-504F-827D-8519E00A395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advClick="0" advTm="3200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tiff"/><Relationship Id="rId18" Type="http://schemas.openxmlformats.org/officeDocument/2006/relationships/image" Target="../media/image18.tiff"/><Relationship Id="rId3" Type="http://schemas.openxmlformats.org/officeDocument/2006/relationships/image" Target="../media/image3.jpg"/><Relationship Id="rId21" Type="http://schemas.openxmlformats.org/officeDocument/2006/relationships/image" Target="../media/image21.tif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17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tiff"/><Relationship Id="rId20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19" Type="http://schemas.openxmlformats.org/officeDocument/2006/relationships/image" Target="../media/image19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-293"/>
          <a:stretch/>
        </p:blipFill>
        <p:spPr>
          <a:xfrm>
            <a:off x="-3773" y="296776"/>
            <a:ext cx="9144000" cy="16312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238" y="1861424"/>
            <a:ext cx="8373978" cy="214839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effectLst/>
              </a:rPr>
              <a:t>FY 2017 Planning Grant</a:t>
            </a:r>
          </a:p>
          <a:p>
            <a:r>
              <a:rPr lang="en-US" sz="3600" b="1" dirty="0">
                <a:solidFill>
                  <a:schemeClr val="accent2"/>
                </a:solidFill>
                <a:effectLst/>
              </a:rPr>
              <a:t>Caution:  Heavy Load Ahead</a:t>
            </a:r>
          </a:p>
          <a:p>
            <a:r>
              <a:rPr lang="en-US" sz="3600" b="1" dirty="0">
                <a:solidFill>
                  <a:schemeClr val="accent2"/>
                </a:solidFill>
                <a:effectLst/>
              </a:rPr>
              <a:t>NSF Award #1737492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216187" y="4061582"/>
            <a:ext cx="8737678" cy="2489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5897"/>
                </a:solidFill>
              </a:rPr>
              <a:t>Kris </a:t>
            </a:r>
            <a:r>
              <a:rPr lang="en-US" b="1" dirty="0" err="1">
                <a:solidFill>
                  <a:srgbClr val="2F5897"/>
                </a:solidFill>
                <a:highlight>
                  <a:srgbClr val="FFFF00"/>
                </a:highlight>
              </a:rPr>
              <a:t>Wernstedt</a:t>
            </a:r>
            <a:r>
              <a:rPr lang="en-US" dirty="0">
                <a:solidFill>
                  <a:srgbClr val="2F5897"/>
                </a:solidFill>
              </a:rPr>
              <a:t>, Samarth Swarup, Patrick Roberts, Pamela Murray-Tuite, Shalini </a:t>
            </a:r>
            <a:r>
              <a:rPr lang="en-US" dirty="0" err="1">
                <a:solidFill>
                  <a:srgbClr val="2F5897"/>
                </a:solidFill>
              </a:rPr>
              <a:t>Misra</a:t>
            </a:r>
            <a:r>
              <a:rPr lang="en-US" dirty="0">
                <a:solidFill>
                  <a:srgbClr val="2F5897"/>
                </a:solidFill>
              </a:rPr>
              <a:t>, and Kevin </a:t>
            </a:r>
            <a:r>
              <a:rPr lang="en-US" dirty="0" err="1">
                <a:solidFill>
                  <a:srgbClr val="2F5897"/>
                </a:solidFill>
              </a:rPr>
              <a:t>Heaslip</a:t>
            </a:r>
            <a:endParaRPr lang="en-US" dirty="0">
              <a:solidFill>
                <a:srgbClr val="2F5897"/>
              </a:solidFill>
            </a:endParaRPr>
          </a:p>
          <a:p>
            <a:r>
              <a:rPr lang="en-US" dirty="0">
                <a:solidFill>
                  <a:srgbClr val="2F5897"/>
                </a:solidFill>
              </a:rPr>
              <a:t>Clemson University, University of Virginia, and </a:t>
            </a:r>
            <a:r>
              <a:rPr lang="en-US" b="1" dirty="0">
                <a:solidFill>
                  <a:srgbClr val="2F5897"/>
                </a:solidFill>
                <a:highlight>
                  <a:srgbClr val="FFFF00"/>
                </a:highlight>
              </a:rPr>
              <a:t>Virginia Tech</a:t>
            </a:r>
          </a:p>
          <a:p>
            <a:r>
              <a:rPr lang="en-US" dirty="0">
                <a:solidFill>
                  <a:srgbClr val="2F5897"/>
                </a:solidFill>
              </a:rPr>
              <a:t>Community Partners: Fairfax and Arlington Counties, VA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7095" y="-48126"/>
            <a:ext cx="8769194" cy="6970294"/>
            <a:chOff x="417095" y="64168"/>
            <a:chExt cx="8769194" cy="6970294"/>
          </a:xfrm>
        </p:grpSpPr>
        <p:sp>
          <p:nvSpPr>
            <p:cNvPr id="17" name="TextBox 16"/>
            <p:cNvSpPr txBox="1"/>
            <p:nvPr/>
          </p:nvSpPr>
          <p:spPr>
            <a:xfrm>
              <a:off x="417095" y="64168"/>
              <a:ext cx="8047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2019 NSF SMART AND CONNECTED COMMUNITIES PI MEETING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085" b="87640" l="12440" r="87443"/>
                      </a14:imgEffect>
                    </a14:imgLayer>
                  </a14:imgProps>
                </a:ext>
              </a:extLst>
            </a:blip>
            <a:srcRect l="3065" t="3766" r="3181" b="3041"/>
            <a:stretch/>
          </p:blipFill>
          <p:spPr>
            <a:xfrm>
              <a:off x="8395856" y="6248763"/>
              <a:ext cx="790433" cy="785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810832"/>
      </p:ext>
    </p:extLst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546410" y="130175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Project Aims</a:t>
            </a:r>
            <a:endParaRPr lang="en-US" sz="4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533" y="1087288"/>
            <a:ext cx="4071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planning grant supports work with public transportation managers in Fairfax and Arlington, VA and commuters to develop a proposal for a multi-level, integrated investigation into: 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factors influencing the </a:t>
            </a:r>
            <a:r>
              <a:rPr lang="en-US" b="1" i="1" dirty="0"/>
              <a:t>provision and use of information</a:t>
            </a:r>
            <a:r>
              <a:rPr lang="en-US" i="1" dirty="0"/>
              <a:t> from </a:t>
            </a:r>
            <a:r>
              <a:rPr lang="en-US" b="1" i="1" dirty="0"/>
              <a:t>crowdsourcing</a:t>
            </a:r>
            <a:r>
              <a:rPr lang="en-US" i="1" dirty="0"/>
              <a:t> apps and other </a:t>
            </a:r>
            <a:r>
              <a:rPr lang="en-US" b="1" i="1" dirty="0"/>
              <a:t>digital</a:t>
            </a:r>
            <a:r>
              <a:rPr lang="en-US" i="1" dirty="0"/>
              <a:t> technologies in transportation;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cognitive impacts of perceived </a:t>
            </a:r>
            <a:r>
              <a:rPr lang="en-US" b="1" i="1" dirty="0"/>
              <a:t>information overload</a:t>
            </a:r>
            <a:r>
              <a:rPr lang="en-US" i="1" dirty="0"/>
              <a:t> on drivers, public managers, and planners; and </a:t>
            </a:r>
          </a:p>
          <a:p>
            <a:pPr marL="342900" indent="-342900">
              <a:buFont typeface="+mj-lt"/>
              <a:buAutoNum type="arabicParenR"/>
            </a:pPr>
            <a:r>
              <a:rPr lang="en-US" b="1" i="1" dirty="0"/>
              <a:t>effects</a:t>
            </a:r>
            <a:r>
              <a:rPr lang="en-US" i="1" dirty="0"/>
              <a:t> on transport system performance of </a:t>
            </a:r>
            <a:r>
              <a:rPr lang="en-US" b="1" i="1" dirty="0"/>
              <a:t>alternative crowd-sourced transport information scenarios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4F8D-6027-724B-A5F9-42C0F5FE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6"/>
          <a:stretch/>
        </p:blipFill>
        <p:spPr>
          <a:xfrm>
            <a:off x="4583849" y="0"/>
            <a:ext cx="4500070" cy="4970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DC5AA-50DB-0444-A82B-5848BEEC1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9" t="42269" r="15816" b="41702"/>
          <a:stretch/>
        </p:blipFill>
        <p:spPr>
          <a:xfrm>
            <a:off x="5210236" y="726474"/>
            <a:ext cx="1079770" cy="254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74C56D-43E9-EF4F-B451-7022703B1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23" t="14823" r="14043" b="14563"/>
          <a:stretch/>
        </p:blipFill>
        <p:spPr>
          <a:xfrm>
            <a:off x="6321729" y="537828"/>
            <a:ext cx="604528" cy="430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8AB05-5DF4-FE44-9A43-1653B4FF6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94" b="32821"/>
          <a:stretch/>
        </p:blipFill>
        <p:spPr>
          <a:xfrm>
            <a:off x="5004445" y="1044927"/>
            <a:ext cx="1362143" cy="320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F3A20-464B-5E45-A104-9D3E0C283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504" y="1047014"/>
            <a:ext cx="513539" cy="513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AFBC72-D851-C744-8780-6743B79FC3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76" t="18346" r="7176" b="18346"/>
          <a:stretch/>
        </p:blipFill>
        <p:spPr>
          <a:xfrm>
            <a:off x="4958938" y="1381935"/>
            <a:ext cx="1004117" cy="330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9D1712-6F7E-6541-B563-0A33876A3D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87" t="13424" r="49871" b="11803"/>
          <a:stretch/>
        </p:blipFill>
        <p:spPr>
          <a:xfrm>
            <a:off x="6472180" y="1032077"/>
            <a:ext cx="517634" cy="503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3E9EE-2076-5A4E-BF8A-ADBC4DACB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993" y="1576968"/>
            <a:ext cx="510211" cy="510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B38A5C-67C1-774A-AF9D-3396CCD613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4450" y="1601757"/>
            <a:ext cx="408637" cy="331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DBFDFF-B0DF-6240-96CF-F52B92066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1271" y="1743526"/>
            <a:ext cx="458794" cy="4587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753FCF-9BE5-5C4B-A602-BE035C484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8625" y="1417224"/>
            <a:ext cx="536128" cy="5361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7C7AAE-FA88-0D42-B2D2-599E63B0DD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8057" y="2065727"/>
            <a:ext cx="639734" cy="4118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17B21-7EC7-BC46-8022-F1F132195F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6224" y="1967267"/>
            <a:ext cx="743714" cy="472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519C7F-1442-3B47-ABE5-806AE4180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3241" y="4617529"/>
            <a:ext cx="1558464" cy="108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3E764D-B9E4-1246-A829-E3B099FAF7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8966" y="4624878"/>
            <a:ext cx="1769836" cy="10891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197996-5AEF-2748-A48C-E4598061D6E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602"/>
          <a:stretch/>
        </p:blipFill>
        <p:spPr>
          <a:xfrm>
            <a:off x="7756063" y="4610292"/>
            <a:ext cx="1333207" cy="10964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38A8F8-0726-5C40-B4F5-4C76EB1274D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19691"/>
          <a:stretch/>
        </p:blipFill>
        <p:spPr>
          <a:xfrm>
            <a:off x="4361628" y="5742042"/>
            <a:ext cx="1550078" cy="1085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3DEC85-0F8D-C641-8636-99297718E0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24212"/>
          <a:stretch/>
        </p:blipFill>
        <p:spPr>
          <a:xfrm>
            <a:off x="7752753" y="5742042"/>
            <a:ext cx="1331166" cy="1103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31091B-CC89-3342-8BB9-963F170D0CE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2340" t="8632" r="28973" b="16253"/>
          <a:stretch/>
        </p:blipFill>
        <p:spPr>
          <a:xfrm>
            <a:off x="6174420" y="5721950"/>
            <a:ext cx="1296491" cy="11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3190"/>
      </p:ext>
    </p:extLst>
  </p:cSld>
  <p:clrMapOvr>
    <a:masterClrMapping/>
  </p:clrMapOvr>
  <p:transition advClick="0" advTm="3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407236" cy="5660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Update of the Project since last PI Meeting</a:t>
            </a:r>
            <a:endParaRPr lang="en-US" sz="4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0449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Interviews of Community Partners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“we have thousands of data sets with millions of data points”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“we always want more data and feel that more data helps us make better decisions”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data are especially useful for understanding distribution of costs and how to lower them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/>
              <a:t>perception that overload not felt to be a problem among managers, since they only receive data that they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Groups of Commuters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most used apps are Google maps and Waze (most drivers); City Mapper and WMATA (metro); VRE app (train); and sharing and </a:t>
            </a:r>
            <a:r>
              <a:rPr lang="en-US" dirty="0" err="1"/>
              <a:t>dockless</a:t>
            </a:r>
            <a:r>
              <a:rPr lang="en-US" dirty="0"/>
              <a:t> apps (e.g., Capital Bikeshare)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Waze --- </a:t>
            </a:r>
            <a:r>
              <a:rPr lang="en-US" b="1" dirty="0"/>
              <a:t>very distracting because of the crowd sourced chatter (pop-ups, hazards, accidents, pot holes, advertisements) that users don’t know how to turn off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too little time to make decisions about turns (too little lead time) and missed turns because of distractions</a:t>
            </a:r>
            <a:endParaRPr lang="en-US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/>
              <a:t>increased stress among some, but </a:t>
            </a:r>
            <a:r>
              <a:rPr lang="en-US" dirty="0"/>
              <a:t>majority not volunteer that stress has increased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</a:t>
            </a:r>
            <a:r>
              <a:rPr lang="en-US" b="1" dirty="0"/>
              <a:t> Conceptual Informatics Platform</a:t>
            </a:r>
          </a:p>
        </p:txBody>
      </p:sp>
    </p:spTree>
    <p:extLst>
      <p:ext uri="{BB962C8B-B14F-4D97-AF65-F5344CB8AC3E}">
        <p14:creationId xmlns:p14="http://schemas.microsoft.com/office/powerpoint/2010/main" val="2052124620"/>
      </p:ext>
    </p:extLst>
  </p:cSld>
  <p:clrMapOvr>
    <a:masterClrMapping/>
  </p:clrMapOvr>
  <p:transition advClick="0" advTm="4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9144000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Planned Outcomes</a:t>
            </a:r>
            <a:endParaRPr lang="en-US" sz="4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22200"/>
            <a:ext cx="9143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Competitive S&amp;CC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Intellectual Merit Lies in Development of  </a:t>
            </a:r>
            <a:r>
              <a:rPr lang="en-US" b="1" dirty="0"/>
              <a:t>Transport Informatics Platform </a:t>
            </a:r>
            <a:r>
              <a:rPr lang="en-US" dirty="0"/>
              <a:t>and </a:t>
            </a:r>
            <a:r>
              <a:rPr lang="en-US" b="1" dirty="0"/>
              <a:t>Framework for Understanding Cognitive Overload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Shorter Term Broader Impacts from Engaging Area Communities Will Increase our Team’s Capacity to Develop a Relevant 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increase the likelihood that the governments in the future would more often </a:t>
            </a:r>
            <a:r>
              <a:rPr lang="en-US" b="1" dirty="0"/>
              <a:t>seek University expertise</a:t>
            </a:r>
            <a:r>
              <a:rPr lang="en-US" dirty="0"/>
              <a:t> to help answer their public policy and operational questions;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augment opportunities for University faculty to </a:t>
            </a:r>
            <a:r>
              <a:rPr lang="en-US" b="1" dirty="0"/>
              <a:t>expose their students to real world</a:t>
            </a:r>
            <a:r>
              <a:rPr lang="en-US" dirty="0"/>
              <a:t>, hands-on problem solving in the two communities.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Longer-Term Broader Impacts from Multi-Year S&amp;CC Project with Area Communities: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1" dirty="0"/>
              <a:t>better</a:t>
            </a:r>
            <a:r>
              <a:rPr lang="en-US" dirty="0"/>
              <a:t> design and use by travelers and transportation agencies of </a:t>
            </a:r>
            <a:r>
              <a:rPr lang="en-US" b="1" dirty="0"/>
              <a:t>crowdsourced and other transportation information</a:t>
            </a:r>
            <a:r>
              <a:rPr lang="en-US" dirty="0"/>
              <a:t> disseminated through digital communication technologies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1" dirty="0"/>
              <a:t>better transportation outcomes</a:t>
            </a:r>
            <a:r>
              <a:rPr lang="en-US" dirty="0"/>
              <a:t> for travelers in the study area, and </a:t>
            </a:r>
            <a:r>
              <a:rPr lang="en-US" b="1" dirty="0"/>
              <a:t>transferable lessons </a:t>
            </a:r>
            <a:r>
              <a:rPr lang="en-US" dirty="0"/>
              <a:t>for communities around the country</a:t>
            </a:r>
          </a:p>
        </p:txBody>
      </p:sp>
    </p:spTree>
    <p:extLst>
      <p:ext uri="{BB962C8B-B14F-4D97-AF65-F5344CB8AC3E}">
        <p14:creationId xmlns:p14="http://schemas.microsoft.com/office/powerpoint/2010/main" val="2096842574"/>
      </p:ext>
    </p:extLst>
  </p:cSld>
  <p:clrMapOvr>
    <a:masterClrMapping/>
  </p:clrMapOvr>
  <p:transition advClick="0" advTm="5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13375</TotalTime>
  <Words>532</Words>
  <Application>Microsoft Office PowerPoint</Application>
  <PresentationFormat>On-screen Show (4:3)</PresentationFormat>
  <Paragraphs>43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Office Theme</vt:lpstr>
      <vt:lpstr>PowerPoint Presentation</vt:lpstr>
      <vt:lpstr>Project Aims</vt:lpstr>
      <vt:lpstr>Update of the Project since last PI Meeting</vt:lpstr>
      <vt:lpstr>Planned Outcomes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Nilsen, Wendy</dc:creator>
  <cp:keywords/>
  <dc:description/>
  <cp:lastModifiedBy>Kris Wernstedt</cp:lastModifiedBy>
  <cp:revision>95</cp:revision>
  <dcterms:created xsi:type="dcterms:W3CDTF">2016-01-15T22:20:06Z</dcterms:created>
  <dcterms:modified xsi:type="dcterms:W3CDTF">2019-03-21T18:05:07Z</dcterms:modified>
  <cp:category/>
</cp:coreProperties>
</file>