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
  </p:notesMasterIdLst>
  <p:sldIdLst>
    <p:sldId id="269" r:id="rId2"/>
    <p:sldId id="270" r:id="rId3"/>
    <p:sldId id="273" r:id="rId4"/>
    <p:sldId id="274" r:id="rId5"/>
    <p:sldId id="26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1" autoAdjust="0"/>
    <p:restoredTop sz="95232" autoAdjust="0"/>
  </p:normalViewPr>
  <p:slideViewPr>
    <p:cSldViewPr snapToGrid="0" snapToObjects="1">
      <p:cViewPr>
        <p:scale>
          <a:sx n="80" d="100"/>
          <a:sy n="80" d="100"/>
        </p:scale>
        <p:origin x="48" y="-11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9530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7150"/>
            <a:r>
              <a:rPr lang="en-US" dirty="0" smtClean="0">
                <a:solidFill>
                  <a:srgbClr val="FF0000"/>
                </a:solidFill>
              </a:rPr>
              <a:t>Scenario: </a:t>
            </a:r>
            <a:r>
              <a:rPr lang="en-US" dirty="0" smtClean="0"/>
              <a:t>Wichita is a medium-sized city and is home to Envision, Inc. one of the larger NIB-affiliated nonprofits serving people with visual impairments. The greater Wichita Community would like to address the needs of this population.</a:t>
            </a:r>
          </a:p>
          <a:p>
            <a:pPr marL="57150"/>
            <a:endParaRPr lang="en-US" dirty="0" smtClean="0">
              <a:solidFill>
                <a:srgbClr val="FF0000"/>
              </a:solidFill>
            </a:endParaRPr>
          </a:p>
          <a:p>
            <a:pPr marL="57150"/>
            <a:r>
              <a:rPr lang="en-US" dirty="0" smtClean="0">
                <a:solidFill>
                  <a:srgbClr val="FF0000"/>
                </a:solidFill>
              </a:rPr>
              <a:t>Need:</a:t>
            </a:r>
            <a:r>
              <a:rPr lang="en-US" dirty="0" smtClean="0"/>
              <a:t> </a:t>
            </a:r>
            <a:r>
              <a:rPr lang="en-US" dirty="0" err="1" smtClean="0"/>
              <a:t>Wayfinding</a:t>
            </a:r>
            <a:r>
              <a:rPr lang="en-US" dirty="0" smtClean="0"/>
              <a:t> remains a challenge for people with visual impairments where GPS –based navigation is limited or non-existent.  Additional needs exist in accessing transportation services, signage information on various landmarks, and retail services. </a:t>
            </a:r>
          </a:p>
          <a:p>
            <a:pPr marL="57150"/>
            <a:endParaRPr lang="en-US" dirty="0" smtClean="0"/>
          </a:p>
          <a:p>
            <a:pPr marL="57150"/>
            <a:r>
              <a:rPr lang="en-US" dirty="0" smtClean="0">
                <a:solidFill>
                  <a:srgbClr val="FF0000"/>
                </a:solidFill>
              </a:rPr>
              <a:t>Opportunity:</a:t>
            </a:r>
            <a:r>
              <a:rPr lang="en-US" dirty="0" smtClean="0"/>
              <a:t> Similar challenges exist for people with other disabilities and there lies an opportunity to achieve ``economies of scale” by utilizing a </a:t>
            </a:r>
            <a:r>
              <a:rPr lang="en-US" u="sng" dirty="0" smtClean="0"/>
              <a:t>common </a:t>
            </a:r>
            <a:r>
              <a:rPr lang="en-US" dirty="0" smtClean="0"/>
              <a:t>technology infrastructure to meet the needs of people with a variety of disabilities, </a:t>
            </a:r>
            <a:r>
              <a:rPr lang="en-US" u="sng" dirty="0" smtClean="0"/>
              <a:t>simultaneously</a:t>
            </a:r>
            <a:r>
              <a:rPr lang="en-US" dirty="0" smtClean="0"/>
              <a:t>. </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18790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742950" lvl="1" indent="-285750">
              <a:buFont typeface="Arial" panose="020B0604020202020204" pitchFamily="34" charset="0"/>
              <a:buChar char="•"/>
            </a:pPr>
            <a:r>
              <a:rPr lang="en-US" dirty="0" smtClean="0"/>
              <a:t>Platform to showcase research and educational activities related to accessibility and inclusion</a:t>
            </a:r>
          </a:p>
          <a:p>
            <a:pPr marL="742950" lvl="1" indent="-285750">
              <a:buFont typeface="Arial" panose="020B0604020202020204" pitchFamily="34" charset="0"/>
              <a:buChar char="•"/>
            </a:pPr>
            <a:r>
              <a:rPr lang="en-US" dirty="0" smtClean="0"/>
              <a:t>Over 50 attendees in first interest-gathering session!</a:t>
            </a:r>
          </a:p>
          <a:p>
            <a:pPr marL="742950" lvl="1" indent="-285750">
              <a:buFont typeface="Arial" panose="020B0604020202020204" pitchFamily="34" charset="0"/>
              <a:buChar char="•"/>
            </a:pPr>
            <a:r>
              <a:rPr lang="en-US" dirty="0" smtClean="0"/>
              <a:t>Colloquium series on Accessibility and Inclusion starting April 5</a:t>
            </a:r>
          </a:p>
          <a:p>
            <a:pPr algn="just"/>
            <a:endParaRPr lang="en-US" b="1" dirty="0" smtClean="0"/>
          </a:p>
          <a:p>
            <a:pPr algn="just"/>
            <a:r>
              <a:rPr lang="en-US" b="1" dirty="0" smtClean="0"/>
              <a:t>Describe </a:t>
            </a:r>
            <a:r>
              <a:rPr lang="en-US" b="1" dirty="0"/>
              <a:t>at least one deliverable that you accomplished together with your community partners and at least one outcome in terms of capacity building. Also describe something unexpected about working with your community partners. Anecdotes are highly encouraged. Include photos.</a:t>
            </a:r>
          </a:p>
          <a:p>
            <a:pPr algn="just"/>
            <a:r>
              <a:rPr lang="en-US" b="1" dirty="0"/>
              <a:t>Emphasize activities that have been carried out after last year's PI meeting and how these activities along with what was accomplished last year fits within the overall vision of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402955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sz="1200" dirty="0" smtClean="0"/>
              <a:t>Three avenues of sociotechnical contributions for </a:t>
            </a:r>
            <a:r>
              <a:rPr lang="en-US" sz="1200" dirty="0" err="1" smtClean="0"/>
              <a:t>CityGuide</a:t>
            </a:r>
            <a:r>
              <a:rPr lang="en-US" sz="1200" dirty="0" smtClean="0"/>
              <a:t>:</a:t>
            </a:r>
          </a:p>
          <a:p>
            <a:pPr marL="285750" indent="-285750" algn="just">
              <a:buFont typeface="Arial" panose="020B0604020202020204" pitchFamily="34" charset="0"/>
              <a:buChar char="•"/>
            </a:pPr>
            <a:r>
              <a:rPr lang="en-US" sz="1200" dirty="0" smtClean="0"/>
              <a:t>A proof-of-concept of the navigation and </a:t>
            </a:r>
            <a:r>
              <a:rPr lang="en-US" sz="1200" dirty="0" err="1" smtClean="0"/>
              <a:t>wayfinding</a:t>
            </a:r>
            <a:r>
              <a:rPr lang="en-US" sz="1200" dirty="0" smtClean="0"/>
              <a:t> system called </a:t>
            </a:r>
            <a:r>
              <a:rPr lang="en-US" sz="1200" dirty="0" err="1" smtClean="0"/>
              <a:t>GuideBeacon</a:t>
            </a:r>
            <a:r>
              <a:rPr lang="en-US" sz="1200" dirty="0" smtClean="0"/>
              <a:t> enabling turn-by-turn directions from point A to point B within an indoor spaces</a:t>
            </a:r>
          </a:p>
          <a:p>
            <a:pPr marL="285750" indent="-285750">
              <a:buFont typeface="Arial" panose="020B0604020202020204" pitchFamily="34" charset="0"/>
              <a:buChar char="•"/>
            </a:pPr>
            <a:r>
              <a:rPr lang="en-US" sz="1200" dirty="0" smtClean="0"/>
              <a:t>The emergency evacuation system SafeExit4All, built on top of </a:t>
            </a:r>
            <a:r>
              <a:rPr lang="en-US" sz="1200" dirty="0" err="1" smtClean="0"/>
              <a:t>GuideBeacon</a:t>
            </a:r>
            <a:r>
              <a:rPr lang="en-US" sz="1200" dirty="0" smtClean="0"/>
              <a:t>, becomes the second application enabled</a:t>
            </a:r>
          </a:p>
          <a:p>
            <a:pPr marL="285750" indent="-285750">
              <a:buFont typeface="Arial" panose="020B0604020202020204" pitchFamily="34" charset="0"/>
              <a:buChar char="•"/>
            </a:pPr>
            <a:r>
              <a:rPr lang="en-US" sz="1200" dirty="0" smtClean="0"/>
              <a:t>Addition tool called </a:t>
            </a:r>
            <a:r>
              <a:rPr lang="en-US" sz="1200" dirty="0" err="1" smtClean="0"/>
              <a:t>GuideCall</a:t>
            </a:r>
            <a:r>
              <a:rPr lang="en-US" sz="1200" dirty="0" smtClean="0"/>
              <a:t> implemented to provide remote assistance through a video call</a:t>
            </a:r>
          </a:p>
          <a:p>
            <a:pPr algn="just"/>
            <a:endParaRPr lang="en-US" sz="1200" dirty="0" smtClean="0"/>
          </a:p>
          <a:p>
            <a:pPr marL="285750" indent="-285750" algn="just">
              <a:buFont typeface="Arial" panose="020B0604020202020204" pitchFamily="34" charset="0"/>
              <a:buChar char="•"/>
            </a:pPr>
            <a:r>
              <a:rPr lang="en-US" sz="1200" dirty="0" smtClean="0"/>
              <a:t>Provides a small-scale model for bringing the community together to solve some of the challenges with accessibility and inclusion for people with disabilities</a:t>
            </a:r>
          </a:p>
          <a:p>
            <a:pPr marL="285750" indent="-285750" algn="just">
              <a:buFont typeface="Arial" panose="020B0604020202020204" pitchFamily="34" charset="0"/>
              <a:buChar char="•"/>
            </a:pPr>
            <a:endParaRPr lang="en-US" sz="1200" b="1" dirty="0" smtClean="0"/>
          </a:p>
          <a:p>
            <a:pPr algn="just"/>
            <a:r>
              <a:rPr lang="en-US" sz="1200" dirty="0" smtClean="0"/>
              <a:t>Three avenues of sociotechnical contributions for </a:t>
            </a:r>
            <a:r>
              <a:rPr lang="en-US" sz="1200" dirty="0" err="1" smtClean="0"/>
              <a:t>CityGuide</a:t>
            </a:r>
            <a:r>
              <a:rPr lang="en-US" sz="1200" dirty="0" smtClean="0"/>
              <a:t>:</a:t>
            </a:r>
          </a:p>
          <a:p>
            <a:pPr marL="285750" indent="-285750" algn="just">
              <a:buFont typeface="Arial" panose="020B0604020202020204" pitchFamily="34" charset="0"/>
              <a:buChar char="•"/>
            </a:pPr>
            <a:r>
              <a:rPr lang="en-US" sz="1200" dirty="0" smtClean="0"/>
              <a:t>A proof-of-concept of the navigation and </a:t>
            </a:r>
            <a:r>
              <a:rPr lang="en-US" sz="1200" dirty="0" err="1" smtClean="0"/>
              <a:t>wayfinding</a:t>
            </a:r>
            <a:r>
              <a:rPr lang="en-US" sz="1200" dirty="0" smtClean="0"/>
              <a:t> system called </a:t>
            </a:r>
            <a:r>
              <a:rPr lang="en-US" sz="1200" dirty="0" err="1" smtClean="0"/>
              <a:t>GuideBeacon</a:t>
            </a:r>
            <a:r>
              <a:rPr lang="en-US" sz="1200" dirty="0" smtClean="0"/>
              <a:t> enabling turn-by-turn directions from point A to point B within an indoor spaces</a:t>
            </a:r>
          </a:p>
          <a:p>
            <a:pPr marL="285750" indent="-285750">
              <a:buFont typeface="Arial" panose="020B0604020202020204" pitchFamily="34" charset="0"/>
              <a:buChar char="•"/>
            </a:pPr>
            <a:r>
              <a:rPr lang="en-US" sz="1200" dirty="0" smtClean="0"/>
              <a:t>The emergency evacuation system SafeExit4All, built on top of </a:t>
            </a:r>
            <a:r>
              <a:rPr lang="en-US" sz="1200" dirty="0" err="1" smtClean="0"/>
              <a:t>GuideBeacon</a:t>
            </a:r>
            <a:r>
              <a:rPr lang="en-US" sz="1200" dirty="0" smtClean="0"/>
              <a:t>, becomes the second application enabled</a:t>
            </a:r>
          </a:p>
          <a:p>
            <a:pPr marL="285750" indent="-285750">
              <a:buFont typeface="Arial" panose="020B0604020202020204" pitchFamily="34" charset="0"/>
              <a:buChar char="•"/>
            </a:pPr>
            <a:r>
              <a:rPr lang="en-US" sz="1200" dirty="0" smtClean="0"/>
              <a:t>Addition tool called </a:t>
            </a:r>
            <a:r>
              <a:rPr lang="en-US" sz="1200" dirty="0" err="1" smtClean="0"/>
              <a:t>GuideCall</a:t>
            </a:r>
            <a:r>
              <a:rPr lang="en-US" sz="1200" dirty="0" smtClean="0"/>
              <a:t> implemented to provide remote assistance through a video call</a:t>
            </a:r>
          </a:p>
          <a:p>
            <a:pPr algn="just"/>
            <a:endParaRPr lang="en-US" sz="1200" dirty="0" smtClean="0"/>
          </a:p>
          <a:p>
            <a:pPr marL="285750" indent="-285750" algn="just">
              <a:buFont typeface="Arial" panose="020B0604020202020204" pitchFamily="34" charset="0"/>
              <a:buChar char="•"/>
            </a:pPr>
            <a:r>
              <a:rPr lang="en-US" sz="1200" dirty="0" smtClean="0"/>
              <a:t>Provides a small-scale model for bringing the community together to solve some of the challenges with accessibility and inclusion for people with disabilities</a:t>
            </a:r>
          </a:p>
          <a:p>
            <a:pPr marL="285750" indent="-285750" algn="just">
              <a:buFont typeface="Arial" panose="020B0604020202020204" pitchFamily="34" charset="0"/>
              <a:buChar char="•"/>
            </a:pPr>
            <a:endParaRPr lang="en-US" sz="1200" b="1" dirty="0" smtClean="0"/>
          </a:p>
          <a:p>
            <a:pPr algn="just"/>
            <a:endParaRPr lang="en-US" b="1" dirty="0" smtClean="0"/>
          </a:p>
          <a:p>
            <a:pPr algn="just"/>
            <a:endParaRPr lang="en-US" b="1" dirty="0" smtClean="0"/>
          </a:p>
          <a:p>
            <a:pPr algn="just"/>
            <a:endParaRPr lang="en-US" b="1" dirty="0" smtClean="0"/>
          </a:p>
          <a:p>
            <a:pPr algn="just"/>
            <a:r>
              <a:rPr lang="en-US" b="1" dirty="0" smtClean="0"/>
              <a:t>Describe </a:t>
            </a:r>
            <a:r>
              <a:rPr lang="en-US" b="1" dirty="0"/>
              <a:t>at least one deliverable in terms of the science (technical and social). Why is this deliverable significant/what did it accomplish or what will it allow? Include photos.</a:t>
            </a:r>
          </a:p>
          <a:p>
            <a:pPr algn="just"/>
            <a:r>
              <a:rPr lang="en-US" b="1" dirty="0"/>
              <a:t>Emphasize activities that have been carried out after last year's PI meeting and how these activities along with what was accomplished last year fits within the overall vision of your project. Inclusion of photos are encouraged.</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219152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914400" lvl="1" indent="-457200">
              <a:buFont typeface="Wingdings" panose="05000000000000000000" pitchFamily="2" charset="2"/>
              <a:buChar char="Ø"/>
            </a:pPr>
            <a:r>
              <a:rPr lang="en-US" sz="2000" dirty="0" smtClean="0"/>
              <a:t>Various NSF programs ranging from foundational research to partnerships for innovation</a:t>
            </a:r>
          </a:p>
          <a:p>
            <a:pPr marL="914400" lvl="1" indent="-457200">
              <a:buFont typeface="Wingdings" panose="05000000000000000000" pitchFamily="2" charset="2"/>
              <a:buChar char="Ø"/>
            </a:pPr>
            <a:r>
              <a:rPr lang="en-US" sz="2000" dirty="0" smtClean="0"/>
              <a:t>Programs at NIH and NIDLRR for development and rehabilitation</a:t>
            </a:r>
          </a:p>
          <a:p>
            <a:pPr marL="914400" lvl="1" indent="-457200">
              <a:buFont typeface="Wingdings" panose="05000000000000000000" pitchFamily="2" charset="2"/>
              <a:buChar char="Ø"/>
            </a:pPr>
            <a:r>
              <a:rPr lang="en-US" sz="2000" dirty="0" smtClean="0"/>
              <a:t>CIPs and other federal grants to support the city in infrastructure development</a:t>
            </a:r>
          </a:p>
          <a:p>
            <a:endParaRPr lang="en-US" b="1" dirty="0" smtClean="0"/>
          </a:p>
          <a:p>
            <a:pPr marL="914400" lvl="1" indent="-457200">
              <a:buFont typeface="Wingdings" panose="05000000000000000000" pitchFamily="2" charset="2"/>
              <a:buChar char="Ø"/>
            </a:pPr>
            <a:r>
              <a:rPr lang="en-US" sz="2000" dirty="0" smtClean="0"/>
              <a:t>Increasing the rate of employment among people with disabilities</a:t>
            </a:r>
          </a:p>
          <a:p>
            <a:pPr marL="914400" lvl="1" indent="-457200">
              <a:buFont typeface="Wingdings" panose="05000000000000000000" pitchFamily="2" charset="2"/>
              <a:buChar char="Ø"/>
            </a:pPr>
            <a:r>
              <a:rPr lang="en-US" sz="2000" dirty="0" smtClean="0"/>
              <a:t>Increasing the rate of students with disabilities entering graduate school</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142649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ichita.edu/research/access-lab/cityguide.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emf"/><Relationship Id="rId7" Type="http://schemas.openxmlformats.org/officeDocument/2006/relationships/image" Target="../media/image7.gif"/><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jp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10" Type="http://schemas.openxmlformats.org/officeDocument/2006/relationships/image" Target="../media/image24.png"/><Relationship Id="rId4" Type="http://schemas.openxmlformats.org/officeDocument/2006/relationships/image" Target="../media/image18.JP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image" Target="../media/image27.png"/><Relationship Id="rId4"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941095" y="1854497"/>
            <a:ext cx="8373978"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b="1" dirty="0">
                <a:solidFill>
                  <a:schemeClr val="accent2"/>
                </a:solidFill>
                <a:effectLst/>
              </a:rPr>
              <a:t>FY 2017 PG: </a:t>
            </a:r>
            <a:r>
              <a:rPr lang="en-US" sz="3600" b="1" dirty="0" smtClean="0">
                <a:solidFill>
                  <a:schemeClr val="accent2"/>
                </a:solidFill>
                <a:effectLst/>
              </a:rPr>
              <a:t>SCC-Planning</a:t>
            </a:r>
            <a:r>
              <a:rPr lang="en-US" sz="3600" b="1" dirty="0">
                <a:solidFill>
                  <a:schemeClr val="accent2"/>
                </a:solidFill>
                <a:effectLst/>
              </a:rPr>
              <a:t>: </a:t>
            </a:r>
            <a:r>
              <a:rPr lang="en-US" sz="3600" b="1" dirty="0" err="1">
                <a:solidFill>
                  <a:schemeClr val="accent2"/>
                </a:solidFill>
                <a:effectLst/>
              </a:rPr>
              <a:t>CityGuide</a:t>
            </a:r>
            <a:r>
              <a:rPr lang="en-US" sz="3600" b="1" dirty="0">
                <a:solidFill>
                  <a:schemeClr val="accent2"/>
                </a:solidFill>
                <a:effectLst/>
              </a:rPr>
              <a:t>: Beacon-Based Community-Driven Inclusive </a:t>
            </a:r>
            <a:r>
              <a:rPr lang="en-US" sz="3600" b="1" dirty="0" err="1" smtClean="0">
                <a:solidFill>
                  <a:schemeClr val="accent2"/>
                </a:solidFill>
                <a:effectLst/>
              </a:rPr>
              <a:t>Wayfinding</a:t>
            </a:r>
            <a:r>
              <a:rPr lang="en-US" sz="3600" b="1" dirty="0" smtClean="0">
                <a:solidFill>
                  <a:schemeClr val="accent2"/>
                </a:solidFill>
                <a:effectLst/>
              </a:rPr>
              <a:t>, </a:t>
            </a:r>
            <a:r>
              <a:rPr lang="en-US" sz="3600" b="1" dirty="0">
                <a:solidFill>
                  <a:schemeClr val="accent2"/>
                </a:solidFill>
                <a:effectLst/>
              </a:rPr>
              <a:t>NSF Award </a:t>
            </a:r>
            <a:r>
              <a:rPr lang="en-US" sz="3600" b="1" dirty="0" smtClean="0">
                <a:solidFill>
                  <a:schemeClr val="accent2"/>
                </a:solidFill>
                <a:effectLst/>
              </a:rPr>
              <a:t>1737433</a:t>
            </a:r>
            <a:endParaRPr lang="en-US" sz="3600" b="1" dirty="0">
              <a:solidFill>
                <a:schemeClr val="accent2"/>
              </a:solidFill>
              <a:effectLst/>
            </a:endParaRPr>
          </a:p>
        </p:txBody>
      </p:sp>
      <p:sp>
        <p:nvSpPr>
          <p:cNvPr id="10" name="Subtitle 3"/>
          <p:cNvSpPr txBox="1">
            <a:spLocks/>
          </p:cNvSpPr>
          <p:nvPr/>
        </p:nvSpPr>
        <p:spPr>
          <a:xfrm>
            <a:off x="1727161" y="4252838"/>
            <a:ext cx="8737678" cy="2489416"/>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rgbClr val="2F5897"/>
                </a:solidFill>
              </a:rPr>
              <a:t>Vinod Namboodiri (PI, Wichita State U. or WSU); Rakesh Babu (Co-PI, Envision); Nils Hakansson (Co-PI, WSU) , Maryam Zahabi (Co-PI, WSU), Rui Ni (Co-PI, WSU), </a:t>
            </a:r>
            <a:r>
              <a:rPr lang="en-US" dirty="0" err="1" smtClean="0">
                <a:solidFill>
                  <a:srgbClr val="2F5897"/>
                </a:solidFill>
              </a:rPr>
              <a:t>Guler</a:t>
            </a:r>
            <a:r>
              <a:rPr lang="en-US" dirty="0" smtClean="0">
                <a:solidFill>
                  <a:srgbClr val="2F5897"/>
                </a:solidFill>
              </a:rPr>
              <a:t> </a:t>
            </a:r>
            <a:r>
              <a:rPr lang="en-US" dirty="0" err="1" smtClean="0">
                <a:solidFill>
                  <a:srgbClr val="2F5897"/>
                </a:solidFill>
              </a:rPr>
              <a:t>Arsal</a:t>
            </a:r>
            <a:r>
              <a:rPr lang="en-US" dirty="0" smtClean="0">
                <a:solidFill>
                  <a:srgbClr val="2F5897"/>
                </a:solidFill>
              </a:rPr>
              <a:t> (Envision), Mike </a:t>
            </a:r>
            <a:r>
              <a:rPr lang="en-US" dirty="0" err="1" smtClean="0">
                <a:solidFill>
                  <a:srgbClr val="2F5897"/>
                </a:solidFill>
              </a:rPr>
              <a:t>Mayta</a:t>
            </a:r>
            <a:r>
              <a:rPr lang="en-US" dirty="0" smtClean="0">
                <a:solidFill>
                  <a:srgbClr val="2F5897"/>
                </a:solidFill>
              </a:rPr>
              <a:t> (City of Wichita), Debbie Warren (City of Wichita), Siny Joseph (K-State), Scott Wituk, (Community Engagement institute, WSU)</a:t>
            </a:r>
            <a:endParaRPr lang="en-US" dirty="0">
              <a:solidFill>
                <a:srgbClr val="2F5897"/>
              </a:solidFill>
            </a:endParaRPr>
          </a:p>
          <a:p>
            <a:endParaRPr lang="en-US" dirty="0">
              <a:solidFill>
                <a:srgbClr val="2F5897"/>
              </a:solidFill>
            </a:endParaRPr>
          </a:p>
          <a:p>
            <a:r>
              <a:rPr lang="en-US" dirty="0" smtClean="0">
                <a:solidFill>
                  <a:srgbClr val="2F5897"/>
                </a:solidFill>
                <a:hlinkClick r:id="rId3"/>
              </a:rPr>
              <a:t>https://www.wichita.edu/research/access-lab/cityguide.php</a:t>
            </a:r>
            <a:r>
              <a:rPr lang="en-US" dirty="0" smtClean="0">
                <a:solidFill>
                  <a:srgbClr val="2F5897"/>
                </a:solidFill>
              </a:rPr>
              <a:t> </a:t>
            </a:r>
            <a:endParaRPr lang="en-US" dirty="0">
              <a:solidFill>
                <a:srgbClr val="2F5897"/>
              </a:solidFill>
            </a:endParaRPr>
          </a:p>
        </p:txBody>
      </p:sp>
      <p:pic>
        <p:nvPicPr>
          <p:cNvPr id="8" name="Picture 2" descr="ttps://www.nsf.gov/images/logos/ns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2" name="Picture 11">
            <a:extLst>
              <a:ext uri="{FF2B5EF4-FFF2-40B4-BE49-F238E27FC236}">
                <a16:creationId xmlns:a16="http://schemas.microsoft.com/office/drawing/2014/main" xmlns="" id="{331AEE49-FF5E-AA4A-8731-F6F850307C2C}"/>
              </a:ext>
            </a:extLst>
          </p:cNvPr>
          <p:cNvPicPr>
            <a:picLocks noChangeAspect="1"/>
          </p:cNvPicPr>
          <p:nvPr/>
        </p:nvPicPr>
        <p:blipFill rotWithShape="1">
          <a:blip r:embed="rId5">
            <a:alphaModFix amt="33000"/>
            <a:extLst>
              <a:ext uri="{BEBA8EAE-BF5A-486C-A8C5-ECC9F3942E4B}">
                <a14:imgProps xmlns:a14="http://schemas.microsoft.com/office/drawing/2010/main">
                  <a14:imgLayer r:embed="rId6">
                    <a14:imgEffect>
                      <a14:saturation sat="46000"/>
                    </a14:imgEffect>
                  </a14:imgLayer>
                </a14:imgProps>
              </a:ext>
            </a:extLst>
          </a:blip>
          <a:srcRect b="4922"/>
          <a:stretch/>
        </p:blipFill>
        <p:spPr>
          <a:xfrm>
            <a:off x="0" y="360476"/>
            <a:ext cx="12192000" cy="1632875"/>
          </a:xfrm>
          <a:prstGeom prst="rect">
            <a:avLst/>
          </a:prstGeom>
        </p:spPr>
      </p:pic>
    </p:spTree>
    <p:extLst>
      <p:ext uri="{BB962C8B-B14F-4D97-AF65-F5344CB8AC3E}">
        <p14:creationId xmlns:p14="http://schemas.microsoft.com/office/powerpoint/2010/main" val="1733810832"/>
      </p:ext>
    </p:extLst>
  </p:cSld>
  <p:clrMapOvr>
    <a:masterClrMapping/>
  </p:clrMapOvr>
  <mc:AlternateContent xmlns:mc="http://schemas.openxmlformats.org/markup-compatibility/2006">
    <mc:Choice xmlns:p14="http://schemas.microsoft.com/office/powerpoint/2010/main" Requires="p14">
      <p:transition p14:dur="100" advTm="10000"/>
    </mc:Choice>
    <mc:Fallback>
      <p:transition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2" name="TextBox 1"/>
          <p:cNvSpPr txBox="1"/>
          <p:nvPr/>
        </p:nvSpPr>
        <p:spPr>
          <a:xfrm>
            <a:off x="9524" y="946150"/>
            <a:ext cx="7467601" cy="6463308"/>
          </a:xfrm>
          <a:prstGeom prst="rect">
            <a:avLst/>
          </a:prstGeom>
          <a:noFill/>
        </p:spPr>
        <p:txBody>
          <a:bodyPr wrap="square" rtlCol="0">
            <a:spAutoFit/>
          </a:bodyPr>
          <a:lstStyle/>
          <a:p>
            <a:pPr marL="57150"/>
            <a:endParaRPr lang="en-US" dirty="0" smtClean="0">
              <a:solidFill>
                <a:srgbClr val="FF0000"/>
              </a:solidFill>
            </a:endParaRPr>
          </a:p>
          <a:p>
            <a:pPr marL="228600" indent="-171450"/>
            <a:r>
              <a:rPr lang="en-US" dirty="0" smtClean="0"/>
              <a:t>Scenario: </a:t>
            </a:r>
            <a:endParaRPr lang="en-US" dirty="0"/>
          </a:p>
          <a:p>
            <a:pPr marL="57150"/>
            <a:endParaRPr lang="en-US" dirty="0" smtClean="0"/>
          </a:p>
          <a:p>
            <a:pPr marL="57150"/>
            <a:endParaRPr lang="en-US" dirty="0"/>
          </a:p>
          <a:p>
            <a:pPr marL="57150"/>
            <a:endParaRPr lang="en-US" dirty="0" smtClean="0"/>
          </a:p>
          <a:p>
            <a:pPr marL="57150"/>
            <a:endParaRPr lang="en-US" dirty="0"/>
          </a:p>
          <a:p>
            <a:pPr marL="57150"/>
            <a:endParaRPr lang="en-US" dirty="0" smtClean="0"/>
          </a:p>
          <a:p>
            <a:pPr marL="57150"/>
            <a:r>
              <a:rPr lang="en-US" dirty="0" smtClean="0"/>
              <a:t>Need: </a:t>
            </a:r>
            <a:endParaRPr lang="en-US" dirty="0"/>
          </a:p>
          <a:p>
            <a:pPr marL="57150"/>
            <a:endParaRPr lang="en-US" dirty="0" smtClean="0"/>
          </a:p>
          <a:p>
            <a:pPr marL="57150"/>
            <a:endParaRPr lang="en-US" dirty="0"/>
          </a:p>
          <a:p>
            <a:pPr marL="57150"/>
            <a:endParaRPr lang="en-US" dirty="0" smtClean="0"/>
          </a:p>
          <a:p>
            <a:pPr marL="57150"/>
            <a:r>
              <a:rPr lang="en-US" dirty="0" smtClean="0"/>
              <a:t>Opportunity: </a:t>
            </a:r>
            <a:endParaRPr lang="en-US" dirty="0"/>
          </a:p>
          <a:p>
            <a:pPr marL="57150"/>
            <a:endParaRPr lang="en-US" dirty="0" smtClean="0"/>
          </a:p>
          <a:p>
            <a:pPr marL="57150"/>
            <a:endParaRPr lang="en-US" dirty="0" smtClean="0"/>
          </a:p>
          <a:p>
            <a:pPr marL="57150"/>
            <a:r>
              <a:rPr lang="en-US" dirty="0" smtClean="0"/>
              <a:t>This </a:t>
            </a:r>
            <a:r>
              <a:rPr lang="en-US" dirty="0"/>
              <a:t>project is designing auxiliary location-based services (beyond GPS) in indoor and outdoor spaces for people </a:t>
            </a:r>
            <a:r>
              <a:rPr lang="en-US" dirty="0" smtClean="0"/>
              <a:t>with disabilities. Project goals include </a:t>
            </a:r>
          </a:p>
          <a:p>
            <a:pPr marL="342900" indent="-285750">
              <a:buFont typeface="Wingdings" panose="05000000000000000000" pitchFamily="2" charset="2"/>
              <a:buChar char="Ø"/>
            </a:pPr>
            <a:r>
              <a:rPr lang="en-US" dirty="0" smtClean="0"/>
              <a:t>identifying adequate informational cues, </a:t>
            </a:r>
          </a:p>
          <a:p>
            <a:pPr marL="342900" indent="-285750">
              <a:buFont typeface="Wingdings" panose="05000000000000000000" pitchFamily="2" charset="2"/>
              <a:buChar char="Ø"/>
            </a:pPr>
            <a:r>
              <a:rPr lang="en-US" dirty="0" smtClean="0"/>
              <a:t>enabling seamless indoor and outdoor </a:t>
            </a:r>
            <a:r>
              <a:rPr lang="en-US" dirty="0" err="1" smtClean="0"/>
              <a:t>wayfinding</a:t>
            </a:r>
            <a:r>
              <a:rPr lang="en-US" dirty="0" smtClean="0"/>
              <a:t> and other apps, and </a:t>
            </a:r>
          </a:p>
          <a:p>
            <a:pPr marL="342900" indent="-285750">
              <a:buFont typeface="Wingdings" panose="05000000000000000000" pitchFamily="2" charset="2"/>
              <a:buChar char="Ø"/>
            </a:pPr>
            <a:r>
              <a:rPr lang="en-US" dirty="0" smtClean="0"/>
              <a:t>the design of user interfaces that are usable by all but account for the constraints imposed by some.</a:t>
            </a:r>
          </a:p>
          <a:p>
            <a:pPr marL="228600" indent="-171450"/>
            <a:endParaRPr lang="en-US" dirty="0"/>
          </a:p>
          <a:p>
            <a:pPr marL="228600" indent="-171450"/>
            <a:endParaRPr lang="en-US" dirty="0"/>
          </a:p>
          <a:p>
            <a:pPr marL="228600" indent="-171450"/>
            <a:endParaRPr lang="en-US" dirty="0"/>
          </a:p>
        </p:txBody>
      </p:sp>
      <p:pic>
        <p:nvPicPr>
          <p:cNvPr id="13" name="Picture 12"/>
          <p:cNvPicPr>
            <a:picLocks noChangeAspect="1"/>
          </p:cNvPicPr>
          <p:nvPr/>
        </p:nvPicPr>
        <p:blipFill>
          <a:blip r:embed="rId3"/>
          <a:stretch>
            <a:fillRect/>
          </a:stretch>
        </p:blipFill>
        <p:spPr>
          <a:xfrm>
            <a:off x="7477125" y="2527322"/>
            <a:ext cx="4625448" cy="4098945"/>
          </a:xfrm>
          <a:prstGeom prst="rect">
            <a:avLst/>
          </a:prstGeom>
        </p:spPr>
      </p:pic>
      <p:pic>
        <p:nvPicPr>
          <p:cNvPr id="14" name="Picture 13"/>
          <p:cNvPicPr>
            <a:picLocks noChangeAspect="1"/>
          </p:cNvPicPr>
          <p:nvPr/>
        </p:nvPicPr>
        <p:blipFill>
          <a:blip r:embed="rId4"/>
          <a:stretch>
            <a:fillRect/>
          </a:stretch>
        </p:blipFill>
        <p:spPr>
          <a:xfrm>
            <a:off x="7875985" y="617036"/>
            <a:ext cx="3344493" cy="1571128"/>
          </a:xfrm>
          <a:prstGeom prst="rect">
            <a:avLst/>
          </a:prstGeom>
        </p:spPr>
      </p:pic>
      <p:sp>
        <p:nvSpPr>
          <p:cNvPr id="3" name="AutoShape 2" descr="Image result for wichita popul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Image result for wichita popul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5" y="946150"/>
            <a:ext cx="1723326" cy="121593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3561" y="862819"/>
            <a:ext cx="2249090" cy="56145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Envi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8637" y="1471808"/>
            <a:ext cx="1788687" cy="56286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Envision + wichita + manufactur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3861" y="897527"/>
            <a:ext cx="1514474" cy="1137142"/>
          </a:xfrm>
          <a:prstGeom prst="rect">
            <a:avLst/>
          </a:prstGeom>
          <a:noFill/>
          <a:extLst>
            <a:ext uri="{909E8E84-426E-40DD-AFC4-6F175D3DCCD1}">
              <a14:hiddenFill xmlns:a14="http://schemas.microsoft.com/office/drawing/2010/main">
                <a:solidFill>
                  <a:srgbClr val="FFFFFF"/>
                </a:solidFill>
              </a14:hiddenFill>
            </a:ext>
          </a:extLst>
        </p:spPr>
      </p:pic>
      <p:pic>
        <p:nvPicPr>
          <p:cNvPr id="22" name="Content Placeholder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26" y="2452790"/>
            <a:ext cx="2202930" cy="1183799"/>
          </a:xfrm>
          <a:prstGeom prst="rect">
            <a:avLst/>
          </a:prstGeom>
        </p:spPr>
      </p:pic>
      <p:sp>
        <p:nvSpPr>
          <p:cNvPr id="23" name="Thought Bubble: Cloud 5"/>
          <p:cNvSpPr/>
          <p:nvPr/>
        </p:nvSpPr>
        <p:spPr>
          <a:xfrm>
            <a:off x="3013515" y="2334255"/>
            <a:ext cx="1917023" cy="1029736"/>
          </a:xfrm>
          <a:prstGeom prst="cloudCallout">
            <a:avLst>
              <a:gd name="adj1" fmla="val -100490"/>
              <a:gd name="adj2" fmla="val -2860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3604622" y="2242545"/>
            <a:ext cx="681571" cy="1119836"/>
          </a:xfrm>
          <a:prstGeom prst="rect">
            <a:avLst/>
          </a:prstGeom>
        </p:spPr>
      </p:pic>
      <p:pic>
        <p:nvPicPr>
          <p:cNvPr id="4114" name="Picture 18" descr="Image result for no G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4262" y="2333117"/>
            <a:ext cx="1066124" cy="97472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Image result for google maps pedestri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7277" y="2282747"/>
            <a:ext cx="1028126" cy="1132751"/>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Image result for cognitive impairment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1870" y="3776406"/>
            <a:ext cx="1179112" cy="827674"/>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Related im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0711" y="3789987"/>
            <a:ext cx="955840" cy="821670"/>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Related imag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52706" y="3797086"/>
            <a:ext cx="1012720" cy="827335"/>
          </a:xfrm>
          <a:prstGeom prst="rect">
            <a:avLst/>
          </a:prstGeom>
          <a:noFill/>
          <a:extLst>
            <a:ext uri="{909E8E84-426E-40DD-AFC4-6F175D3DCCD1}">
              <a14:hiddenFill xmlns:a14="http://schemas.microsoft.com/office/drawing/2010/main">
                <a:solidFill>
                  <a:srgbClr val="FFFFFF"/>
                </a:solidFill>
              </a14:hiddenFill>
            </a:ext>
          </a:extLst>
        </p:spPr>
      </p:pic>
      <p:pic>
        <p:nvPicPr>
          <p:cNvPr id="4130" name="Picture 34" descr="Image result for economies of scal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54526" y="3726388"/>
            <a:ext cx="1649244" cy="1003909"/>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flipV="1">
            <a:off x="85657" y="2210086"/>
            <a:ext cx="7593190" cy="690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155575" y="3668286"/>
            <a:ext cx="7512606" cy="9572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4991" y="4762786"/>
            <a:ext cx="7565756" cy="2148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6482544" y="2541854"/>
            <a:ext cx="614302" cy="66669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6533741" y="2554660"/>
            <a:ext cx="429034" cy="588589"/>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0523190"/>
      </p:ext>
    </p:extLst>
  </p:cSld>
  <p:clrMapOvr>
    <a:masterClrMapping/>
  </p:clrMapOvr>
  <mc:AlternateContent xmlns:mc="http://schemas.openxmlformats.org/markup-compatibility/2006">
    <mc:Choice xmlns:p14="http://schemas.microsoft.com/office/powerpoint/2010/main" Requires="p14">
      <p:transition p14:dur="400" advTm="65000"/>
    </mc:Choice>
    <mc:Fallback>
      <p:transition advTm="6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85875" y="373063"/>
            <a:ext cx="9215437" cy="762000"/>
          </a:xfrm>
        </p:spPr>
        <p:txBody>
          <a:bodyPr>
            <a:noAutofit/>
          </a:bodyPr>
          <a:lstStyle/>
          <a:p>
            <a:pPr>
              <a:lnSpc>
                <a:spcPct val="100000"/>
              </a:lnSpc>
            </a:pPr>
            <a:r>
              <a:rPr lang="en-US" sz="4000" b="1" dirty="0">
                <a:solidFill>
                  <a:schemeClr val="accent2"/>
                </a:solidFill>
              </a:rPr>
              <a:t>Update of the Project since last PI meeting</a:t>
            </a:r>
          </a:p>
        </p:txBody>
      </p:sp>
      <p:sp>
        <p:nvSpPr>
          <p:cNvPr id="2" name="TextBox 1"/>
          <p:cNvSpPr txBox="1"/>
          <p:nvPr/>
        </p:nvSpPr>
        <p:spPr>
          <a:xfrm>
            <a:off x="457200" y="1301939"/>
            <a:ext cx="7528365"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Beacons on all transit stops in Wichita; </a:t>
            </a:r>
            <a:r>
              <a:rPr lang="en-US" sz="2000" dirty="0" smtClean="0"/>
              <a:t>beacons on an entire floor of </a:t>
            </a:r>
            <a:r>
              <a:rPr lang="en-US" sz="2000" dirty="0" err="1" smtClean="0"/>
              <a:t>Envision’s</a:t>
            </a:r>
            <a:r>
              <a:rPr lang="en-US" sz="2000" dirty="0" smtClean="0"/>
              <a:t> HQ; next one</a:t>
            </a:r>
            <a:r>
              <a:rPr lang="en-US" sz="2000" dirty="0" smtClean="0"/>
              <a:t> at WSU’s Ulrich Museum of Art</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0690913" y="1013518"/>
            <a:ext cx="1094850" cy="99292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0710484" y="2204674"/>
            <a:ext cx="1094849" cy="1097168"/>
          </a:xfrm>
          <a:prstGeom prst="rect">
            <a:avLst/>
          </a:prstGeom>
        </p:spPr>
      </p:pic>
      <p:sp>
        <p:nvSpPr>
          <p:cNvPr id="5" name="Rectangle 4"/>
          <p:cNvSpPr/>
          <p:nvPr/>
        </p:nvSpPr>
        <p:spPr>
          <a:xfrm>
            <a:off x="352425" y="2392145"/>
            <a:ext cx="8401050" cy="1877437"/>
          </a:xfrm>
          <a:prstGeom prst="rect">
            <a:avLst/>
          </a:prstGeom>
        </p:spPr>
        <p:txBody>
          <a:bodyPr wrap="square">
            <a:spAutoFit/>
          </a:bodyPr>
          <a:lstStyle/>
          <a:p>
            <a:pPr marL="285750" indent="-285750">
              <a:buFont typeface="Arial" panose="020B0604020202020204" pitchFamily="34" charset="0"/>
              <a:buChar char="•"/>
            </a:pPr>
            <a:r>
              <a:rPr lang="en-US" sz="2000" dirty="0" smtClean="0"/>
              <a:t>Number of PIs and senior personnel involved increased from 5 to over 15!</a:t>
            </a:r>
          </a:p>
          <a:p>
            <a:pPr marL="285750" indent="-285750">
              <a:buFont typeface="Arial" panose="020B0604020202020204" pitchFamily="34" charset="0"/>
              <a:buChar char="•"/>
            </a:pPr>
            <a:r>
              <a:rPr lang="en-US" sz="2000" dirty="0" smtClean="0"/>
              <a:t>2 offerings of a team-taught trans-disciplinary class on Accessible Computing </a:t>
            </a:r>
          </a:p>
          <a:p>
            <a:pPr marL="285750" indent="-285750">
              <a:buFont typeface="Arial" panose="020B0604020202020204" pitchFamily="34" charset="0"/>
              <a:buChar char="•"/>
            </a:pPr>
            <a:r>
              <a:rPr lang="en-US" sz="2000" dirty="0" smtClean="0"/>
              <a:t>Establishment of the Accessibility and Inclusion Technology Research and Education Collaborative (ATRC)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lab I direct changed from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953500" y="3799074"/>
            <a:ext cx="2852434" cy="1262382"/>
          </a:xfrm>
          <a:prstGeom prst="rect">
            <a:avLst/>
          </a:prstGeom>
        </p:spPr>
      </p:pic>
      <p:pic>
        <p:nvPicPr>
          <p:cNvPr id="9" name="Picture 8"/>
          <p:cNvPicPr/>
          <p:nvPr/>
        </p:nvPicPr>
        <p:blipFill rotWithShape="1">
          <a:blip r:embed="rId6"/>
          <a:srcRect l="2" t="14777" r="4715" b="-9998"/>
          <a:stretch/>
        </p:blipFill>
        <p:spPr bwMode="auto">
          <a:xfrm>
            <a:off x="8953501" y="5087747"/>
            <a:ext cx="2852992" cy="1770253"/>
          </a:xfrm>
          <a:prstGeom prst="rect">
            <a:avLst/>
          </a:prstGeom>
          <a:ln>
            <a:noFill/>
          </a:ln>
          <a:extLst>
            <a:ext uri="{53640926-AAD7-44D8-BBD7-CCE9431645EC}">
              <a14:shadowObscured xmlns:a14="http://schemas.microsoft.com/office/drawing/2010/main"/>
            </a:ext>
          </a:extLst>
        </p:spPr>
      </p:pic>
      <p:sp>
        <p:nvSpPr>
          <p:cNvPr id="10" name="TextBox 9"/>
          <p:cNvSpPr txBox="1"/>
          <p:nvPr/>
        </p:nvSpPr>
        <p:spPr>
          <a:xfrm>
            <a:off x="133350" y="5609125"/>
            <a:ext cx="8049018" cy="923330"/>
          </a:xfrm>
          <a:prstGeom prst="rect">
            <a:avLst/>
          </a:prstGeom>
          <a:noFill/>
        </p:spPr>
        <p:txBody>
          <a:bodyPr wrap="square" rtlCol="0">
            <a:spAutoFit/>
          </a:bodyPr>
          <a:lstStyle/>
          <a:p>
            <a:r>
              <a:rPr lang="en-US" dirty="0" smtClean="0">
                <a:solidFill>
                  <a:srgbClr val="FF0000"/>
                </a:solidFill>
              </a:rPr>
              <a:t>Challenge: Managing expectations of the community</a:t>
            </a:r>
          </a:p>
          <a:p>
            <a:r>
              <a:rPr lang="en-US" dirty="0" smtClean="0"/>
              <a:t>“Heard you were building an app to direct blind folks to board the bus. I still cannot, please fix it. I will come to your office at </a:t>
            </a:r>
            <a:r>
              <a:rPr lang="en-US" smtClean="0"/>
              <a:t>2PM today” </a:t>
            </a:r>
            <a:endParaRPr lang="en-US" dirty="0"/>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9250" y="1042845"/>
            <a:ext cx="1349792" cy="101455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392369" y="2020481"/>
            <a:ext cx="1113903" cy="1420141"/>
          </a:xfrm>
          <a:prstGeom prst="rect">
            <a:avLst/>
          </a:prstGeom>
        </p:spPr>
      </p:pic>
      <p:pic>
        <p:nvPicPr>
          <p:cNvPr id="14" name="Picture 13"/>
          <p:cNvPicPr>
            <a:picLocks noChangeAspect="1"/>
          </p:cNvPicPr>
          <p:nvPr/>
        </p:nvPicPr>
        <p:blipFill>
          <a:blip r:embed="rId9"/>
          <a:stretch>
            <a:fillRect/>
          </a:stretch>
        </p:blipFill>
        <p:spPr>
          <a:xfrm>
            <a:off x="1111004" y="4144635"/>
            <a:ext cx="3334215" cy="981212"/>
          </a:xfrm>
          <a:prstGeom prst="rect">
            <a:avLst/>
          </a:prstGeom>
        </p:spPr>
      </p:pic>
      <p:pic>
        <p:nvPicPr>
          <p:cNvPr id="15" name="Picture 2" descr="http://wsumapping.cs.wichita.edu/img/gb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5043" y="4411040"/>
            <a:ext cx="599725" cy="6399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034768" y="4408261"/>
            <a:ext cx="2536371" cy="646331"/>
          </a:xfrm>
          <a:prstGeom prst="rect">
            <a:avLst/>
          </a:prstGeom>
          <a:noFill/>
          <a:scene3d>
            <a:camera prst="perspectiveFront"/>
            <a:lightRig rig="threePt" dir="t"/>
          </a:scene3d>
          <a:sp3d>
            <a:bevelT prst="relaxedInset"/>
            <a:bevelB prst="relaxedInset"/>
          </a:sp3d>
        </p:spPr>
        <p:txBody>
          <a:bodyPr wrap="square" rtlCol="0">
            <a:spAutoFit/>
          </a:bodyPr>
          <a:lstStyle/>
          <a:p>
            <a:r>
              <a:rPr lang="en-US" b="1" dirty="0" smtClean="0">
                <a:effectLst>
                  <a:glow rad="63500">
                    <a:schemeClr val="accent4">
                      <a:lumMod val="40000"/>
                      <a:lumOff val="60000"/>
                      <a:alpha val="40000"/>
                    </a:schemeClr>
                  </a:glow>
                </a:effectLst>
              </a:rPr>
              <a:t>Assistive and Accessible</a:t>
            </a:r>
          </a:p>
          <a:p>
            <a:r>
              <a:rPr lang="en-US" b="1" dirty="0" smtClean="0">
                <a:effectLst>
                  <a:glow rad="63500">
                    <a:schemeClr val="accent4">
                      <a:lumMod val="40000"/>
                      <a:lumOff val="60000"/>
                      <a:alpha val="40000"/>
                    </a:schemeClr>
                  </a:glow>
                </a:effectLst>
              </a:rPr>
              <a:t>Computing Research Lab </a:t>
            </a:r>
            <a:endParaRPr lang="en-US" b="1" dirty="0">
              <a:effectLst>
                <a:glow rad="63500">
                  <a:schemeClr val="accent4">
                    <a:lumMod val="40000"/>
                    <a:lumOff val="60000"/>
                    <a:alpha val="40000"/>
                  </a:schemeClr>
                </a:glow>
              </a:effectLst>
            </a:endParaRPr>
          </a:p>
        </p:txBody>
      </p:sp>
      <p:sp>
        <p:nvSpPr>
          <p:cNvPr id="13" name="Right Arrow 12"/>
          <p:cNvSpPr/>
          <p:nvPr/>
        </p:nvSpPr>
        <p:spPr>
          <a:xfrm>
            <a:off x="4625593" y="4571020"/>
            <a:ext cx="581025" cy="319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752759"/>
      </p:ext>
    </p:extLst>
  </p:cSld>
  <p:clrMapOvr>
    <a:masterClrMapping/>
  </p:clrMapOvr>
  <mc:AlternateContent xmlns:mc="http://schemas.openxmlformats.org/markup-compatibility/2006">
    <mc:Choice xmlns:p14="http://schemas.microsoft.com/office/powerpoint/2010/main" Requires="p14">
      <p:transition p14:dur="350" advTm="65000"/>
    </mc:Choice>
    <mc:Fallback>
      <p:transition advTm="6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278343" y="387350"/>
            <a:ext cx="9315450" cy="762000"/>
          </a:xfrm>
        </p:spPr>
        <p:txBody>
          <a:bodyPr>
            <a:noAutofit/>
          </a:bodyPr>
          <a:lstStyle/>
          <a:p>
            <a:pPr>
              <a:lnSpc>
                <a:spcPct val="100000"/>
              </a:lnSpc>
            </a:pPr>
            <a:r>
              <a:rPr lang="en-US" sz="4000" b="1" dirty="0">
                <a:solidFill>
                  <a:schemeClr val="accent2"/>
                </a:solidFill>
              </a:rPr>
              <a:t>Update of the Project since last PI meeting</a:t>
            </a:r>
          </a:p>
        </p:txBody>
      </p:sp>
      <p:pic>
        <p:nvPicPr>
          <p:cNvPr id="4" name="Picture 2" descr="User navigating the ERI fcility using GuideBea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600" y="1271589"/>
            <a:ext cx="1792599" cy="17954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087745" y="1191645"/>
            <a:ext cx="1803054" cy="194775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979" y="1278733"/>
            <a:ext cx="1799965" cy="179546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53676" y="3485247"/>
            <a:ext cx="1743074" cy="244882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6027761" y="3592066"/>
            <a:ext cx="2029731" cy="181609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8137310" y="3514275"/>
            <a:ext cx="2029730" cy="1971674"/>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271898903"/>
              </p:ext>
            </p:extLst>
          </p:nvPr>
        </p:nvGraphicFramePr>
        <p:xfrm>
          <a:off x="297884" y="4160892"/>
          <a:ext cx="5292724" cy="2519680"/>
        </p:xfrm>
        <a:graphic>
          <a:graphicData uri="http://schemas.openxmlformats.org/drawingml/2006/table">
            <a:tbl>
              <a:tblPr firstRow="1" bandRow="1">
                <a:tableStyleId>{5940675A-B579-460E-94D1-54222C63F5DA}</a:tableStyleId>
              </a:tblPr>
              <a:tblGrid>
                <a:gridCol w="1601406"/>
                <a:gridCol w="700468"/>
                <a:gridCol w="838200"/>
                <a:gridCol w="800100"/>
                <a:gridCol w="895350"/>
                <a:gridCol w="457200"/>
              </a:tblGrid>
              <a:tr h="271994">
                <a:tc>
                  <a:txBody>
                    <a:bodyPr/>
                    <a:lstStyle/>
                    <a:p>
                      <a:endParaRPr lang="en-US" sz="1400" dirty="0"/>
                    </a:p>
                  </a:txBody>
                  <a:tcPr/>
                </a:tc>
                <a:tc>
                  <a:txBody>
                    <a:bodyPr/>
                    <a:lstStyle/>
                    <a:p>
                      <a:r>
                        <a:rPr lang="en-US" sz="1400" dirty="0" smtClean="0"/>
                        <a:t>Vision</a:t>
                      </a:r>
                      <a:endParaRPr lang="en-US" sz="1400" dirty="0"/>
                    </a:p>
                  </a:txBody>
                  <a:tcPr/>
                </a:tc>
                <a:tc>
                  <a:txBody>
                    <a:bodyPr/>
                    <a:lstStyle/>
                    <a:p>
                      <a:r>
                        <a:rPr lang="en-US" sz="1400" dirty="0" smtClean="0"/>
                        <a:t>Mobility</a:t>
                      </a:r>
                      <a:endParaRPr lang="en-US" sz="1400" dirty="0"/>
                    </a:p>
                  </a:txBody>
                  <a:tcPr/>
                </a:tc>
                <a:tc>
                  <a:txBody>
                    <a:bodyPr/>
                    <a:lstStyle/>
                    <a:p>
                      <a:r>
                        <a:rPr lang="en-US" sz="1400" dirty="0" smtClean="0"/>
                        <a:t>Hearing</a:t>
                      </a:r>
                      <a:endParaRPr lang="en-US" sz="1400" dirty="0"/>
                    </a:p>
                  </a:txBody>
                  <a:tcPr/>
                </a:tc>
                <a:tc>
                  <a:txBody>
                    <a:bodyPr/>
                    <a:lstStyle/>
                    <a:p>
                      <a:r>
                        <a:rPr lang="en-US" sz="1400" dirty="0" smtClean="0"/>
                        <a:t>Cognitive</a:t>
                      </a:r>
                      <a:endParaRPr lang="en-US" sz="1400" dirty="0"/>
                    </a:p>
                  </a:txBody>
                  <a:tcPr/>
                </a:tc>
                <a:tc>
                  <a:txBody>
                    <a:bodyPr/>
                    <a:lstStyle/>
                    <a:p>
                      <a:r>
                        <a:rPr lang="en-US" sz="1400" dirty="0" smtClean="0"/>
                        <a:t>…….</a:t>
                      </a:r>
                      <a:endParaRPr lang="en-US" sz="1400" dirty="0"/>
                    </a:p>
                  </a:txBody>
                  <a:tcPr/>
                </a:tc>
              </a:tr>
              <a:tr h="370840">
                <a:tc>
                  <a:txBody>
                    <a:bodyPr/>
                    <a:lstStyle/>
                    <a:p>
                      <a:r>
                        <a:rPr lang="en-US" sz="1400" dirty="0" smtClean="0"/>
                        <a:t>Indoor </a:t>
                      </a:r>
                      <a:r>
                        <a:rPr lang="en-US" sz="1400" dirty="0" err="1" smtClean="0"/>
                        <a:t>Wayfinding</a:t>
                      </a:r>
                      <a:endParaRPr lang="en-US" sz="1400" dirty="0"/>
                    </a:p>
                  </a:txBody>
                  <a:tcPr/>
                </a:tc>
                <a:tc>
                  <a:txBody>
                    <a:bodyPr/>
                    <a:lstStyle/>
                    <a:p>
                      <a:pPr algn="ctr"/>
                      <a:r>
                        <a:rPr lang="en-US" sz="1400" dirty="0" smtClean="0"/>
                        <a:t>Tested</a:t>
                      </a:r>
                      <a:endParaRPr lang="en-US" sz="1400" dirty="0"/>
                    </a:p>
                  </a:txBody>
                  <a:tcPr/>
                </a:tc>
                <a:tc>
                  <a:txBody>
                    <a:bodyPr/>
                    <a:lstStyle/>
                    <a:p>
                      <a:pPr algn="ctr"/>
                      <a:r>
                        <a:rPr lang="en-US" sz="1400" dirty="0" smtClean="0"/>
                        <a:t>Tested</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r>
              <a:tr h="370840">
                <a:tc>
                  <a:txBody>
                    <a:bodyPr/>
                    <a:lstStyle/>
                    <a:p>
                      <a:r>
                        <a:rPr lang="en-US" sz="1400" dirty="0" smtClean="0"/>
                        <a:t>Evacuation</a:t>
                      </a:r>
                      <a:endParaRPr lang="en-US" sz="1400" dirty="0"/>
                    </a:p>
                  </a:txBody>
                  <a:tcPr/>
                </a:tc>
                <a:tc>
                  <a:txBody>
                    <a:bodyPr/>
                    <a:lstStyle/>
                    <a:p>
                      <a:pPr algn="ctr"/>
                      <a:r>
                        <a:rPr lang="en-US" sz="1400" dirty="0" smtClean="0"/>
                        <a:t>Tested</a:t>
                      </a:r>
                      <a:endParaRPr lang="en-US" sz="1400" dirty="0"/>
                    </a:p>
                  </a:txBody>
                  <a:tcPr/>
                </a:tc>
                <a:tc>
                  <a:txBody>
                    <a:bodyPr/>
                    <a:lstStyle/>
                    <a:p>
                      <a:pPr algn="ctr"/>
                      <a:r>
                        <a:rPr lang="en-US" sz="1400" dirty="0" smtClean="0"/>
                        <a:t>Tested</a:t>
                      </a:r>
                      <a:endParaRPr lang="en-US" sz="1400" dirty="0"/>
                    </a:p>
                  </a:txBody>
                  <a:tcPr/>
                </a:tc>
                <a:tc>
                  <a:txBody>
                    <a:bodyPr/>
                    <a:lstStyle/>
                    <a:p>
                      <a:pPr algn="ctr"/>
                      <a:r>
                        <a:rPr lang="en-US" sz="1400" dirty="0" smtClean="0"/>
                        <a:t>Tested</a:t>
                      </a:r>
                      <a:endParaRPr lang="en-US" sz="1400" dirty="0"/>
                    </a:p>
                  </a:txBody>
                  <a:tcPr/>
                </a:tc>
                <a:tc>
                  <a:txBody>
                    <a:bodyPr/>
                    <a:lstStyle/>
                    <a:p>
                      <a:pPr algn="ctr"/>
                      <a:endParaRPr lang="en-US" sz="1400" dirty="0"/>
                    </a:p>
                  </a:txBody>
                  <a:tcPr/>
                </a:tc>
                <a:tc>
                  <a:txBody>
                    <a:bodyPr/>
                    <a:lstStyle/>
                    <a:p>
                      <a:pPr algn="ctr"/>
                      <a:endParaRPr lang="en-US" sz="1400"/>
                    </a:p>
                  </a:txBody>
                  <a:tcPr/>
                </a:tc>
              </a:tr>
              <a:tr h="370840">
                <a:tc>
                  <a:txBody>
                    <a:bodyPr/>
                    <a:lstStyle/>
                    <a:p>
                      <a:r>
                        <a:rPr lang="en-US" sz="1400" dirty="0" smtClean="0"/>
                        <a:t>Indoor-Outdoor</a:t>
                      </a:r>
                      <a:r>
                        <a:rPr lang="en-US" sz="1400" baseline="0" dirty="0" smtClean="0"/>
                        <a:t> </a:t>
                      </a:r>
                      <a:r>
                        <a:rPr lang="en-US" sz="1400" baseline="0" dirty="0" err="1" smtClean="0"/>
                        <a:t>Wayfinding</a:t>
                      </a:r>
                      <a:endParaRPr lang="en-US" sz="1400" dirty="0"/>
                    </a:p>
                  </a:txBody>
                  <a:tcPr/>
                </a:tc>
                <a:tc>
                  <a:txBody>
                    <a:bodyPr/>
                    <a:lstStyle/>
                    <a:p>
                      <a:pPr algn="ctr"/>
                      <a:r>
                        <a:rPr lang="en-US" sz="1400" dirty="0" smtClean="0"/>
                        <a:t>Tested</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r>
              <a:tr h="370840">
                <a:tc>
                  <a:txBody>
                    <a:bodyPr/>
                    <a:lstStyle/>
                    <a:p>
                      <a:r>
                        <a:rPr lang="en-US" sz="1400" dirty="0" smtClean="0"/>
                        <a:t>Landmarks</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r h="370840">
                <a:tc>
                  <a:txBody>
                    <a:bodyPr/>
                    <a:lstStyle/>
                    <a:p>
                      <a:r>
                        <a:rPr lang="en-US" sz="1400" dirty="0" smtClean="0"/>
                        <a:t>Transit</a:t>
                      </a:r>
                      <a:endParaRPr lang="en-US" sz="1400" dirty="0"/>
                    </a:p>
                  </a:txBody>
                  <a:tcPr/>
                </a:tc>
                <a:tc>
                  <a:txBody>
                    <a:bodyPr/>
                    <a:lstStyle/>
                    <a:p>
                      <a:pPr algn="ctr"/>
                      <a:r>
                        <a:rPr lang="en-US" sz="1400" dirty="0" smtClean="0"/>
                        <a:t>Partial</a:t>
                      </a: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r>
            </a:tbl>
          </a:graphicData>
        </a:graphic>
      </p:graphicFrame>
      <p:sp>
        <p:nvSpPr>
          <p:cNvPr id="12" name="Rectangle 11"/>
          <p:cNvSpPr/>
          <p:nvPr/>
        </p:nvSpPr>
        <p:spPr>
          <a:xfrm>
            <a:off x="161925" y="1149350"/>
            <a:ext cx="5756990" cy="2585323"/>
          </a:xfrm>
          <a:prstGeom prst="rect">
            <a:avLst/>
          </a:prstGeom>
        </p:spPr>
        <p:txBody>
          <a:bodyPr wrap="square">
            <a:spAutoFit/>
          </a:bodyPr>
          <a:lstStyle/>
          <a:p>
            <a:pPr algn="just"/>
            <a:r>
              <a:rPr lang="en-US" dirty="0" smtClean="0"/>
              <a:t>Sociotechnical </a:t>
            </a:r>
            <a:r>
              <a:rPr lang="en-US" dirty="0"/>
              <a:t>contributions </a:t>
            </a:r>
            <a:r>
              <a:rPr lang="en-US" dirty="0" smtClean="0"/>
              <a:t>thus far:</a:t>
            </a:r>
            <a:endParaRPr lang="en-US" dirty="0"/>
          </a:p>
          <a:p>
            <a:pPr marL="285750" indent="-285750" algn="just">
              <a:buFont typeface="Arial" panose="020B0604020202020204" pitchFamily="34" charset="0"/>
              <a:buChar char="•"/>
            </a:pPr>
            <a:r>
              <a:rPr lang="en-US" dirty="0" err="1" smtClean="0"/>
              <a:t>GuideBeacon</a:t>
            </a:r>
            <a:r>
              <a:rPr lang="en-US" dirty="0" smtClean="0"/>
              <a:t>: Accurate indoor </a:t>
            </a:r>
            <a:r>
              <a:rPr lang="en-US" dirty="0" err="1" smtClean="0"/>
              <a:t>wayfinding</a:t>
            </a:r>
            <a:r>
              <a:rPr lang="en-US" dirty="0" smtClean="0"/>
              <a:t> and navigation enabling </a:t>
            </a:r>
            <a:r>
              <a:rPr lang="en-US" dirty="0"/>
              <a:t>turn-by-turn directions </a:t>
            </a:r>
            <a:r>
              <a:rPr lang="en-US" dirty="0" smtClean="0"/>
              <a:t>within </a:t>
            </a:r>
            <a:r>
              <a:rPr lang="en-US" dirty="0"/>
              <a:t>indoor </a:t>
            </a:r>
            <a:r>
              <a:rPr lang="en-US" dirty="0" smtClean="0"/>
              <a:t>spaces for people with visual and mobility impairments</a:t>
            </a:r>
            <a:endParaRPr lang="en-US" dirty="0"/>
          </a:p>
          <a:p>
            <a:pPr marL="285750" indent="-285750">
              <a:buFont typeface="Arial" panose="020B0604020202020204" pitchFamily="34" charset="0"/>
              <a:buChar char="•"/>
            </a:pPr>
            <a:r>
              <a:rPr lang="en-US" dirty="0" smtClean="0"/>
              <a:t>SafeExit4All: Evacuation of people with disabilities from an unfamiliar indoor space independently</a:t>
            </a:r>
            <a:endParaRPr lang="en-US" dirty="0"/>
          </a:p>
          <a:p>
            <a:pPr marL="285750" indent="-285750">
              <a:buFont typeface="Arial" panose="020B0604020202020204" pitchFamily="34" charset="0"/>
              <a:buChar char="•"/>
            </a:pPr>
            <a:r>
              <a:rPr lang="en-US" dirty="0" err="1" smtClean="0"/>
              <a:t>GuideCall</a:t>
            </a:r>
            <a:r>
              <a:rPr lang="en-US" dirty="0" smtClean="0"/>
              <a:t>: Timely remote human assistance for certain tasks</a:t>
            </a:r>
            <a:endParaRPr lang="en-US" dirty="0"/>
          </a:p>
        </p:txBody>
      </p:sp>
      <p:sp>
        <p:nvSpPr>
          <p:cNvPr id="13" name="TextBox 12"/>
          <p:cNvSpPr txBox="1"/>
          <p:nvPr/>
        </p:nvSpPr>
        <p:spPr>
          <a:xfrm>
            <a:off x="5743574" y="5818782"/>
            <a:ext cx="6183625" cy="1200329"/>
          </a:xfrm>
          <a:prstGeom prst="rect">
            <a:avLst/>
          </a:prstGeom>
          <a:noFill/>
        </p:spPr>
        <p:txBody>
          <a:bodyPr wrap="square" rtlCol="0">
            <a:spAutoFit/>
          </a:bodyPr>
          <a:lstStyle/>
          <a:p>
            <a:r>
              <a:rPr lang="en-US" dirty="0" smtClean="0">
                <a:solidFill>
                  <a:srgbClr val="FF0000"/>
                </a:solidFill>
              </a:rPr>
              <a:t>Already provides </a:t>
            </a:r>
            <a:r>
              <a:rPr lang="en-US" dirty="0">
                <a:solidFill>
                  <a:srgbClr val="FF0000"/>
                </a:solidFill>
              </a:rPr>
              <a:t>a </a:t>
            </a:r>
            <a:r>
              <a:rPr lang="en-US" dirty="0" smtClean="0">
                <a:solidFill>
                  <a:srgbClr val="FF0000"/>
                </a:solidFill>
              </a:rPr>
              <a:t>model </a:t>
            </a:r>
            <a:r>
              <a:rPr lang="en-US" dirty="0">
                <a:solidFill>
                  <a:srgbClr val="FF0000"/>
                </a:solidFill>
              </a:rPr>
              <a:t>for bringing the community together to solve some of the challenges with accessibility and inclusion for people with </a:t>
            </a:r>
            <a:r>
              <a:rPr lang="en-US" dirty="0" smtClean="0">
                <a:solidFill>
                  <a:srgbClr val="FF0000"/>
                </a:solidFill>
              </a:rPr>
              <a:t>disabilities; just needs scaling up</a:t>
            </a:r>
            <a:endParaRPr lang="en-US" dirty="0">
              <a:solidFill>
                <a:srgbClr val="FF0000"/>
              </a:solidFill>
            </a:endParaRPr>
          </a:p>
          <a:p>
            <a:endParaRPr lang="en-US" dirty="0"/>
          </a:p>
        </p:txBody>
      </p:sp>
    </p:spTree>
    <p:extLst>
      <p:ext uri="{BB962C8B-B14F-4D97-AF65-F5344CB8AC3E}">
        <p14:creationId xmlns:p14="http://schemas.microsoft.com/office/powerpoint/2010/main" val="3602698747"/>
      </p:ext>
    </p:extLst>
  </p:cSld>
  <p:clrMapOvr>
    <a:masterClrMapping/>
  </p:clrMapOvr>
  <mc:AlternateContent xmlns:mc="http://schemas.openxmlformats.org/markup-compatibility/2006">
    <mc:Choice xmlns:p14="http://schemas.microsoft.com/office/powerpoint/2010/main" Requires="p14">
      <p:transition p14:dur="350" advTm="65000"/>
    </mc:Choice>
    <mc:Fallback>
      <p:transition advTm="6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gn="l">
              <a:lnSpc>
                <a:spcPct val="100000"/>
              </a:lnSpc>
            </a:pPr>
            <a:r>
              <a:rPr lang="en-US" sz="4000" b="1" dirty="0">
                <a:solidFill>
                  <a:schemeClr val="accent2"/>
                </a:solidFill>
              </a:rPr>
              <a:t>Planned Outcomes/Next Steps</a:t>
            </a:r>
          </a:p>
        </p:txBody>
      </p:sp>
      <p:sp>
        <p:nvSpPr>
          <p:cNvPr id="2" name="TextBox 1"/>
          <p:cNvSpPr txBox="1"/>
          <p:nvPr/>
        </p:nvSpPr>
        <p:spPr>
          <a:xfrm>
            <a:off x="409575" y="892175"/>
            <a:ext cx="7981949" cy="3785652"/>
          </a:xfrm>
          <a:prstGeom prst="rect">
            <a:avLst/>
          </a:prstGeom>
          <a:noFill/>
        </p:spPr>
        <p:txBody>
          <a:bodyPr wrap="square" rtlCol="0">
            <a:spAutoFit/>
          </a:bodyPr>
          <a:lstStyle/>
          <a:p>
            <a:pPr marL="457200" lvl="0" indent="-457200">
              <a:buFont typeface="Arial" panose="020B0604020202020204" pitchFamily="34" charset="0"/>
              <a:buChar char="•"/>
            </a:pPr>
            <a:r>
              <a:rPr lang="en-US" sz="2000" dirty="0" smtClean="0"/>
              <a:t>Continue to add to technology portfolio, considering alternative technology infrastructure options at the lowest layer</a:t>
            </a:r>
          </a:p>
          <a:p>
            <a:pPr marL="800100" lvl="1" indent="-342900">
              <a:buFont typeface="Wingdings" panose="05000000000000000000" pitchFamily="2" charset="2"/>
              <a:buChar char="Ø"/>
            </a:pPr>
            <a:r>
              <a:rPr lang="en-US" sz="2000" dirty="0" smtClean="0"/>
              <a:t>layered architecture allows swapping of underlying technology;</a:t>
            </a:r>
          </a:p>
          <a:p>
            <a:pPr marL="742950" lvl="1"/>
            <a:r>
              <a:rPr lang="en-US" sz="2000" dirty="0" smtClean="0"/>
              <a:t>upper layer contributions remain as fundamental contribution </a:t>
            </a:r>
            <a:endParaRPr lang="en-US" sz="2000" dirty="0"/>
          </a:p>
          <a:p>
            <a:pPr marL="457200" lvl="0" indent="-457200">
              <a:buFont typeface="Arial" panose="020B0604020202020204" pitchFamily="34" charset="0"/>
              <a:buChar char="•"/>
            </a:pPr>
            <a:endParaRPr lang="en-US" sz="2000" dirty="0" smtClean="0"/>
          </a:p>
          <a:p>
            <a:pPr marL="457200" lvl="0" indent="-457200">
              <a:buFont typeface="Arial" panose="020B0604020202020204" pitchFamily="34" charset="0"/>
              <a:buChar char="•"/>
            </a:pPr>
            <a:r>
              <a:rPr lang="en-US" sz="2000" dirty="0" smtClean="0"/>
              <a:t>Continue efforts to secure funding for the long-term sustainability of the project</a:t>
            </a:r>
          </a:p>
          <a:p>
            <a:pPr marL="457200" lvl="0" indent="-457200">
              <a:buFont typeface="Arial" panose="020B0604020202020204" pitchFamily="34" charset="0"/>
              <a:buChar char="•"/>
            </a:pPr>
            <a:endParaRPr lang="en-US" sz="2000" dirty="0"/>
          </a:p>
          <a:p>
            <a:pPr lvl="0"/>
            <a:endParaRPr lang="en-US" sz="2000" dirty="0" smtClean="0"/>
          </a:p>
          <a:p>
            <a:pPr marL="457200" lvl="0" indent="-457200">
              <a:buFont typeface="Arial" panose="020B0604020202020204" pitchFamily="34" charset="0"/>
              <a:buChar char="•"/>
            </a:pPr>
            <a:endParaRPr lang="en-US" sz="2000" dirty="0"/>
          </a:p>
          <a:p>
            <a:pPr marL="457200" lvl="0" indent="-457200">
              <a:buFont typeface="Arial" panose="020B0604020202020204" pitchFamily="34" charset="0"/>
              <a:buChar char="•"/>
            </a:pPr>
            <a:r>
              <a:rPr lang="en-US" sz="2000" dirty="0" smtClean="0"/>
              <a:t>Continue to utilize the community partnerships fostered through the   S &amp; CC program towards solving other challenges for </a:t>
            </a:r>
            <a:r>
              <a:rPr lang="en-US" sz="2000" dirty="0" err="1" smtClean="0"/>
              <a:t>PwD</a:t>
            </a:r>
            <a:r>
              <a:rPr lang="en-US" sz="2000" dirty="0" smtClean="0"/>
              <a:t>:</a:t>
            </a:r>
          </a:p>
        </p:txBody>
      </p:sp>
      <p:pic>
        <p:nvPicPr>
          <p:cNvPr id="3" name="Picture 2"/>
          <p:cNvPicPr>
            <a:picLocks noChangeAspect="1"/>
          </p:cNvPicPr>
          <p:nvPr/>
        </p:nvPicPr>
        <p:blipFill>
          <a:blip r:embed="rId3"/>
          <a:stretch>
            <a:fillRect/>
          </a:stretch>
        </p:blipFill>
        <p:spPr>
          <a:xfrm>
            <a:off x="8391525" y="1104453"/>
            <a:ext cx="3379450" cy="1782149"/>
          </a:xfrm>
          <a:prstGeom prst="rect">
            <a:avLst/>
          </a:prstGeom>
        </p:spPr>
      </p:pic>
      <p:pic>
        <p:nvPicPr>
          <p:cNvPr id="2050" name="Picture 2" descr="Image result for capital improvement pl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663" y="2970539"/>
            <a:ext cx="1959125" cy="1021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isability workforce particip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597" y="4677827"/>
            <a:ext cx="28575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CLUDES NS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550" y="4873614"/>
            <a:ext cx="3495676" cy="8953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sf + PF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836" y="3043236"/>
            <a:ext cx="1120775" cy="87630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ni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5094" y="2886602"/>
            <a:ext cx="1244600" cy="94138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6" descr="Image result for nidilr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6" name="Picture 18" descr="Image result for nidilr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4094" y="2886602"/>
            <a:ext cx="805206" cy="78739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access comput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1679" y="4871045"/>
            <a:ext cx="2101850" cy="69744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2" descr="Teach Acces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6" name="Picture 28" descr="Image result for teachacc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56625" y="5663664"/>
            <a:ext cx="1531939" cy="66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842574"/>
      </p:ext>
    </p:extLst>
  </p:cSld>
  <p:clrMapOvr>
    <a:masterClrMapping/>
  </p:clrMapOvr>
  <p:transition advTm="6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16898</TotalTime>
  <Words>1016</Words>
  <Application>Microsoft Office PowerPoint</Application>
  <PresentationFormat>Widescreen</PresentationFormat>
  <Paragraphs>111</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Wingdings</vt:lpstr>
      <vt:lpstr>Office Theme</vt:lpstr>
      <vt:lpstr>PowerPoint Presentation</vt:lpstr>
      <vt:lpstr>Project Aims</vt:lpstr>
      <vt:lpstr>Update of the Project since last PI meeting</vt:lpstr>
      <vt:lpstr>Update of the Project since last PI meeting</vt:lpstr>
      <vt:lpstr>Planned Outcomes/Next Steps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Namboodiri, Vinod</cp:lastModifiedBy>
  <cp:revision>151</cp:revision>
  <dcterms:created xsi:type="dcterms:W3CDTF">2016-01-15T22:20:06Z</dcterms:created>
  <dcterms:modified xsi:type="dcterms:W3CDTF">2019-03-22T01:57:30Z</dcterms:modified>
  <cp:category/>
</cp:coreProperties>
</file>