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8"/>
  </p:notesMasterIdLst>
  <p:sldIdLst>
    <p:sldId id="269" r:id="rId2"/>
    <p:sldId id="270" r:id="rId3"/>
    <p:sldId id="273" r:id="rId4"/>
    <p:sldId id="276" r:id="rId5"/>
    <p:sldId id="274" r:id="rId6"/>
    <p:sldId id="26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3" autoAdjust="0"/>
    <p:restoredTop sz="75472" autoAdjust="0"/>
  </p:normalViewPr>
  <p:slideViewPr>
    <p:cSldViewPr snapToGrid="0" snapToObjects="1">
      <p:cViewPr varScale="1">
        <p:scale>
          <a:sx n="102" d="100"/>
          <a:sy n="102" d="100"/>
        </p:scale>
        <p:origin x="336"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3/25/19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9530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118790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dirty="0"/>
              <a:t>Describe at least one deliverable that you accomplished together with your community partners and at least one outcome in terms of capacity building. Also describe something unexpected about working with your community partners. Anecdotes are highly encouraged. Include photos.</a:t>
            </a:r>
          </a:p>
          <a:p>
            <a:pPr algn="just"/>
            <a:r>
              <a:rPr lang="en-US" b="1" dirty="0"/>
              <a:t>Emphasize activities that have been carried out after last year's PI meeting and how these activities along with what was accomplished last year fits within the overall vision of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402955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dirty="0"/>
              <a:t>Describe at least one deliverable that you accomplished together with your community partners and at least one outcome in terms of capacity building. Also describe something unexpected about working with your community partners. Anecdotes are highly encouraged. Include photos.</a:t>
            </a:r>
          </a:p>
          <a:p>
            <a:pPr algn="just"/>
            <a:r>
              <a:rPr lang="en-US" b="1" dirty="0"/>
              <a:t>Emphasize activities that have been carried out after last year's PI meeting and how these activities along with what was accomplished last year fits within the overall vision of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2446282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dirty="0"/>
              <a:t>Describe at least one deliverable in terms of the science (technical and social). Why is this deliverable significant/what did it accomplish or what will it allow? Include photos.</a:t>
            </a:r>
          </a:p>
          <a:p>
            <a:pPr algn="just"/>
            <a:r>
              <a:rPr lang="en-US" b="1" dirty="0"/>
              <a:t>Emphasize activities that have been carried out after last year's PI meeting and how these activities along with what was accomplished last year fits within the overall vision of your project. Inclusion of photos are encouraged.</a:t>
            </a:r>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21915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6</a:t>
            </a:fld>
            <a:endParaRPr lang="en-US"/>
          </a:p>
        </p:txBody>
      </p:sp>
    </p:spTree>
    <p:extLst>
      <p:ext uri="{BB962C8B-B14F-4D97-AF65-F5344CB8AC3E}">
        <p14:creationId xmlns:p14="http://schemas.microsoft.com/office/powerpoint/2010/main" val="142649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mc:AlternateContent xmlns:mc="http://schemas.openxmlformats.org/markup-compatibility/2006">
    <mc:Choice xmlns:p14="http://schemas.microsoft.com/office/powerpoint/2010/main" Requires="p14">
      <p:transition p14:dur="100" advClick="0" advTm="40000"/>
    </mc:Choice>
    <mc:Fallback>
      <p:transition advClick="0" advTm="4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mc:AlternateContent xmlns:mc="http://schemas.openxmlformats.org/markup-compatibility/2006">
    <mc:Choice xmlns:p14="http://schemas.microsoft.com/office/powerpoint/2010/main" Requires="p14">
      <p:transition p14:dur="100" advClick="0" advTm="40000"/>
    </mc:Choice>
    <mc:Fallback>
      <p:transition advClick="0" advTm="4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mc:AlternateContent xmlns:mc="http://schemas.openxmlformats.org/markup-compatibility/2006">
    <mc:Choice xmlns:p14="http://schemas.microsoft.com/office/powerpoint/2010/main" Requires="p14">
      <p:transition p14:dur="100" advClick="0" advTm="40000"/>
    </mc:Choice>
    <mc:Fallback>
      <p:transition advClick="0" advTm="4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mc:AlternateContent xmlns:mc="http://schemas.openxmlformats.org/markup-compatibility/2006">
    <mc:Choice xmlns:p14="http://schemas.microsoft.com/office/powerpoint/2010/main" Requires="p14">
      <p:transition p14:dur="100" advClick="0" advTm="40000"/>
    </mc:Choice>
    <mc:Fallback>
      <p:transition advClick="0" advTm="4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mc:AlternateContent xmlns:mc="http://schemas.openxmlformats.org/markup-compatibility/2006">
    <mc:Choice xmlns:p14="http://schemas.microsoft.com/office/powerpoint/2010/main" Requires="p14">
      <p:transition p14:dur="100" advClick="0" advTm="40000"/>
    </mc:Choice>
    <mc:Fallback>
      <p:transition advClick="0" advTm="4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mc:AlternateContent xmlns:mc="http://schemas.openxmlformats.org/markup-compatibility/2006">
    <mc:Choice xmlns:p14="http://schemas.microsoft.com/office/powerpoint/2010/main" Requires="p14">
      <p:transition p14:dur="100" advClick="0" advTm="40000"/>
    </mc:Choice>
    <mc:Fallback>
      <p:transition advClick="0" advTm="4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mc:AlternateContent xmlns:mc="http://schemas.openxmlformats.org/markup-compatibility/2006">
    <mc:Choice xmlns:p14="http://schemas.microsoft.com/office/powerpoint/2010/main" Requires="p14">
      <p:transition p14:dur="100" advClick="0" advTm="40000"/>
    </mc:Choice>
    <mc:Fallback>
      <p:transition advClick="0" advTm="4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mc:AlternateContent xmlns:mc="http://schemas.openxmlformats.org/markup-compatibility/2006">
    <mc:Choice xmlns:p14="http://schemas.microsoft.com/office/powerpoint/2010/main" Requires="p14">
      <p:transition p14:dur="100" advClick="0" advTm="40000"/>
    </mc:Choice>
    <mc:Fallback>
      <p:transition advClick="0" advTm="4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mc:AlternateContent xmlns:mc="http://schemas.openxmlformats.org/markup-compatibility/2006">
    <mc:Choice xmlns:p14="http://schemas.microsoft.com/office/powerpoint/2010/main" Requires="p14">
      <p:transition p14:dur="100" advClick="0" advTm="40000"/>
    </mc:Choice>
    <mc:Fallback>
      <p:transition advClick="0" advTm="4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mc:AlternateContent xmlns:mc="http://schemas.openxmlformats.org/markup-compatibility/2006">
    <mc:Choice xmlns:p14="http://schemas.microsoft.com/office/powerpoint/2010/main" Requires="p14">
      <p:transition p14:dur="100" advClick="0" advTm="40000"/>
    </mc:Choice>
    <mc:Fallback>
      <p:transition advClick="0" advTm="4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mc:AlternateContent xmlns:mc="http://schemas.openxmlformats.org/markup-compatibility/2006">
    <mc:Choice xmlns:p14="http://schemas.microsoft.com/office/powerpoint/2010/main" Requires="p14">
      <p:transition p14:dur="100" advClick="0" advTm="40000"/>
    </mc:Choice>
    <mc:Fallback>
      <p:transition advClick="0" advTm="4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3/25/19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mc:Choice xmlns:p14="http://schemas.microsoft.com/office/powerpoint/2010/main" Requires="p14">
      <p:transition p14:dur="100" advClick="0" advTm="40000"/>
    </mc:Choice>
    <mc:Fallback>
      <p:transition advClick="0" advTm="4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cc.design.iastate.edu/" TargetMode="External"/><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4014" y="1937622"/>
            <a:ext cx="12255249" cy="2038350"/>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600" b="1" dirty="0">
                <a:solidFill>
                  <a:schemeClr val="accent2"/>
                </a:solidFill>
                <a:effectLst/>
              </a:rPr>
              <a:t>FY 2017 PG: A Data-Driven Framework for Smart Decision-Making in Small and Shrinking Communities, #1736718</a:t>
            </a:r>
          </a:p>
        </p:txBody>
      </p:sp>
      <p:sp>
        <p:nvSpPr>
          <p:cNvPr id="10" name="Subtitle 3"/>
          <p:cNvSpPr txBox="1">
            <a:spLocks/>
          </p:cNvSpPr>
          <p:nvPr/>
        </p:nvSpPr>
        <p:spPr>
          <a:xfrm>
            <a:off x="679482" y="3227328"/>
            <a:ext cx="11512518" cy="248941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a:solidFill>
                  <a:srgbClr val="2F5897"/>
                </a:solidFill>
              </a:rPr>
              <a:t>KIMBERLY ZARECOR</a:t>
            </a:r>
            <a:r>
              <a:rPr lang="en-US" baseline="30000" dirty="0">
                <a:solidFill>
                  <a:srgbClr val="2F5897"/>
                </a:solidFill>
              </a:rPr>
              <a:t>1</a:t>
            </a:r>
            <a:r>
              <a:rPr lang="en-US" dirty="0">
                <a:solidFill>
                  <a:srgbClr val="2F5897"/>
                </a:solidFill>
              </a:rPr>
              <a:t> (PI), SARA HAMIDEH</a:t>
            </a:r>
            <a:r>
              <a:rPr lang="en-US" baseline="30000" dirty="0">
                <a:solidFill>
                  <a:srgbClr val="2F5897"/>
                </a:solidFill>
              </a:rPr>
              <a:t>1</a:t>
            </a:r>
            <a:r>
              <a:rPr lang="en-US" dirty="0">
                <a:solidFill>
                  <a:srgbClr val="2F5897"/>
                </a:solidFill>
              </a:rPr>
              <a:t> (CO-PI),  DAVID PETERS</a:t>
            </a:r>
            <a:r>
              <a:rPr lang="en-US" baseline="30000" dirty="0">
                <a:solidFill>
                  <a:srgbClr val="2F5897"/>
                </a:solidFill>
              </a:rPr>
              <a:t>1</a:t>
            </a:r>
            <a:r>
              <a:rPr lang="en-US" dirty="0">
                <a:solidFill>
                  <a:srgbClr val="2F5897"/>
                </a:solidFill>
              </a:rPr>
              <a:t> (CO-PI), MARWAN GHANDOUR</a:t>
            </a:r>
            <a:r>
              <a:rPr lang="en-US" baseline="30000" dirty="0">
                <a:solidFill>
                  <a:srgbClr val="2F5897"/>
                </a:solidFill>
              </a:rPr>
              <a:t>2</a:t>
            </a:r>
            <a:r>
              <a:rPr lang="en-US" dirty="0">
                <a:solidFill>
                  <a:srgbClr val="2F5897"/>
                </a:solidFill>
              </a:rPr>
              <a:t> (CO-PI), ERIC ROZIER</a:t>
            </a:r>
            <a:r>
              <a:rPr lang="en-US" baseline="30000" dirty="0">
                <a:solidFill>
                  <a:srgbClr val="2F5897"/>
                </a:solidFill>
              </a:rPr>
              <a:t>3</a:t>
            </a:r>
            <a:r>
              <a:rPr lang="en-US" dirty="0">
                <a:solidFill>
                  <a:srgbClr val="2F5897"/>
                </a:solidFill>
              </a:rPr>
              <a:t> (CO-PI), ERIN MULLENIX</a:t>
            </a:r>
            <a:r>
              <a:rPr lang="en-US" baseline="30000" dirty="0">
                <a:solidFill>
                  <a:srgbClr val="2F5897"/>
                </a:solidFill>
              </a:rPr>
              <a:t>4</a:t>
            </a:r>
            <a:r>
              <a:rPr lang="en-US" dirty="0">
                <a:solidFill>
                  <a:srgbClr val="2F5897"/>
                </a:solidFill>
              </a:rPr>
              <a:t> (COMMUNITY PARTNER)</a:t>
            </a:r>
          </a:p>
          <a:p>
            <a:r>
              <a:rPr lang="en-US" baseline="30000" dirty="0">
                <a:solidFill>
                  <a:srgbClr val="2F5897"/>
                </a:solidFill>
              </a:rPr>
              <a:t>1</a:t>
            </a:r>
            <a:r>
              <a:rPr lang="en-US" dirty="0">
                <a:solidFill>
                  <a:srgbClr val="2F5897"/>
                </a:solidFill>
              </a:rPr>
              <a:t>IOWA STATE UNIVERSITY, </a:t>
            </a:r>
            <a:r>
              <a:rPr lang="en-US" baseline="30000" dirty="0">
                <a:solidFill>
                  <a:srgbClr val="2F5897"/>
                </a:solidFill>
              </a:rPr>
              <a:t>2</a:t>
            </a:r>
            <a:r>
              <a:rPr lang="en-US" dirty="0">
                <a:solidFill>
                  <a:srgbClr val="2F5897"/>
                </a:solidFill>
              </a:rPr>
              <a:t>LOUISIANA STATE UNIVERSITY, </a:t>
            </a:r>
            <a:r>
              <a:rPr lang="en-US" baseline="30000" dirty="0">
                <a:solidFill>
                  <a:srgbClr val="2F5897"/>
                </a:solidFill>
              </a:rPr>
              <a:t>3</a:t>
            </a:r>
            <a:r>
              <a:rPr lang="en-US" dirty="0">
                <a:solidFill>
                  <a:srgbClr val="2F5897"/>
                </a:solidFill>
              </a:rPr>
              <a:t>INDUSTRY, &amp; </a:t>
            </a:r>
            <a:r>
              <a:rPr lang="en-US" baseline="30000" dirty="0">
                <a:solidFill>
                  <a:srgbClr val="2F5897"/>
                </a:solidFill>
              </a:rPr>
              <a:t>4</a:t>
            </a:r>
            <a:r>
              <a:rPr lang="en-US" dirty="0">
                <a:solidFill>
                  <a:srgbClr val="2F5897"/>
                </a:solidFill>
              </a:rPr>
              <a:t>IOWA LEAGUE OF CITIES</a:t>
            </a:r>
          </a:p>
          <a:p>
            <a:r>
              <a:rPr lang="en-US" dirty="0">
                <a:solidFill>
                  <a:srgbClr val="2F5897"/>
                </a:solidFill>
                <a:hlinkClick r:id="rId3"/>
              </a:rPr>
              <a:t>HTTP://SCC.DESIGN.IASTATE.EDU</a:t>
            </a:r>
            <a:endParaRPr lang="en-US" dirty="0">
              <a:solidFill>
                <a:srgbClr val="2F5897"/>
              </a:solidFill>
            </a:endParaRPr>
          </a:p>
          <a:p>
            <a:endParaRPr lang="en-US" dirty="0">
              <a:solidFill>
                <a:srgbClr val="2F5897"/>
              </a:solidFill>
            </a:endParaRPr>
          </a:p>
        </p:txBody>
      </p:sp>
      <p:pic>
        <p:nvPicPr>
          <p:cNvPr id="8" name="Picture 2" descr="ttps://www.nsf.gov/images/logos/nsf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2" name="Picture 11">
            <a:extLst>
              <a:ext uri="{FF2B5EF4-FFF2-40B4-BE49-F238E27FC236}">
                <a16:creationId xmlns:a16="http://schemas.microsoft.com/office/drawing/2014/main" id="{331AEE49-FF5E-AA4A-8731-F6F850307C2C}"/>
              </a:ext>
            </a:extLst>
          </p:cNvPr>
          <p:cNvPicPr>
            <a:picLocks noChangeAspect="1"/>
          </p:cNvPicPr>
          <p:nvPr/>
        </p:nvPicPr>
        <p:blipFill rotWithShape="1">
          <a:blip r:embed="rId5">
            <a:alphaModFix amt="33000"/>
            <a:extLst>
              <a:ext uri="{BEBA8EAE-BF5A-486C-A8C5-ECC9F3942E4B}">
                <a14:imgProps xmlns:a14="http://schemas.microsoft.com/office/drawing/2010/main">
                  <a14:imgLayer r:embed="rId6">
                    <a14:imgEffect>
                      <a14:saturation sat="46000"/>
                    </a14:imgEffect>
                  </a14:imgLayer>
                </a14:imgProps>
              </a:ext>
              <a:ext uri="{28A0092B-C50C-407E-A947-70E740481C1C}">
                <a14:useLocalDpi xmlns:a14="http://schemas.microsoft.com/office/drawing/2010/main"/>
              </a:ext>
            </a:extLst>
          </a:blip>
          <a:srcRect b="4922"/>
          <a:stretch/>
        </p:blipFill>
        <p:spPr>
          <a:xfrm>
            <a:off x="0" y="360476"/>
            <a:ext cx="12192000" cy="1632875"/>
          </a:xfrm>
          <a:prstGeom prst="rect">
            <a:avLst/>
          </a:prstGeom>
        </p:spPr>
      </p:pic>
      <p:pic>
        <p:nvPicPr>
          <p:cNvPr id="7" name="Picture 6">
            <a:extLst>
              <a:ext uri="{FF2B5EF4-FFF2-40B4-BE49-F238E27FC236}">
                <a16:creationId xmlns:a16="http://schemas.microsoft.com/office/drawing/2014/main" id="{BD67584F-1724-FC45-A149-EB9F8C5DA85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4015" y="6075725"/>
            <a:ext cx="2068833" cy="672294"/>
          </a:xfrm>
          <a:prstGeom prst="rect">
            <a:avLst/>
          </a:prstGeom>
        </p:spPr>
      </p:pic>
      <p:pic>
        <p:nvPicPr>
          <p:cNvPr id="15" name="Picture 14">
            <a:extLst>
              <a:ext uri="{FF2B5EF4-FFF2-40B4-BE49-F238E27FC236}">
                <a16:creationId xmlns:a16="http://schemas.microsoft.com/office/drawing/2014/main" id="{2315BC64-FD95-034F-820A-D5CD9AF0BF27}"/>
              </a:ext>
            </a:extLst>
          </p:cNvPr>
          <p:cNvPicPr>
            <a:picLocks noChangeAspect="1"/>
          </p:cNvPicPr>
          <p:nvPr/>
        </p:nvPicPr>
        <p:blipFill>
          <a:blip r:embed="rId8"/>
          <a:stretch>
            <a:fillRect/>
          </a:stretch>
        </p:blipFill>
        <p:spPr>
          <a:xfrm>
            <a:off x="2393463" y="6106097"/>
            <a:ext cx="1405652" cy="611550"/>
          </a:xfrm>
          <a:prstGeom prst="rect">
            <a:avLst/>
          </a:prstGeom>
        </p:spPr>
      </p:pic>
      <p:pic>
        <p:nvPicPr>
          <p:cNvPr id="16" name="Picture 2" descr="Iowa League of Cities">
            <a:extLst>
              <a:ext uri="{FF2B5EF4-FFF2-40B4-BE49-F238E27FC236}">
                <a16:creationId xmlns:a16="http://schemas.microsoft.com/office/drawing/2014/main" id="{1B8626D5-BC7C-654D-ADB4-ADD6C1B7DF6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010004" y="6136469"/>
            <a:ext cx="701779" cy="61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810832"/>
      </p:ext>
    </p:extLst>
  </p:cSld>
  <p:clrMapOvr>
    <a:masterClrMapping/>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Project Aims</a:t>
            </a:r>
          </a:p>
        </p:txBody>
      </p:sp>
      <p:sp>
        <p:nvSpPr>
          <p:cNvPr id="2" name="TextBox 1"/>
          <p:cNvSpPr txBox="1"/>
          <p:nvPr/>
        </p:nvSpPr>
        <p:spPr>
          <a:xfrm>
            <a:off x="474367" y="892175"/>
            <a:ext cx="11246578" cy="1754326"/>
          </a:xfrm>
          <a:prstGeom prst="rect">
            <a:avLst/>
          </a:prstGeom>
          <a:noFill/>
        </p:spPr>
        <p:txBody>
          <a:bodyPr wrap="square" rtlCol="0">
            <a:spAutoFit/>
          </a:bodyPr>
          <a:lstStyle/>
          <a:p>
            <a:r>
              <a:rPr lang="en-US" dirty="0">
                <a:latin typeface="Avenir Next Medium" panose="020B0503020202020204" pitchFamily="34" charset="0"/>
              </a:rPr>
              <a:t>This project seeks </a:t>
            </a:r>
            <a:r>
              <a:rPr lang="en-US" b="1" dirty="0">
                <a:latin typeface="Avenir Next" panose="020B0503020202020204" pitchFamily="34" charset="0"/>
              </a:rPr>
              <a:t>to understand why perceptions of quality of life are stable or improving</a:t>
            </a:r>
            <a:r>
              <a:rPr lang="en-US" dirty="0">
                <a:latin typeface="Avenir Next" panose="020B0503020202020204" pitchFamily="34" charset="0"/>
              </a:rPr>
              <a:t> </a:t>
            </a:r>
            <a:r>
              <a:rPr lang="en-US" dirty="0">
                <a:latin typeface="Avenir Next Medium" panose="020B0503020202020204" pitchFamily="34" charset="0"/>
              </a:rPr>
              <a:t>in some rural Iowa communities even as they lose population. We call this a process of </a:t>
            </a:r>
            <a:r>
              <a:rPr lang="en-US" b="1" dirty="0">
                <a:latin typeface="Avenir Next" panose="020B0503020202020204" pitchFamily="34" charset="0"/>
              </a:rPr>
              <a:t>smart shrinkage</a:t>
            </a:r>
            <a:r>
              <a:rPr lang="en-US" dirty="0">
                <a:latin typeface="Avenir Next" panose="020B0503020202020204" pitchFamily="34" charset="0"/>
              </a:rPr>
              <a:t>. </a:t>
            </a:r>
          </a:p>
          <a:p>
            <a:endParaRPr lang="en-US" dirty="0">
              <a:latin typeface="Avenir Next" panose="020B0503020202020204" pitchFamily="34" charset="0"/>
            </a:endParaRPr>
          </a:p>
          <a:p>
            <a:r>
              <a:rPr lang="en-US" dirty="0">
                <a:latin typeface="Avenir Next Medium" panose="020B0503020202020204" pitchFamily="34" charset="0"/>
              </a:rPr>
              <a:t>Tasks include identifying and verifying smart shrinkage through one-on-one interviews, focus groups, spatial analysis, mapping, and, in parallel, data-driven methodologies to search for proxy metrics to estimate longitudinal polling about quality of life that may predict smart shrinkage in other communities. </a:t>
            </a:r>
          </a:p>
        </p:txBody>
      </p:sp>
      <p:pic>
        <p:nvPicPr>
          <p:cNvPr id="13" name="Picture 12">
            <a:extLst>
              <a:ext uri="{FF2B5EF4-FFF2-40B4-BE49-F238E27FC236}">
                <a16:creationId xmlns:a16="http://schemas.microsoft.com/office/drawing/2014/main" id="{92FB9D41-0536-8448-924E-BFE525A3D0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70411" y="2845443"/>
            <a:ext cx="8298866" cy="3924915"/>
          </a:xfrm>
          <a:prstGeom prst="rect">
            <a:avLst/>
          </a:prstGeom>
        </p:spPr>
      </p:pic>
    </p:spTree>
    <p:extLst>
      <p:ext uri="{BB962C8B-B14F-4D97-AF65-F5344CB8AC3E}">
        <p14:creationId xmlns:p14="http://schemas.microsoft.com/office/powerpoint/2010/main" val="700523190"/>
      </p:ext>
    </p:extLst>
  </p:cSld>
  <p:clrMapOvr>
    <a:masterClrMapping/>
  </p:clrMapOvr>
  <mc:AlternateContent xmlns:mc="http://schemas.openxmlformats.org/markup-compatibility/2006">
    <mc:Choice xmlns:p14="http://schemas.microsoft.com/office/powerpoint/2010/main" Requires="p14">
      <p:transition p14:dur="250" advClick="0" advTm="40000"/>
    </mc:Choice>
    <mc:Fallback>
      <p:transition advClick="0" advTm="4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0" y="0"/>
            <a:ext cx="9215437" cy="762000"/>
          </a:xfrm>
        </p:spPr>
        <p:txBody>
          <a:bodyPr>
            <a:noAutofit/>
          </a:bodyPr>
          <a:lstStyle/>
          <a:p>
            <a:pPr>
              <a:lnSpc>
                <a:spcPct val="100000"/>
              </a:lnSpc>
            </a:pPr>
            <a:r>
              <a:rPr lang="en-US" sz="4000" b="1" dirty="0">
                <a:solidFill>
                  <a:schemeClr val="accent2"/>
                </a:solidFill>
              </a:rPr>
              <a:t>Update of the Project since last PI meeting</a:t>
            </a:r>
          </a:p>
        </p:txBody>
      </p:sp>
      <p:sp>
        <p:nvSpPr>
          <p:cNvPr id="2" name="TextBox 1"/>
          <p:cNvSpPr txBox="1"/>
          <p:nvPr/>
        </p:nvSpPr>
        <p:spPr>
          <a:xfrm>
            <a:off x="0" y="1519353"/>
            <a:ext cx="7434378" cy="3970318"/>
          </a:xfrm>
          <a:prstGeom prst="rect">
            <a:avLst/>
          </a:prstGeom>
          <a:noFill/>
        </p:spPr>
        <p:txBody>
          <a:bodyPr wrap="square" rtlCol="0">
            <a:spAutoFit/>
          </a:bodyPr>
          <a:lstStyle/>
          <a:p>
            <a:pPr marL="285750" indent="-285750" algn="just">
              <a:buFont typeface="Arial" panose="020B0604020202020204" pitchFamily="34" charset="0"/>
              <a:buChar char="•"/>
            </a:pPr>
            <a:r>
              <a:rPr lang="en-US" sz="2800" b="1" u="sng" dirty="0">
                <a:latin typeface="Avenir Next" panose="020B0503020202020204" pitchFamily="34" charset="0"/>
              </a:rPr>
              <a:t>Workshop</a:t>
            </a:r>
            <a:r>
              <a:rPr lang="en-US" sz="2800" b="1" dirty="0">
                <a:latin typeface="Avenir Next" panose="020B0503020202020204" pitchFamily="34" charset="0"/>
              </a:rPr>
              <a:t> </a:t>
            </a:r>
            <a:r>
              <a:rPr lang="en-US" sz="2800" dirty="0">
                <a:latin typeface="Avenir Next Medium" panose="020B0503020202020204" pitchFamily="34" charset="0"/>
              </a:rPr>
              <a:t>at the Annual Meeting of the Iowa League of Cities (Sept. 2018)</a:t>
            </a:r>
          </a:p>
          <a:p>
            <a:pPr algn="just"/>
            <a:r>
              <a:rPr lang="en-US" sz="2800" b="1" dirty="0">
                <a:latin typeface="Avenir Next" panose="020B0503020202020204" pitchFamily="34" charset="0"/>
              </a:rPr>
              <a:t> </a:t>
            </a:r>
          </a:p>
          <a:p>
            <a:pPr algn="just"/>
            <a:endParaRPr lang="en-US" sz="2800" b="1" dirty="0">
              <a:latin typeface="Avenir Next" panose="020B0503020202020204" pitchFamily="34" charset="0"/>
            </a:endParaRPr>
          </a:p>
          <a:p>
            <a:pPr algn="just"/>
            <a:endParaRPr lang="en-US" sz="2800" b="1" dirty="0">
              <a:latin typeface="Avenir Next" panose="020B0503020202020204" pitchFamily="34" charset="0"/>
            </a:endParaRPr>
          </a:p>
          <a:p>
            <a:pPr algn="just"/>
            <a:endParaRPr lang="en-US" sz="2800" b="1" dirty="0">
              <a:latin typeface="Avenir Next" panose="020B0503020202020204" pitchFamily="34" charset="0"/>
            </a:endParaRPr>
          </a:p>
          <a:p>
            <a:pPr marL="285750" indent="-285750" algn="just">
              <a:buFont typeface="Arial" panose="020B0604020202020204" pitchFamily="34" charset="0"/>
              <a:buChar char="•"/>
            </a:pPr>
            <a:r>
              <a:rPr lang="en-US" sz="2800" b="1" u="sng" dirty="0">
                <a:latin typeface="Avenir Next" panose="020B0503020202020204" pitchFamily="34" charset="0"/>
              </a:rPr>
              <a:t>Media coverage</a:t>
            </a:r>
            <a:r>
              <a:rPr lang="en-US" sz="2800" b="1" dirty="0">
                <a:latin typeface="Avenir Next" panose="020B0503020202020204" pitchFamily="34" charset="0"/>
              </a:rPr>
              <a:t> </a:t>
            </a:r>
            <a:r>
              <a:rPr lang="en-US" sz="2800" dirty="0">
                <a:latin typeface="Avenir Next Medium" panose="020B0503020202020204" pitchFamily="34" charset="0"/>
              </a:rPr>
              <a:t>on Iowa Public Radio, National Public Radio, and newspapers that featured  towns in our study</a:t>
            </a:r>
          </a:p>
        </p:txBody>
      </p:sp>
      <p:pic>
        <p:nvPicPr>
          <p:cNvPr id="4" name="Picture 3">
            <a:extLst>
              <a:ext uri="{FF2B5EF4-FFF2-40B4-BE49-F238E27FC236}">
                <a16:creationId xmlns:a16="http://schemas.microsoft.com/office/drawing/2014/main" id="{6E839B3C-4F99-E742-9142-1D8B311A3A3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662641" y="895701"/>
            <a:ext cx="4241921" cy="2493260"/>
          </a:xfrm>
          <a:prstGeom prst="rect">
            <a:avLst/>
          </a:prstGeom>
        </p:spPr>
      </p:pic>
      <p:pic>
        <p:nvPicPr>
          <p:cNvPr id="6" name="Picture 5">
            <a:extLst>
              <a:ext uri="{FF2B5EF4-FFF2-40B4-BE49-F238E27FC236}">
                <a16:creationId xmlns:a16="http://schemas.microsoft.com/office/drawing/2014/main" id="{49BCF929-1286-7643-A118-AD8A8884DA1B}"/>
              </a:ext>
            </a:extLst>
          </p:cNvPr>
          <p:cNvPicPr>
            <a:picLocks noChangeAspect="1"/>
          </p:cNvPicPr>
          <p:nvPr/>
        </p:nvPicPr>
        <p:blipFill>
          <a:blip r:embed="rId4"/>
          <a:stretch>
            <a:fillRect/>
          </a:stretch>
        </p:blipFill>
        <p:spPr>
          <a:xfrm>
            <a:off x="7662641" y="3522662"/>
            <a:ext cx="3338951" cy="3335338"/>
          </a:xfrm>
          <a:prstGeom prst="rect">
            <a:avLst/>
          </a:prstGeom>
        </p:spPr>
      </p:pic>
      <p:sp>
        <p:nvSpPr>
          <p:cNvPr id="7" name="Rectangle 6">
            <a:extLst>
              <a:ext uri="{FF2B5EF4-FFF2-40B4-BE49-F238E27FC236}">
                <a16:creationId xmlns:a16="http://schemas.microsoft.com/office/drawing/2014/main" id="{E80EAE97-C848-DC40-BF4C-0178EE4B1166}"/>
              </a:ext>
            </a:extLst>
          </p:cNvPr>
          <p:cNvSpPr/>
          <p:nvPr/>
        </p:nvSpPr>
        <p:spPr>
          <a:xfrm>
            <a:off x="10972897" y="6043668"/>
            <a:ext cx="917239" cy="430887"/>
          </a:xfrm>
          <a:prstGeom prst="rect">
            <a:avLst/>
          </a:prstGeom>
        </p:spPr>
        <p:txBody>
          <a:bodyPr wrap="none">
            <a:spAutoFit/>
          </a:bodyPr>
          <a:lstStyle/>
          <a:p>
            <a:r>
              <a:rPr lang="en-US" sz="1100" b="1" dirty="0">
                <a:latin typeface="Avenir Next" panose="020B0503020202020204" pitchFamily="34" charset="0"/>
              </a:rPr>
              <a:t>NPR, </a:t>
            </a:r>
          </a:p>
          <a:p>
            <a:r>
              <a:rPr lang="en-US" sz="1100" b="1" dirty="0">
                <a:latin typeface="Avenir Next" panose="020B0503020202020204" pitchFamily="34" charset="0"/>
              </a:rPr>
              <a:t>June 2018</a:t>
            </a:r>
            <a:endParaRPr lang="en-US" sz="1100" dirty="0">
              <a:latin typeface="Avenir Next" panose="020B0503020202020204" pitchFamily="34" charset="0"/>
            </a:endParaRPr>
          </a:p>
        </p:txBody>
      </p:sp>
    </p:spTree>
    <p:extLst>
      <p:ext uri="{BB962C8B-B14F-4D97-AF65-F5344CB8AC3E}">
        <p14:creationId xmlns:p14="http://schemas.microsoft.com/office/powerpoint/2010/main" val="906752759"/>
      </p:ext>
    </p:extLst>
  </p:cSld>
  <p:clrMapOvr>
    <a:masterClrMapping/>
  </p:clrMapOvr>
  <mc:AlternateContent xmlns:mc="http://schemas.openxmlformats.org/markup-compatibility/2006">
    <mc:Choice xmlns:p14="http://schemas.microsoft.com/office/powerpoint/2010/main" Requires="p14">
      <p:transition p14:dur="250" advClick="0" advTm="35000"/>
    </mc:Choice>
    <mc:Fallback>
      <p:transition advClick="0" advTm="3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281" y="1212026"/>
            <a:ext cx="3722152" cy="3416320"/>
          </a:xfrm>
          <a:prstGeom prst="rect">
            <a:avLst/>
          </a:prstGeom>
          <a:noFill/>
        </p:spPr>
        <p:txBody>
          <a:bodyPr wrap="square" rtlCol="0">
            <a:spAutoFit/>
          </a:bodyPr>
          <a:lstStyle/>
          <a:p>
            <a:r>
              <a:rPr lang="en-US" sz="2400" b="1" u="sng" dirty="0">
                <a:latin typeface="Avenir Next" panose="020B0503020202020204" pitchFamily="34" charset="0"/>
              </a:rPr>
              <a:t>Workshop responses </a:t>
            </a:r>
          </a:p>
          <a:p>
            <a:r>
              <a:rPr lang="en-US" sz="2400" dirty="0">
                <a:latin typeface="Avenir Next Medium" panose="020B0503020202020204" pitchFamily="34" charset="0"/>
              </a:rPr>
              <a:t>(about 50% of attendees evaluated the session)</a:t>
            </a:r>
          </a:p>
          <a:p>
            <a:endParaRPr lang="en-US" sz="2400" dirty="0">
              <a:latin typeface="Avenir Next" panose="020B0503020202020204" pitchFamily="34" charset="0"/>
            </a:endParaRPr>
          </a:p>
          <a:p>
            <a:endParaRPr lang="en-US" sz="2400" dirty="0">
              <a:latin typeface="Avenir Next" panose="020B0503020202020204" pitchFamily="34" charset="0"/>
            </a:endParaRPr>
          </a:p>
          <a:p>
            <a:r>
              <a:rPr lang="en-US" sz="2400" b="1" i="1" dirty="0">
                <a:latin typeface="Avenir Next" panose="020B0503020202020204" pitchFamily="34" charset="0"/>
              </a:rPr>
              <a:t>Some disappointed attendees expected us to have instructions for smart shrinkage </a:t>
            </a:r>
          </a:p>
        </p:txBody>
      </p:sp>
      <p:pic>
        <p:nvPicPr>
          <p:cNvPr id="5" name="Picture 4">
            <a:extLst>
              <a:ext uri="{FF2B5EF4-FFF2-40B4-BE49-F238E27FC236}">
                <a16:creationId xmlns:a16="http://schemas.microsoft.com/office/drawing/2014/main" id="{62E76999-974D-8C4F-B6F9-CC4FF56241C8}"/>
              </a:ext>
            </a:extLst>
          </p:cNvPr>
          <p:cNvPicPr>
            <a:picLocks noChangeAspect="1"/>
          </p:cNvPicPr>
          <p:nvPr/>
        </p:nvPicPr>
        <p:blipFill rotWithShape="1">
          <a:blip r:embed="rId3">
            <a:extLst>
              <a:ext uri="{28A0092B-C50C-407E-A947-70E740481C1C}">
                <a14:useLocalDpi xmlns:a14="http://schemas.microsoft.com/office/drawing/2010/main"/>
              </a:ext>
            </a:extLst>
          </a:blip>
          <a:srcRect b="23962"/>
          <a:stretch/>
        </p:blipFill>
        <p:spPr>
          <a:xfrm>
            <a:off x="4929193" y="0"/>
            <a:ext cx="6969411" cy="6858000"/>
          </a:xfrm>
          <a:prstGeom prst="rect">
            <a:avLst/>
          </a:prstGeom>
        </p:spPr>
      </p:pic>
    </p:spTree>
    <p:extLst>
      <p:ext uri="{BB962C8B-B14F-4D97-AF65-F5344CB8AC3E}">
        <p14:creationId xmlns:p14="http://schemas.microsoft.com/office/powerpoint/2010/main" val="2978726855"/>
      </p:ext>
    </p:extLst>
  </p:cSld>
  <p:clrMapOvr>
    <a:masterClrMapping/>
  </p:clrMapOvr>
  <mc:AlternateContent xmlns:mc="http://schemas.openxmlformats.org/markup-compatibility/2006">
    <mc:Choice xmlns:p14="http://schemas.microsoft.com/office/powerpoint/2010/main" Requires="p14">
      <p:transition p14:dur="250" advClick="0" advTm="35000"/>
    </mc:Choice>
    <mc:Fallback>
      <p:transition advClick="0" advTm="3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0" y="0"/>
            <a:ext cx="9315450" cy="762000"/>
          </a:xfrm>
        </p:spPr>
        <p:txBody>
          <a:bodyPr>
            <a:noAutofit/>
          </a:bodyPr>
          <a:lstStyle/>
          <a:p>
            <a:pPr>
              <a:lnSpc>
                <a:spcPct val="100000"/>
              </a:lnSpc>
            </a:pPr>
            <a:r>
              <a:rPr lang="en-US" sz="4000" b="1" dirty="0">
                <a:solidFill>
                  <a:schemeClr val="accent2"/>
                </a:solidFill>
              </a:rPr>
              <a:t>Update of the Project since last PI meeting</a:t>
            </a:r>
          </a:p>
        </p:txBody>
      </p:sp>
      <p:sp>
        <p:nvSpPr>
          <p:cNvPr id="2" name="TextBox 1"/>
          <p:cNvSpPr txBox="1"/>
          <p:nvPr/>
        </p:nvSpPr>
        <p:spPr>
          <a:xfrm>
            <a:off x="7278624" y="780190"/>
            <a:ext cx="4730496" cy="6340197"/>
          </a:xfrm>
          <a:prstGeom prst="rect">
            <a:avLst/>
          </a:prstGeom>
          <a:noFill/>
        </p:spPr>
        <p:txBody>
          <a:bodyPr wrap="square" rtlCol="0">
            <a:spAutoFit/>
          </a:bodyPr>
          <a:lstStyle/>
          <a:p>
            <a:pPr marL="285750" indent="-285750">
              <a:buFont typeface="Arial" panose="020B0604020202020204" pitchFamily="34" charset="0"/>
              <a:buChar char="•"/>
            </a:pPr>
            <a:r>
              <a:rPr lang="en-US" sz="2200" b="1" dirty="0">
                <a:latin typeface="Avenir Next" panose="020B0503020202020204" pitchFamily="34" charset="0"/>
              </a:rPr>
              <a:t>Verified smart shrinkage in 3 of 5 towns </a:t>
            </a:r>
          </a:p>
          <a:p>
            <a:pPr lvl="1"/>
            <a:r>
              <a:rPr lang="en-US" sz="2200" dirty="0">
                <a:latin typeface="Avenir Next Medium" panose="020B0503020202020204" pitchFamily="34" charset="0"/>
              </a:rPr>
              <a:t>(peer-reviewed publication on poll data analysis, 2 more on new qualitative data ready for review this spring)</a:t>
            </a:r>
          </a:p>
          <a:p>
            <a:pPr marL="285750" indent="-285750">
              <a:buFont typeface="Arial" panose="020B0604020202020204" pitchFamily="34" charset="0"/>
              <a:buChar char="•"/>
            </a:pPr>
            <a:endParaRPr lang="en-US" sz="2200" b="1" dirty="0">
              <a:latin typeface="Avenir Next" panose="020B0503020202020204" pitchFamily="34" charset="0"/>
            </a:endParaRPr>
          </a:p>
          <a:p>
            <a:pPr marL="285750" indent="-285750">
              <a:buFont typeface="Arial" panose="020B0604020202020204" pitchFamily="34" charset="0"/>
              <a:buChar char="•"/>
            </a:pPr>
            <a:r>
              <a:rPr lang="en-US" sz="2200" b="1" u="sng" dirty="0">
                <a:latin typeface="Avenir Next" panose="020B0503020202020204" pitchFamily="34" charset="0"/>
              </a:rPr>
              <a:t>Typology</a:t>
            </a:r>
            <a:r>
              <a:rPr lang="en-US" sz="2200" b="1" dirty="0">
                <a:latin typeface="Avenir Next" panose="020B0503020202020204" pitchFamily="34" charset="0"/>
              </a:rPr>
              <a:t> – </a:t>
            </a:r>
          </a:p>
          <a:p>
            <a:pPr lvl="1"/>
            <a:r>
              <a:rPr lang="en-US" sz="2200" dirty="0">
                <a:latin typeface="Avenir Next Medium" panose="020B0503020202020204" pitchFamily="34" charset="0"/>
              </a:rPr>
              <a:t>1) county seat</a:t>
            </a:r>
          </a:p>
          <a:p>
            <a:pPr lvl="1"/>
            <a:r>
              <a:rPr lang="en-US" sz="2200" dirty="0">
                <a:latin typeface="Avenir Next Medium" panose="020B0503020202020204" pitchFamily="34" charset="0"/>
              </a:rPr>
              <a:t>2) company town</a:t>
            </a:r>
          </a:p>
          <a:p>
            <a:pPr lvl="1"/>
            <a:r>
              <a:rPr lang="en-US" sz="2200" dirty="0">
                <a:latin typeface="Avenir Next Medium" panose="020B0503020202020204" pitchFamily="34" charset="0"/>
              </a:rPr>
              <a:t>3) home to local champions </a:t>
            </a:r>
          </a:p>
          <a:p>
            <a:endParaRPr lang="en-US" sz="2200" dirty="0">
              <a:latin typeface="Avenir Next Medium" panose="020B0503020202020204" pitchFamily="34" charset="0"/>
            </a:endParaRPr>
          </a:p>
          <a:p>
            <a:pPr marL="285750" indent="-285750">
              <a:buFont typeface="Arial" panose="020B0604020202020204" pitchFamily="34" charset="0"/>
              <a:buChar char="•"/>
            </a:pPr>
            <a:r>
              <a:rPr lang="en-US" sz="2200" dirty="0">
                <a:latin typeface="Avenir Next Medium" panose="020B0503020202020204" pitchFamily="34" charset="0"/>
              </a:rPr>
              <a:t>Perceptions of quality of life are driven by </a:t>
            </a:r>
            <a:r>
              <a:rPr lang="en-US" sz="2200" b="1" u="sng" dirty="0">
                <a:latin typeface="Avenir Next" panose="020B0503020202020204" pitchFamily="34" charset="0"/>
              </a:rPr>
              <a:t>social capital</a:t>
            </a:r>
            <a:r>
              <a:rPr lang="en-US" sz="2200" dirty="0">
                <a:latin typeface="Avenir Next Medium" panose="020B0503020202020204" pitchFamily="34" charset="0"/>
              </a:rPr>
              <a:t>, </a:t>
            </a:r>
            <a:r>
              <a:rPr lang="en-US" sz="2200" b="1" u="sng" dirty="0">
                <a:latin typeface="Avenir Next" panose="020B0503020202020204" pitchFamily="34" charset="0"/>
              </a:rPr>
              <a:t>openness</a:t>
            </a:r>
            <a:r>
              <a:rPr lang="en-US" sz="2200" dirty="0">
                <a:latin typeface="Avenir Next Medium" panose="020B0503020202020204" pitchFamily="34" charset="0"/>
              </a:rPr>
              <a:t> to new people and ideas, and </a:t>
            </a:r>
            <a:r>
              <a:rPr lang="en-US" sz="2200" b="1" u="sng" dirty="0">
                <a:latin typeface="Avenir Next" panose="020B0503020202020204" pitchFamily="34" charset="0"/>
              </a:rPr>
              <a:t>optimism</a:t>
            </a:r>
            <a:r>
              <a:rPr lang="en-US" sz="2200" dirty="0">
                <a:latin typeface="Avenir Next Medium" panose="020B0503020202020204" pitchFamily="34" charset="0"/>
              </a:rPr>
              <a:t> about the future</a:t>
            </a:r>
          </a:p>
          <a:p>
            <a:pPr marL="285750" indent="-285750" algn="just">
              <a:buFont typeface="Arial" panose="020B0604020202020204" pitchFamily="34" charset="0"/>
              <a:buChar char="•"/>
            </a:pPr>
            <a:endParaRPr lang="en-US" sz="3200" b="1" dirty="0"/>
          </a:p>
        </p:txBody>
      </p:sp>
      <p:pic>
        <p:nvPicPr>
          <p:cNvPr id="6" name="Picture 5">
            <a:extLst>
              <a:ext uri="{FF2B5EF4-FFF2-40B4-BE49-F238E27FC236}">
                <a16:creationId xmlns:a16="http://schemas.microsoft.com/office/drawing/2014/main" id="{CC3B773B-B5F7-4448-A815-F9B079CEE9CA}"/>
              </a:ext>
            </a:extLst>
          </p:cNvPr>
          <p:cNvPicPr>
            <a:picLocks noChangeAspect="1"/>
          </p:cNvPicPr>
          <p:nvPr/>
        </p:nvPicPr>
        <p:blipFill>
          <a:blip r:embed="rId3"/>
          <a:stretch>
            <a:fillRect/>
          </a:stretch>
        </p:blipFill>
        <p:spPr>
          <a:xfrm>
            <a:off x="0" y="1001947"/>
            <a:ext cx="3312367" cy="4857589"/>
          </a:xfrm>
          <a:prstGeom prst="rect">
            <a:avLst/>
          </a:prstGeom>
        </p:spPr>
      </p:pic>
      <p:pic>
        <p:nvPicPr>
          <p:cNvPr id="9" name="Picture 8">
            <a:extLst>
              <a:ext uri="{FF2B5EF4-FFF2-40B4-BE49-F238E27FC236}">
                <a16:creationId xmlns:a16="http://schemas.microsoft.com/office/drawing/2014/main" id="{018DAD8D-E106-7B4C-A962-31680478A8B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412141" y="1057932"/>
            <a:ext cx="3791626" cy="4801603"/>
          </a:xfrm>
          <a:prstGeom prst="rect">
            <a:avLst/>
          </a:prstGeom>
        </p:spPr>
      </p:pic>
      <p:sp>
        <p:nvSpPr>
          <p:cNvPr id="10" name="Rectangle 9">
            <a:extLst>
              <a:ext uri="{FF2B5EF4-FFF2-40B4-BE49-F238E27FC236}">
                <a16:creationId xmlns:a16="http://schemas.microsoft.com/office/drawing/2014/main" id="{0A853C2F-2FF6-2D43-A2ED-B1AB91D5BCAF}"/>
              </a:ext>
            </a:extLst>
          </p:cNvPr>
          <p:cNvSpPr/>
          <p:nvPr/>
        </p:nvSpPr>
        <p:spPr>
          <a:xfrm>
            <a:off x="107248" y="6099483"/>
            <a:ext cx="5490606" cy="646331"/>
          </a:xfrm>
          <a:prstGeom prst="rect">
            <a:avLst/>
          </a:prstGeom>
        </p:spPr>
        <p:txBody>
          <a:bodyPr wrap="none">
            <a:spAutoFit/>
          </a:bodyPr>
          <a:lstStyle/>
          <a:p>
            <a:r>
              <a:rPr lang="en-US" dirty="0">
                <a:latin typeface="Avenir Next Medium" panose="020B0503020202020204" pitchFamily="34" charset="0"/>
              </a:rPr>
              <a:t>Most unexpected type: </a:t>
            </a:r>
            <a:r>
              <a:rPr lang="en-US" b="1" i="1" dirty="0">
                <a:latin typeface="Avenir Next" panose="020B0503020202020204" pitchFamily="34" charset="0"/>
              </a:rPr>
              <a:t>home to local champions</a:t>
            </a:r>
          </a:p>
          <a:p>
            <a:r>
              <a:rPr lang="en-US" dirty="0">
                <a:latin typeface="Avenir Next Medium" panose="020B0503020202020204" pitchFamily="34" charset="0"/>
              </a:rPr>
              <a:t>Elma, Iowa (pop. 527)</a:t>
            </a:r>
            <a:endParaRPr lang="en-US" dirty="0"/>
          </a:p>
        </p:txBody>
      </p:sp>
    </p:spTree>
    <p:extLst>
      <p:ext uri="{BB962C8B-B14F-4D97-AF65-F5344CB8AC3E}">
        <p14:creationId xmlns:p14="http://schemas.microsoft.com/office/powerpoint/2010/main" val="3602698747"/>
      </p:ext>
    </p:extLst>
  </p:cSld>
  <p:clrMapOvr>
    <a:masterClrMapping/>
  </p:clrMapOvr>
  <mc:AlternateContent xmlns:mc="http://schemas.openxmlformats.org/markup-compatibility/2006">
    <mc:Choice xmlns:p14="http://schemas.microsoft.com/office/powerpoint/2010/main" Requires="p14">
      <p:transition p14:dur="250" advClick="0" advTm="55000"/>
    </mc:Choice>
    <mc:Fallback>
      <p:transition advClick="0" advTm="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gn="l">
              <a:lnSpc>
                <a:spcPct val="100000"/>
              </a:lnSpc>
            </a:pPr>
            <a:r>
              <a:rPr lang="en-US" sz="4000" b="1" dirty="0">
                <a:solidFill>
                  <a:schemeClr val="accent2"/>
                </a:solidFill>
              </a:rPr>
              <a:t>Planned Outcomes/Next Steps</a:t>
            </a:r>
          </a:p>
        </p:txBody>
      </p:sp>
      <p:sp>
        <p:nvSpPr>
          <p:cNvPr id="3" name="Rectangle 2">
            <a:extLst>
              <a:ext uri="{FF2B5EF4-FFF2-40B4-BE49-F238E27FC236}">
                <a16:creationId xmlns:a16="http://schemas.microsoft.com/office/drawing/2014/main" id="{5A9616E2-35EA-2645-9CD7-32B4A0738671}"/>
              </a:ext>
            </a:extLst>
          </p:cNvPr>
          <p:cNvSpPr/>
          <p:nvPr/>
        </p:nvSpPr>
        <p:spPr>
          <a:xfrm>
            <a:off x="931102" y="1076618"/>
            <a:ext cx="9991594" cy="6986528"/>
          </a:xfrm>
          <a:prstGeom prst="rect">
            <a:avLst/>
          </a:prstGeom>
        </p:spPr>
        <p:txBody>
          <a:bodyPr wrap="square">
            <a:spAutoFit/>
          </a:bodyPr>
          <a:lstStyle/>
          <a:p>
            <a:pPr marL="285750" indent="-285750">
              <a:buFont typeface="Arial" panose="020B0604020202020204" pitchFamily="34" charset="0"/>
              <a:buChar char="•"/>
            </a:pPr>
            <a:r>
              <a:rPr lang="en-US" sz="2800" b="1" dirty="0">
                <a:latin typeface="Avenir Next" panose="020B0503020202020204" pitchFamily="34" charset="0"/>
              </a:rPr>
              <a:t>Transition data science tasks </a:t>
            </a:r>
            <a:r>
              <a:rPr lang="en-US" sz="2800" dirty="0">
                <a:latin typeface="Avenir Next Medium" panose="020B0503020202020204" pitchFamily="34" charset="0"/>
              </a:rPr>
              <a:t>to new, larger team at a partner university</a:t>
            </a:r>
          </a:p>
          <a:p>
            <a:pPr marL="285750" indent="-285750">
              <a:buFont typeface="Arial" panose="020B0604020202020204" pitchFamily="34" charset="0"/>
              <a:buChar char="•"/>
            </a:pPr>
            <a:endParaRPr lang="en-US" sz="2800" b="1" dirty="0">
              <a:latin typeface="Avenir Next" panose="020B0503020202020204" pitchFamily="34" charset="0"/>
            </a:endParaRPr>
          </a:p>
          <a:p>
            <a:pPr marL="285750" indent="-285750">
              <a:buFont typeface="Arial" panose="020B0604020202020204" pitchFamily="34" charset="0"/>
              <a:buChar char="•"/>
            </a:pPr>
            <a:r>
              <a:rPr lang="en-US" sz="2800" b="1" dirty="0">
                <a:latin typeface="Avenir Next" panose="020B0503020202020204" pitchFamily="34" charset="0"/>
              </a:rPr>
              <a:t>Continue dissemination </a:t>
            </a:r>
            <a:r>
              <a:rPr lang="en-US" sz="2800" dirty="0">
                <a:latin typeface="Avenir Next Medium" panose="020B0503020202020204" pitchFamily="34" charset="0"/>
              </a:rPr>
              <a:t>through stakeholder organizations in the State of Iowa, including additional League of City events, sustainable cities meetings, and ISU Extension &amp; Outreach</a:t>
            </a:r>
          </a:p>
          <a:p>
            <a:pPr marL="285750" indent="-285750">
              <a:buFont typeface="Arial" panose="020B0604020202020204" pitchFamily="34" charset="0"/>
              <a:buChar char="•"/>
            </a:pPr>
            <a:endParaRPr lang="en-US" sz="2800" dirty="0">
              <a:latin typeface="Avenir Next" panose="020B0503020202020204" pitchFamily="34" charset="0"/>
            </a:endParaRPr>
          </a:p>
          <a:p>
            <a:pPr marL="285750" indent="-285750">
              <a:buFont typeface="Arial" panose="020B0604020202020204" pitchFamily="34" charset="0"/>
              <a:buChar char="•"/>
            </a:pPr>
            <a:r>
              <a:rPr lang="en-US" sz="2800" b="1" dirty="0">
                <a:latin typeface="Avenir Next" panose="020B0503020202020204" pitchFamily="34" charset="0"/>
              </a:rPr>
              <a:t>Develop larger public presence </a:t>
            </a:r>
            <a:r>
              <a:rPr lang="en-US" sz="2800" dirty="0">
                <a:latin typeface="Avenir Next" panose="020B0503020202020204" pitchFamily="34" charset="0"/>
              </a:rPr>
              <a:t>for the data and analysis including website with interactive interface</a:t>
            </a:r>
          </a:p>
          <a:p>
            <a:pPr marL="285750" indent="-285750">
              <a:buFont typeface="Arial" panose="020B0604020202020204" pitchFamily="34" charset="0"/>
              <a:buChar char="•"/>
            </a:pPr>
            <a:endParaRPr lang="en-US" sz="2800" dirty="0">
              <a:latin typeface="Avenir Next" panose="020B0503020202020204" pitchFamily="34" charset="0"/>
            </a:endParaRPr>
          </a:p>
          <a:p>
            <a:pPr marL="285750" indent="-285750">
              <a:buFont typeface="Arial" panose="020B0604020202020204" pitchFamily="34" charset="0"/>
              <a:buChar char="•"/>
            </a:pPr>
            <a:r>
              <a:rPr lang="en-US" sz="2800" b="1" dirty="0">
                <a:latin typeface="Avenir Next" panose="020B0503020202020204" pitchFamily="34" charset="0"/>
              </a:rPr>
              <a:t>Publish</a:t>
            </a:r>
            <a:r>
              <a:rPr lang="en-US" sz="2800" dirty="0">
                <a:latin typeface="Avenir Next" panose="020B0503020202020204" pitchFamily="34" charset="0"/>
              </a:rPr>
              <a:t> additional peer-reviewed publications</a:t>
            </a:r>
          </a:p>
          <a:p>
            <a:pPr marL="285750" indent="-285750" algn="just">
              <a:buFont typeface="Arial" panose="020B0604020202020204" pitchFamily="34" charset="0"/>
              <a:buChar char="•"/>
            </a:pPr>
            <a:endParaRPr lang="en-US" sz="2800" dirty="0">
              <a:latin typeface="Avenir Next" panose="020B0503020202020204" pitchFamily="34" charset="0"/>
            </a:endParaRPr>
          </a:p>
          <a:p>
            <a:pPr marL="285750" indent="-285750" algn="just">
              <a:buFont typeface="Arial" panose="020B0604020202020204" pitchFamily="34" charset="0"/>
              <a:buChar char="•"/>
            </a:pPr>
            <a:endParaRPr lang="en-US" sz="2800" dirty="0">
              <a:latin typeface="Avenir Next" panose="020B0503020202020204" pitchFamily="34" charset="0"/>
            </a:endParaRPr>
          </a:p>
          <a:p>
            <a:pPr marL="285750" indent="-285750" algn="just">
              <a:buFont typeface="Arial" panose="020B0604020202020204" pitchFamily="34" charset="0"/>
              <a:buChar char="•"/>
            </a:pPr>
            <a:endParaRPr lang="en-US" sz="2800" b="1" dirty="0">
              <a:latin typeface="Avenir Next" panose="020B0503020202020204" pitchFamily="34" charset="0"/>
            </a:endParaRPr>
          </a:p>
          <a:p>
            <a:pPr marL="285750" indent="-285750" algn="just">
              <a:buFont typeface="Arial" panose="020B0604020202020204" pitchFamily="34" charset="0"/>
              <a:buChar char="•"/>
            </a:pPr>
            <a:endParaRPr lang="en-US" sz="2800" b="1" dirty="0">
              <a:latin typeface="Avenir Next" panose="020B0503020202020204" pitchFamily="34" charset="0"/>
            </a:endParaRPr>
          </a:p>
        </p:txBody>
      </p:sp>
    </p:spTree>
    <p:extLst>
      <p:ext uri="{BB962C8B-B14F-4D97-AF65-F5344CB8AC3E}">
        <p14:creationId xmlns:p14="http://schemas.microsoft.com/office/powerpoint/2010/main" val="2096842574"/>
      </p:ext>
    </p:extLst>
  </p:cSld>
  <p:clrMapOvr>
    <a:masterClrMapping/>
  </p:clrMapOvr>
  <mc:AlternateContent xmlns:mc="http://schemas.openxmlformats.org/markup-compatibility/2006">
    <mc:Choice xmlns:p14="http://schemas.microsoft.com/office/powerpoint/2010/main" Requires="p14">
      <p:transition p14:dur="250" advClick="0" advTm="35000"/>
    </mc:Choice>
    <mc:Fallback>
      <p:transition advClick="0" advTm="3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14996</TotalTime>
  <Words>654</Words>
  <Application>Microsoft Macintosh PowerPoint</Application>
  <PresentationFormat>Widescreen</PresentationFormat>
  <Paragraphs>58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Avenir Next</vt:lpstr>
      <vt:lpstr>Avenir Next Medium</vt:lpstr>
      <vt:lpstr>Calibri</vt:lpstr>
      <vt:lpstr>Office Theme</vt:lpstr>
      <vt:lpstr>PowerPoint Presentation</vt:lpstr>
      <vt:lpstr>Project Aims</vt:lpstr>
      <vt:lpstr>Update of the Project since last PI meeting</vt:lpstr>
      <vt:lpstr>PowerPoint Presentation</vt:lpstr>
      <vt:lpstr>Update of the Project since last PI meeting</vt:lpstr>
      <vt:lpstr>Planned Outcomes/Next Steps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Zarecor, Kimberly E [ARCH]</cp:lastModifiedBy>
  <cp:revision>122</cp:revision>
  <dcterms:created xsi:type="dcterms:W3CDTF">2016-01-15T22:20:06Z</dcterms:created>
  <dcterms:modified xsi:type="dcterms:W3CDTF">2019-03-25T07:28:59Z</dcterms:modified>
  <cp:category/>
</cp:coreProperties>
</file>