
<file path=[Content_Types].xml><?xml version="1.0" encoding="utf-8"?>
<Types xmlns="http://schemas.openxmlformats.org/package/2006/content-types">
  <Default Extension="xml" ContentType="application/xml"/>
  <Default Extension="jpeg" ContentType="image/jpeg"/>
  <Default Extension="wdp" ContentType="image/vnd.ms-photo"/>
  <Default Extension="jp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2"/>
  </p:notesMasterIdLst>
  <p:sldIdLst>
    <p:sldId id="269" r:id="rId2"/>
    <p:sldId id="274" r:id="rId3"/>
    <p:sldId id="275" r:id="rId4"/>
    <p:sldId id="278" r:id="rId5"/>
    <p:sldId id="273" r:id="rId6"/>
    <p:sldId id="281" r:id="rId7"/>
    <p:sldId id="276" r:id="rId8"/>
    <p:sldId id="277" r:id="rId9"/>
    <p:sldId id="279"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2ABF9-E056-473F-8414-35E56E9144A9}" v="26" dt="2019-02-13T06:48:49.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8" autoAdjust="0"/>
    <p:restoredTop sz="74817" autoAdjust="0"/>
  </p:normalViewPr>
  <p:slideViewPr>
    <p:cSldViewPr snapToGrid="0" snapToObjects="1">
      <p:cViewPr varScale="1">
        <p:scale>
          <a:sx n="84" d="100"/>
          <a:sy n="84" d="100"/>
        </p:scale>
        <p:origin x="200" y="64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9530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87979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92261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99228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159580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9</a:t>
            </a:fld>
            <a:endParaRPr lang="en-US"/>
          </a:p>
        </p:txBody>
      </p:sp>
    </p:spTree>
    <p:extLst>
      <p:ext uri="{BB962C8B-B14F-4D97-AF65-F5344CB8AC3E}">
        <p14:creationId xmlns:p14="http://schemas.microsoft.com/office/powerpoint/2010/main" val="106657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10</a:t>
            </a:fld>
            <a:endParaRPr lang="en-US"/>
          </a:p>
        </p:txBody>
      </p:sp>
    </p:spTree>
    <p:extLst>
      <p:ext uri="{BB962C8B-B14F-4D97-AF65-F5344CB8AC3E}">
        <p14:creationId xmlns:p14="http://schemas.microsoft.com/office/powerpoint/2010/main" val="138316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mc:AlternateContent xmlns:mc="http://schemas.openxmlformats.org/markup-compatibility/2006">
    <mc:Choice xmlns:p14="http://schemas.microsoft.com/office/powerpoint/2010/main" Requires="p14">
      <p:transition p14:dur="250" advTm="5000"/>
    </mc:Choice>
    <mc:Fallback>
      <p:transition advTm="5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3/27/19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mc:Choice xmlns:p14="http://schemas.microsoft.com/office/powerpoint/2010/main" Requires="p14">
      <p:transition p14:dur="250" advTm="5000"/>
    </mc:Choice>
    <mc:Fallback>
      <p:transition advTm="5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microsoft.com/office/2007/relationships/hdphoto" Target="../media/hdphoto1.wdp"/><Relationship Id="rId6" Type="http://schemas.openxmlformats.org/officeDocument/2006/relationships/hyperlink" Target="https://pittsmartliving.org/" TargetMode="External"/><Relationship Id="rId7"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g"/><Relationship Id="rId5" Type="http://schemas.openxmlformats.org/officeDocument/2006/relationships/hyperlink" Target="http://labrinidis.cs.pitt.edu/" TargetMode="External"/><Relationship Id="rId6" Type="http://schemas.openxmlformats.org/officeDocument/2006/relationships/image" Target="../media/image20.png"/><Relationship Id="rId7" Type="http://schemas.openxmlformats.org/officeDocument/2006/relationships/hyperlink" Target="https://pittsmartliving.or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1" Type="http://schemas.openxmlformats.org/officeDocument/2006/relationships/image" Target="../media/image12.jpg"/><Relationship Id="rId12" Type="http://schemas.openxmlformats.org/officeDocument/2006/relationships/image" Target="../media/image13.jpg"/><Relationship Id="rId13" Type="http://schemas.openxmlformats.org/officeDocument/2006/relationships/image" Target="../media/image3.jpg"/><Relationship Id="rId1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e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jpg"/><Relationship Id="rId5"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3.jpg"/><Relationship Id="rId5"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99776" y="2090723"/>
            <a:ext cx="10018499" cy="3844911"/>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25000"/>
              </a:lnSpc>
            </a:pPr>
            <a:r>
              <a:rPr lang="en-US" sz="3600" b="1" dirty="0">
                <a:solidFill>
                  <a:schemeClr val="accent2"/>
                </a:solidFill>
                <a:effectLst/>
              </a:rPr>
              <a:t>FY 2017 IRG Track 2: </a:t>
            </a:r>
            <a:r>
              <a:rPr lang="en-US" sz="3600" b="1" dirty="0">
                <a:solidFill>
                  <a:schemeClr val="accent2"/>
                </a:solidFill>
                <a:effectLst/>
              </a:rPr>
              <a:t>Building a Smart City Economy and Information Ecosystem to Motivate Pro-Social Transportation </a:t>
            </a:r>
            <a:r>
              <a:rPr lang="en-US" sz="3600" b="1" dirty="0" smtClean="0">
                <a:solidFill>
                  <a:schemeClr val="accent2"/>
                </a:solidFill>
                <a:effectLst/>
              </a:rPr>
              <a:t>Behavior</a:t>
            </a:r>
            <a:r>
              <a:rPr lang="en-US" sz="3600" b="1" dirty="0" smtClean="0">
                <a:solidFill>
                  <a:schemeClr val="accent2"/>
                </a:solidFill>
                <a:effectLst/>
              </a:rPr>
              <a:t>, </a:t>
            </a:r>
            <a:r>
              <a:rPr lang="en-US" sz="3600" b="1" dirty="0">
                <a:solidFill>
                  <a:schemeClr val="accent2"/>
                </a:solidFill>
                <a:effectLst/>
              </a:rPr>
              <a:t>NSF Award </a:t>
            </a:r>
            <a:r>
              <a:rPr lang="en-US" sz="3600" b="1" dirty="0" smtClean="0">
                <a:solidFill>
                  <a:schemeClr val="accent2"/>
                </a:solidFill>
                <a:effectLst/>
              </a:rPr>
              <a:t>[CNS-1739413]</a:t>
            </a:r>
            <a:endParaRPr lang="en-US" sz="3600" b="1" dirty="0">
              <a:solidFill>
                <a:schemeClr val="accent2"/>
              </a:solidFill>
              <a:effectLst/>
            </a:endParaRPr>
          </a:p>
        </p:txBody>
      </p:sp>
      <p:pic>
        <p:nvPicPr>
          <p:cNvPr id="8"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xmlns=""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360476"/>
            <a:ext cx="12192000" cy="1632875"/>
          </a:xfrm>
          <a:prstGeom prst="rect">
            <a:avLst/>
          </a:prstGeom>
        </p:spPr>
      </p:pic>
      <p:sp>
        <p:nvSpPr>
          <p:cNvPr id="14" name="Subtitle 3"/>
          <p:cNvSpPr txBox="1">
            <a:spLocks/>
          </p:cNvSpPr>
          <p:nvPr/>
        </p:nvSpPr>
        <p:spPr>
          <a:xfrm>
            <a:off x="1727161" y="4462057"/>
            <a:ext cx="8737678" cy="198344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800" b="1" dirty="0" smtClean="0">
                <a:solidFill>
                  <a:srgbClr val="2F5897"/>
                </a:solidFill>
              </a:rPr>
              <a:t>Alex </a:t>
            </a:r>
            <a:r>
              <a:rPr lang="en-US" sz="2800" b="1" dirty="0" smtClean="0">
                <a:solidFill>
                  <a:srgbClr val="2F5897"/>
                </a:solidFill>
              </a:rPr>
              <a:t>Labrinidis (PI)</a:t>
            </a:r>
            <a:endParaRPr lang="en-US" sz="2800" b="1" dirty="0">
              <a:solidFill>
                <a:srgbClr val="2F5897"/>
              </a:solidFill>
            </a:endParaRPr>
          </a:p>
          <a:p>
            <a:r>
              <a:rPr lang="en-US" dirty="0" smtClean="0">
                <a:solidFill>
                  <a:srgbClr val="2F5897"/>
                </a:solidFill>
              </a:rPr>
              <a:t>University </a:t>
            </a:r>
            <a:r>
              <a:rPr lang="en-US" dirty="0" smtClean="0">
                <a:solidFill>
                  <a:srgbClr val="2F5897"/>
                </a:solidFill>
              </a:rPr>
              <a:t>of Pittsburgh</a:t>
            </a:r>
          </a:p>
          <a:p>
            <a:r>
              <a:rPr lang="en-US" dirty="0" smtClean="0">
                <a:solidFill>
                  <a:srgbClr val="2F5897"/>
                </a:solidFill>
                <a:hlinkClick r:id="rId6"/>
              </a:rPr>
              <a:t>https://PittSmartLiving.org</a:t>
            </a:r>
            <a:r>
              <a:rPr lang="en-US" dirty="0" smtClean="0">
                <a:solidFill>
                  <a:srgbClr val="2F5897"/>
                </a:solidFill>
              </a:rPr>
              <a:t> </a:t>
            </a:r>
          </a:p>
          <a:p>
            <a:r>
              <a:rPr lang="en-US" dirty="0" smtClean="0">
                <a:solidFill>
                  <a:srgbClr val="2F5897"/>
                </a:solidFill>
              </a:rPr>
              <a:t>Twitter: @</a:t>
            </a:r>
            <a:r>
              <a:rPr lang="en-US" dirty="0" err="1" smtClean="0">
                <a:solidFill>
                  <a:srgbClr val="2F5897"/>
                </a:solidFill>
              </a:rPr>
              <a:t>PittSmartLiving</a:t>
            </a:r>
            <a:endParaRPr lang="en-US" dirty="0">
              <a:solidFill>
                <a:srgbClr val="2F5897"/>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6031" y="4462057"/>
            <a:ext cx="2834360" cy="1889574"/>
          </a:xfrm>
          <a:prstGeom prst="rect">
            <a:avLst/>
          </a:prstGeom>
        </p:spPr>
      </p:pic>
    </p:spTree>
    <p:extLst>
      <p:ext uri="{BB962C8B-B14F-4D97-AF65-F5344CB8AC3E}">
        <p14:creationId xmlns:p14="http://schemas.microsoft.com/office/powerpoint/2010/main" val="1733810832"/>
      </p:ext>
    </p:extLst>
  </p:cSld>
  <p:clrMapOvr>
    <a:masterClrMapping/>
  </p:clrMapOvr>
  <mc:AlternateContent xmlns:mc="http://schemas.openxmlformats.org/markup-compatibility/2006">
    <mc:Choice xmlns:p14="http://schemas.microsoft.com/office/powerpoint/2010/main" Requires="p14">
      <p:transition p14:dur="250" advTm="3000"/>
    </mc:Choice>
    <mc:Fallback>
      <p:transition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02" y="469900"/>
            <a:ext cx="7688723" cy="5125815"/>
          </a:xfrm>
          <a:prstGeom prst="rect">
            <a:avLst/>
          </a:prstGeom>
        </p:spPr>
      </p:pic>
      <p:grpSp>
        <p:nvGrpSpPr>
          <p:cNvPr id="6" name="Group 5"/>
          <p:cNvGrpSpPr/>
          <p:nvPr/>
        </p:nvGrpSpPr>
        <p:grpSpPr>
          <a:xfrm>
            <a:off x="8314547" y="1206500"/>
            <a:ext cx="3877453" cy="1664214"/>
            <a:chOff x="2251638" y="5184262"/>
            <a:chExt cx="3877453" cy="1664214"/>
          </a:xfrm>
        </p:grpSpPr>
        <p:sp>
          <p:nvSpPr>
            <p:cNvPr id="10" name="Subtitle 4"/>
            <p:cNvSpPr txBox="1">
              <a:spLocks/>
            </p:cNvSpPr>
            <p:nvPr/>
          </p:nvSpPr>
          <p:spPr>
            <a:xfrm>
              <a:off x="2251638" y="5184262"/>
              <a:ext cx="3877453" cy="1664214"/>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74980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11556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2984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148132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800" b="1" dirty="0" smtClean="0">
                  <a:solidFill>
                    <a:srgbClr val="002060"/>
                  </a:solidFill>
                </a:rPr>
                <a:t>Alex Labrinidis</a:t>
              </a:r>
            </a:p>
            <a:p>
              <a:pPr marL="0" indent="0">
                <a:buNone/>
              </a:pPr>
              <a:r>
                <a:rPr lang="en-US" sz="2400" b="1" dirty="0" smtClean="0">
                  <a:solidFill>
                    <a:srgbClr val="002060"/>
                  </a:solidFill>
                  <a:hlinkClick r:id="rId5"/>
                </a:rPr>
                <a:t>http://labrinidis.cs.pitt.edu</a:t>
              </a:r>
              <a:endParaRPr lang="en-US" sz="2400" b="1" dirty="0" smtClean="0">
                <a:solidFill>
                  <a:srgbClr val="002060"/>
                </a:solidFill>
              </a:endParaRPr>
            </a:p>
            <a:p>
              <a:pPr marL="0" indent="0">
                <a:buNone/>
              </a:pPr>
              <a:r>
                <a:rPr lang="en-US" sz="2400" b="1" dirty="0" smtClean="0">
                  <a:solidFill>
                    <a:srgbClr val="002060"/>
                  </a:solidFill>
                </a:rPr>
                <a:t>    @</a:t>
              </a:r>
              <a:r>
                <a:rPr lang="en-US" sz="2400" b="1" dirty="0" err="1" smtClean="0">
                  <a:solidFill>
                    <a:srgbClr val="002060"/>
                  </a:solidFill>
                </a:rPr>
                <a:t>labrinid</a:t>
              </a:r>
              <a:endParaRPr lang="en-US" sz="2400" b="1" dirty="0" smtClean="0">
                <a:solidFill>
                  <a:srgbClr val="002060"/>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1638" y="6270369"/>
              <a:ext cx="363219" cy="363219"/>
            </a:xfrm>
            <a:prstGeom prst="rect">
              <a:avLst/>
            </a:prstGeom>
          </p:spPr>
        </p:pic>
      </p:grpSp>
      <p:grpSp>
        <p:nvGrpSpPr>
          <p:cNvPr id="7" name="Group 6"/>
          <p:cNvGrpSpPr/>
          <p:nvPr/>
        </p:nvGrpSpPr>
        <p:grpSpPr>
          <a:xfrm>
            <a:off x="8314546" y="2655826"/>
            <a:ext cx="3877453" cy="1664214"/>
            <a:chOff x="6295318" y="5184262"/>
            <a:chExt cx="3877453" cy="1664214"/>
          </a:xfrm>
        </p:grpSpPr>
        <p:sp>
          <p:nvSpPr>
            <p:cNvPr id="11" name="Subtitle 4"/>
            <p:cNvSpPr txBox="1">
              <a:spLocks/>
            </p:cNvSpPr>
            <p:nvPr/>
          </p:nvSpPr>
          <p:spPr>
            <a:xfrm>
              <a:off x="6295318" y="5184262"/>
              <a:ext cx="3877453" cy="1664214"/>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74980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11556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2984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148132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sz="2800" b="1" dirty="0" smtClean="0">
                <a:solidFill>
                  <a:srgbClr val="002060"/>
                </a:solidFill>
                <a:hlinkClick r:id="rId7"/>
              </a:endParaRPr>
            </a:p>
            <a:p>
              <a:pPr marL="0" indent="0">
                <a:buNone/>
              </a:pPr>
              <a:r>
                <a:rPr lang="en-US" sz="2400" b="1" dirty="0" smtClean="0">
                  <a:solidFill>
                    <a:srgbClr val="002060"/>
                  </a:solidFill>
                  <a:hlinkClick r:id="rId7"/>
                </a:rPr>
                <a:t>https://pittsmartliving.org</a:t>
              </a:r>
              <a:r>
                <a:rPr lang="en-US" sz="2400" b="1" dirty="0" smtClean="0">
                  <a:solidFill>
                    <a:srgbClr val="002060"/>
                  </a:solidFill>
                </a:rPr>
                <a:t> </a:t>
              </a:r>
            </a:p>
            <a:p>
              <a:pPr marL="0" indent="0">
                <a:buNone/>
              </a:pPr>
              <a:r>
                <a:rPr lang="en-US" sz="2400" b="1" dirty="0" smtClean="0">
                  <a:solidFill>
                    <a:srgbClr val="002060"/>
                  </a:solidFill>
                </a:rPr>
                <a:t>    @</a:t>
              </a:r>
              <a:r>
                <a:rPr lang="en-US" sz="2400" b="1" dirty="0" err="1" smtClean="0">
                  <a:solidFill>
                    <a:srgbClr val="002060"/>
                  </a:solidFill>
                </a:rPr>
                <a:t>pittsmartliving</a:t>
              </a:r>
              <a:endParaRPr lang="en-US" sz="2400" b="1" dirty="0" smtClean="0">
                <a:solidFill>
                  <a:srgbClr val="002060"/>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5318" y="6270369"/>
              <a:ext cx="363219" cy="363219"/>
            </a:xfrm>
            <a:prstGeom prst="rect">
              <a:avLst/>
            </a:prstGeom>
          </p:spPr>
        </p:pic>
      </p:grpSp>
      <p:sp>
        <p:nvSpPr>
          <p:cNvPr id="15" name="Rectangle 14"/>
          <p:cNvSpPr/>
          <p:nvPr/>
        </p:nvSpPr>
        <p:spPr>
          <a:xfrm>
            <a:off x="836459" y="5604361"/>
            <a:ext cx="10257232" cy="1015663"/>
          </a:xfrm>
          <a:prstGeom prst="rect">
            <a:avLst/>
          </a:prstGeom>
          <a:noFill/>
        </p:spPr>
        <p:txBody>
          <a:bodyPr wrap="none" lIns="91440" tIns="45720" rIns="91440" bIns="45720">
            <a:spAutoFit/>
          </a:bodyPr>
          <a:lstStyle/>
          <a:p>
            <a:pPr algn="ctr"/>
            <a:r>
              <a:rPr lang="en-US" sz="6000" b="1" dirty="0" smtClean="0">
                <a:ln w="12700">
                  <a:solidFill>
                    <a:schemeClr val="tx2">
                      <a:lumMod val="75000"/>
                    </a:schemeClr>
                  </a:solidFill>
                  <a:prstDash val="solid"/>
                </a:ln>
                <a:pattFill prst="narHorz">
                  <a:fgClr>
                    <a:schemeClr val="tx2"/>
                  </a:fgClr>
                  <a:bgClr>
                    <a:schemeClr val="accent1">
                      <a:lumMod val="40000"/>
                      <a:lumOff val="60000"/>
                    </a:schemeClr>
                  </a:bgClr>
                </a:pattFill>
                <a:effectLst>
                  <a:innerShdw blurRad="177800">
                    <a:schemeClr val="accent1">
                      <a:lumMod val="50000"/>
                    </a:schemeClr>
                  </a:innerShdw>
                </a:effectLst>
              </a:rPr>
              <a:t>Come to our booth on Tuesday!</a:t>
            </a:r>
            <a:endParaRPr lang="en-US" sz="6000" b="1" dirty="0">
              <a:ln w="12700">
                <a:solidFill>
                  <a:schemeClr val="tx2">
                    <a:lumMod val="75000"/>
                  </a:schemeClr>
                </a:solidFill>
                <a:prstDash val="solid"/>
              </a:ln>
              <a:pattFill prst="narHorz">
                <a:fgClr>
                  <a:schemeClr val="tx2"/>
                </a:fgClr>
                <a:bgClr>
                  <a:schemeClr val="accent1">
                    <a:lumMod val="40000"/>
                    <a:lumOff val="60000"/>
                  </a:schemeClr>
                </a:bgClr>
              </a:pattFill>
              <a:effectLst>
                <a:innerShdw blurRad="177800">
                  <a:schemeClr val="accent1">
                    <a:lumMod val="50000"/>
                  </a:schemeClr>
                </a:innerShdw>
              </a:effectLst>
            </a:endParaRPr>
          </a:p>
        </p:txBody>
      </p:sp>
    </p:spTree>
    <p:extLst>
      <p:ext uri="{BB962C8B-B14F-4D97-AF65-F5344CB8AC3E}">
        <p14:creationId xmlns:p14="http://schemas.microsoft.com/office/powerpoint/2010/main" val="242212452"/>
      </p:ext>
    </p:extLst>
  </p:cSld>
  <p:clrMapOvr>
    <a:masterClrMapping/>
  </p:clrMapOvr>
  <mc:AlternateContent xmlns:mc="http://schemas.openxmlformats.org/markup-compatibility/2006">
    <mc:Choice xmlns:p14="http://schemas.microsoft.com/office/powerpoint/2010/main" Requires="p14">
      <p:transition p14:dur="250" advTm="4000"/>
    </mc:Choice>
    <mc:Fallback>
      <p:transition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528" y="3684624"/>
            <a:ext cx="1258442" cy="12501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772" y="1357075"/>
            <a:ext cx="1194249" cy="125015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8261" y="1357075"/>
            <a:ext cx="1134033" cy="125015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2259" y="3684624"/>
            <a:ext cx="1083306" cy="125015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5396" y="1357075"/>
            <a:ext cx="1192265" cy="125015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8261" y="3684624"/>
            <a:ext cx="1126963" cy="125015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6168" y="1357075"/>
            <a:ext cx="1139721" cy="1250159"/>
          </a:xfrm>
          <a:prstGeom prst="rect">
            <a:avLst/>
          </a:prstGeom>
        </p:spPr>
      </p:pic>
      <p:sp>
        <p:nvSpPr>
          <p:cNvPr id="14" name="TextBox 13"/>
          <p:cNvSpPr txBox="1"/>
          <p:nvPr/>
        </p:nvSpPr>
        <p:spPr>
          <a:xfrm>
            <a:off x="2711646" y="4896664"/>
            <a:ext cx="909957" cy="584775"/>
          </a:xfrm>
          <a:prstGeom prst="rect">
            <a:avLst/>
          </a:prstGeom>
          <a:noFill/>
        </p:spPr>
        <p:txBody>
          <a:bodyPr wrap="square" rtlCol="0">
            <a:spAutoFit/>
          </a:bodyPr>
          <a:lstStyle/>
          <a:p>
            <a:r>
              <a:rPr lang="en-US" sz="1600" dirty="0">
                <a:latin typeface="Arial" charset="0"/>
                <a:ea typeface="Arial" charset="0"/>
                <a:cs typeface="Arial" charset="0"/>
              </a:rPr>
              <a:t>Kent Harries</a:t>
            </a:r>
          </a:p>
        </p:txBody>
      </p:sp>
      <p:sp>
        <p:nvSpPr>
          <p:cNvPr id="15" name="TextBox 14"/>
          <p:cNvSpPr txBox="1"/>
          <p:nvPr/>
        </p:nvSpPr>
        <p:spPr>
          <a:xfrm>
            <a:off x="3914563" y="2553131"/>
            <a:ext cx="1585834" cy="584775"/>
          </a:xfrm>
          <a:prstGeom prst="rect">
            <a:avLst/>
          </a:prstGeom>
          <a:noFill/>
        </p:spPr>
        <p:txBody>
          <a:bodyPr wrap="square" rtlCol="0">
            <a:spAutoFit/>
          </a:bodyPr>
          <a:lstStyle/>
          <a:p>
            <a:r>
              <a:rPr lang="en-US" sz="1600" dirty="0">
                <a:latin typeface="Arial" charset="0"/>
                <a:ea typeface="Arial" charset="0"/>
                <a:cs typeface="Arial" charset="0"/>
              </a:rPr>
              <a:t>Alexandros </a:t>
            </a:r>
            <a:br>
              <a:rPr lang="en-US" sz="1600" dirty="0">
                <a:latin typeface="Arial" charset="0"/>
                <a:ea typeface="Arial" charset="0"/>
                <a:cs typeface="Arial" charset="0"/>
              </a:rPr>
            </a:br>
            <a:r>
              <a:rPr lang="en-US" sz="1600" dirty="0">
                <a:latin typeface="Arial" charset="0"/>
                <a:ea typeface="Arial" charset="0"/>
                <a:cs typeface="Arial" charset="0"/>
              </a:rPr>
              <a:t>Labrinidis (PI)</a:t>
            </a:r>
          </a:p>
        </p:txBody>
      </p:sp>
      <p:sp>
        <p:nvSpPr>
          <p:cNvPr id="16" name="TextBox 15"/>
          <p:cNvSpPr txBox="1"/>
          <p:nvPr/>
        </p:nvSpPr>
        <p:spPr>
          <a:xfrm>
            <a:off x="8257857" y="4896664"/>
            <a:ext cx="885909" cy="584775"/>
          </a:xfrm>
          <a:prstGeom prst="rect">
            <a:avLst/>
          </a:prstGeom>
          <a:noFill/>
        </p:spPr>
        <p:txBody>
          <a:bodyPr wrap="square" rtlCol="0">
            <a:spAutoFit/>
          </a:bodyPr>
          <a:lstStyle/>
          <a:p>
            <a:r>
              <a:rPr lang="en-US" sz="1600" dirty="0">
                <a:latin typeface="Arial" charset="0"/>
                <a:ea typeface="Arial" charset="0"/>
                <a:cs typeface="Arial" charset="0"/>
              </a:rPr>
              <a:t>Sera </a:t>
            </a:r>
            <a:r>
              <a:rPr lang="en-US" sz="1600" dirty="0" err="1">
                <a:latin typeface="Arial" charset="0"/>
                <a:ea typeface="Arial" charset="0"/>
                <a:cs typeface="Arial" charset="0"/>
              </a:rPr>
              <a:t>Linardi</a:t>
            </a:r>
            <a:endParaRPr lang="en-US" sz="1600" dirty="0">
              <a:latin typeface="Arial" charset="0"/>
              <a:ea typeface="Arial" charset="0"/>
              <a:cs typeface="Arial" charset="0"/>
            </a:endParaRPr>
          </a:p>
        </p:txBody>
      </p:sp>
      <p:sp>
        <p:nvSpPr>
          <p:cNvPr id="17" name="TextBox 16"/>
          <p:cNvSpPr txBox="1"/>
          <p:nvPr/>
        </p:nvSpPr>
        <p:spPr>
          <a:xfrm>
            <a:off x="5506340" y="4896664"/>
            <a:ext cx="1060258" cy="584775"/>
          </a:xfrm>
          <a:prstGeom prst="rect">
            <a:avLst/>
          </a:prstGeom>
          <a:noFill/>
        </p:spPr>
        <p:txBody>
          <a:bodyPr wrap="square" rtlCol="0">
            <a:spAutoFit/>
          </a:bodyPr>
          <a:lstStyle/>
          <a:p>
            <a:r>
              <a:rPr lang="en-US" sz="1600" dirty="0">
                <a:latin typeface="Arial" charset="0"/>
                <a:ea typeface="Arial" charset="0"/>
                <a:cs typeface="Arial" charset="0"/>
              </a:rPr>
              <a:t>Mark </a:t>
            </a:r>
            <a:r>
              <a:rPr lang="en-US" sz="1600" dirty="0" err="1">
                <a:latin typeface="Arial" charset="0"/>
                <a:ea typeface="Arial" charset="0"/>
                <a:cs typeface="Arial" charset="0"/>
              </a:rPr>
              <a:t>Magalotti</a:t>
            </a:r>
            <a:endParaRPr lang="en-US" sz="1600" dirty="0">
              <a:latin typeface="Arial" charset="0"/>
              <a:ea typeface="Arial" charset="0"/>
              <a:cs typeface="Arial" charset="0"/>
            </a:endParaRPr>
          </a:p>
        </p:txBody>
      </p:sp>
      <p:sp>
        <p:nvSpPr>
          <p:cNvPr id="18" name="TextBox 17"/>
          <p:cNvSpPr txBox="1"/>
          <p:nvPr/>
        </p:nvSpPr>
        <p:spPr>
          <a:xfrm>
            <a:off x="5432609" y="2553130"/>
            <a:ext cx="1272573" cy="338554"/>
          </a:xfrm>
          <a:prstGeom prst="rect">
            <a:avLst/>
          </a:prstGeom>
          <a:noFill/>
        </p:spPr>
        <p:txBody>
          <a:bodyPr wrap="square" rtlCol="0">
            <a:spAutoFit/>
          </a:bodyPr>
          <a:lstStyle/>
          <a:p>
            <a:r>
              <a:rPr lang="en-US" sz="1600">
                <a:latin typeface="Arial" charset="0"/>
                <a:ea typeface="Arial" charset="0"/>
                <a:cs typeface="Arial" charset="0"/>
              </a:rPr>
              <a:t>Adam Lee</a:t>
            </a:r>
            <a:endParaRPr lang="en-US" sz="1600" dirty="0">
              <a:latin typeface="Arial" charset="0"/>
              <a:ea typeface="Arial" charset="0"/>
              <a:cs typeface="Arial" charset="0"/>
            </a:endParaRPr>
          </a:p>
        </p:txBody>
      </p:sp>
      <p:sp>
        <p:nvSpPr>
          <p:cNvPr id="19" name="TextBox 18"/>
          <p:cNvSpPr txBox="1"/>
          <p:nvPr/>
        </p:nvSpPr>
        <p:spPr>
          <a:xfrm>
            <a:off x="8186081" y="2553131"/>
            <a:ext cx="1513534" cy="584775"/>
          </a:xfrm>
          <a:prstGeom prst="rect">
            <a:avLst/>
          </a:prstGeom>
          <a:noFill/>
        </p:spPr>
        <p:txBody>
          <a:bodyPr wrap="square" rtlCol="0">
            <a:spAutoFit/>
          </a:bodyPr>
          <a:lstStyle/>
          <a:p>
            <a:r>
              <a:rPr lang="en-US" sz="1600" dirty="0">
                <a:latin typeface="Arial" charset="0"/>
                <a:ea typeface="Arial" charset="0"/>
                <a:cs typeface="Arial" charset="0"/>
              </a:rPr>
              <a:t>Konstantinos </a:t>
            </a:r>
            <a:br>
              <a:rPr lang="en-US" sz="1600" dirty="0">
                <a:latin typeface="Arial" charset="0"/>
                <a:ea typeface="Arial" charset="0"/>
                <a:cs typeface="Arial" charset="0"/>
              </a:rPr>
            </a:br>
            <a:r>
              <a:rPr lang="en-US" sz="1600" dirty="0" err="1">
                <a:latin typeface="Arial" charset="0"/>
                <a:ea typeface="Arial" charset="0"/>
                <a:cs typeface="Arial" charset="0"/>
              </a:rPr>
              <a:t>Pelechrinis</a:t>
            </a:r>
            <a:endParaRPr lang="en-US" sz="1600" dirty="0">
              <a:latin typeface="Arial" charset="0"/>
              <a:ea typeface="Arial" charset="0"/>
              <a:cs typeface="Arial" charset="0"/>
            </a:endParaRPr>
          </a:p>
        </p:txBody>
      </p:sp>
      <p:sp>
        <p:nvSpPr>
          <p:cNvPr id="20" name="TextBox 19"/>
          <p:cNvSpPr txBox="1"/>
          <p:nvPr/>
        </p:nvSpPr>
        <p:spPr>
          <a:xfrm>
            <a:off x="6912876" y="2553130"/>
            <a:ext cx="1131575" cy="338554"/>
          </a:xfrm>
          <a:prstGeom prst="rect">
            <a:avLst/>
          </a:prstGeom>
          <a:noFill/>
        </p:spPr>
        <p:txBody>
          <a:bodyPr wrap="square" rtlCol="0">
            <a:spAutoFit/>
          </a:bodyPr>
          <a:lstStyle/>
          <a:p>
            <a:r>
              <a:rPr lang="en-US" sz="1600" dirty="0">
                <a:latin typeface="Arial" charset="0"/>
                <a:ea typeface="Arial" charset="0"/>
                <a:cs typeface="Arial" charset="0"/>
              </a:rPr>
              <a:t>Yu-Ru Lin</a:t>
            </a:r>
          </a:p>
        </p:txBody>
      </p:sp>
      <p:sp>
        <p:nvSpPr>
          <p:cNvPr id="21" name="TextBox 20"/>
          <p:cNvSpPr txBox="1"/>
          <p:nvPr/>
        </p:nvSpPr>
        <p:spPr>
          <a:xfrm>
            <a:off x="3500752" y="892175"/>
            <a:ext cx="5186321" cy="400110"/>
          </a:xfrm>
          <a:prstGeom prst="rect">
            <a:avLst/>
          </a:prstGeom>
          <a:noFill/>
        </p:spPr>
        <p:txBody>
          <a:bodyPr wrap="square" rtlCol="0">
            <a:spAutoFit/>
          </a:bodyPr>
          <a:lstStyle/>
          <a:p>
            <a:pPr algn="ctr"/>
            <a:r>
              <a:rPr lang="en-US" sz="2000" dirty="0">
                <a:solidFill>
                  <a:srgbClr val="0070C0"/>
                </a:solidFill>
                <a:latin typeface="Arial" charset="0"/>
                <a:ea typeface="Arial" charset="0"/>
                <a:cs typeface="Arial" charset="0"/>
              </a:rPr>
              <a:t>School of Computing and Information (SCI)</a:t>
            </a:r>
          </a:p>
        </p:txBody>
      </p:sp>
      <p:sp>
        <p:nvSpPr>
          <p:cNvPr id="22" name="TextBox 21"/>
          <p:cNvSpPr txBox="1"/>
          <p:nvPr/>
        </p:nvSpPr>
        <p:spPr>
          <a:xfrm>
            <a:off x="2898564" y="3199649"/>
            <a:ext cx="3668035" cy="400110"/>
          </a:xfrm>
          <a:prstGeom prst="rect">
            <a:avLst/>
          </a:prstGeom>
          <a:noFill/>
        </p:spPr>
        <p:txBody>
          <a:bodyPr wrap="square" rtlCol="0">
            <a:spAutoFit/>
          </a:bodyPr>
          <a:lstStyle/>
          <a:p>
            <a:pPr algn="ctr"/>
            <a:r>
              <a:rPr lang="en-US" sz="2000" dirty="0">
                <a:solidFill>
                  <a:srgbClr val="0070C0"/>
                </a:solidFill>
                <a:latin typeface="Arial" charset="0"/>
                <a:ea typeface="Arial" charset="0"/>
                <a:cs typeface="Arial" charset="0"/>
              </a:rPr>
              <a:t>School of Engineering (SSOE)</a:t>
            </a:r>
          </a:p>
        </p:txBody>
      </p:sp>
      <p:sp>
        <p:nvSpPr>
          <p:cNvPr id="23" name="TextBox 22"/>
          <p:cNvSpPr txBox="1"/>
          <p:nvPr/>
        </p:nvSpPr>
        <p:spPr>
          <a:xfrm>
            <a:off x="7555429" y="3216141"/>
            <a:ext cx="1110999" cy="400110"/>
          </a:xfrm>
          <a:prstGeom prst="rect">
            <a:avLst/>
          </a:prstGeom>
          <a:noFill/>
        </p:spPr>
        <p:txBody>
          <a:bodyPr wrap="square" rtlCol="0">
            <a:spAutoFit/>
          </a:bodyPr>
          <a:lstStyle/>
          <a:p>
            <a:pPr algn="ctr"/>
            <a:r>
              <a:rPr lang="en-US" sz="2000" dirty="0">
                <a:solidFill>
                  <a:srgbClr val="0070C0"/>
                </a:solidFill>
                <a:latin typeface="Arial" charset="0"/>
                <a:ea typeface="Arial" charset="0"/>
                <a:cs typeface="Arial" charset="0"/>
              </a:rPr>
              <a:t>GSPIA</a:t>
            </a:r>
          </a:p>
        </p:txBody>
      </p:sp>
      <p:pic>
        <p:nvPicPr>
          <p:cNvPr id="24"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77466" y="3684624"/>
            <a:ext cx="972524" cy="12501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194758" y="4896664"/>
            <a:ext cx="1026858" cy="584775"/>
          </a:xfrm>
          <a:prstGeom prst="rect">
            <a:avLst/>
          </a:prstGeom>
          <a:noFill/>
        </p:spPr>
        <p:txBody>
          <a:bodyPr wrap="square" rtlCol="0">
            <a:spAutoFit/>
          </a:bodyPr>
          <a:lstStyle/>
          <a:p>
            <a:r>
              <a:rPr lang="en-US" sz="1600" dirty="0">
                <a:latin typeface="Arial" charset="0"/>
                <a:ea typeface="Arial" charset="0"/>
                <a:cs typeface="Arial" charset="0"/>
              </a:rPr>
              <a:t>Keith Johnson</a:t>
            </a:r>
          </a:p>
        </p:txBody>
      </p:sp>
      <p:sp>
        <p:nvSpPr>
          <p:cNvPr id="26" name="TextBox 25"/>
          <p:cNvSpPr txBox="1"/>
          <p:nvPr/>
        </p:nvSpPr>
        <p:spPr>
          <a:xfrm>
            <a:off x="6912874" y="4896664"/>
            <a:ext cx="1044226" cy="584775"/>
          </a:xfrm>
          <a:prstGeom prst="rect">
            <a:avLst/>
          </a:prstGeom>
          <a:noFill/>
        </p:spPr>
        <p:txBody>
          <a:bodyPr wrap="square" rtlCol="0">
            <a:spAutoFit/>
          </a:bodyPr>
          <a:lstStyle/>
          <a:p>
            <a:r>
              <a:rPr lang="en-US" sz="1600" dirty="0" err="1">
                <a:latin typeface="Arial" charset="0"/>
                <a:ea typeface="Arial" charset="0"/>
                <a:cs typeface="Arial" charset="0"/>
              </a:rPr>
              <a:t>Jinyong</a:t>
            </a:r>
            <a:r>
              <a:rPr lang="en-US" sz="1600" dirty="0">
                <a:latin typeface="Arial" charset="0"/>
                <a:ea typeface="Arial" charset="0"/>
                <a:cs typeface="Arial" charset="0"/>
              </a:rPr>
              <a:t> </a:t>
            </a:r>
            <a:r>
              <a:rPr lang="en-US" sz="1600" dirty="0" err="1">
                <a:latin typeface="Arial" charset="0"/>
                <a:ea typeface="Arial" charset="0"/>
                <a:cs typeface="Arial" charset="0"/>
              </a:rPr>
              <a:t>Jeong</a:t>
            </a:r>
            <a:endParaRPr lang="en-US" sz="1600" dirty="0">
              <a:latin typeface="Arial" charset="0"/>
              <a:ea typeface="Arial" charset="0"/>
              <a:cs typeface="Arial" charset="0"/>
            </a:endParaRPr>
          </a:p>
        </p:txBody>
      </p:sp>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2876" y="3684623"/>
            <a:ext cx="1044225" cy="1238220"/>
          </a:xfrm>
          <a:prstGeom prst="rect">
            <a:avLst/>
          </a:prstGeom>
          <a:noFill/>
          <a:ln>
            <a:solidFill>
              <a:schemeClr val="accent1">
                <a:shade val="95000"/>
                <a:satMod val="105000"/>
              </a:schemeClr>
            </a:solidFill>
          </a:ln>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70227" y="1357075"/>
            <a:ext cx="1083980" cy="1226041"/>
          </a:xfrm>
          <a:prstGeom prst="rect">
            <a:avLst/>
          </a:prstGeom>
        </p:spPr>
      </p:pic>
      <p:sp>
        <p:nvSpPr>
          <p:cNvPr id="29" name="TextBox 28"/>
          <p:cNvSpPr txBox="1"/>
          <p:nvPr/>
        </p:nvSpPr>
        <p:spPr>
          <a:xfrm>
            <a:off x="2577730" y="2553131"/>
            <a:ext cx="1084306" cy="584775"/>
          </a:xfrm>
          <a:prstGeom prst="rect">
            <a:avLst/>
          </a:prstGeom>
          <a:noFill/>
        </p:spPr>
        <p:txBody>
          <a:bodyPr wrap="square" rtlCol="0">
            <a:spAutoFit/>
          </a:bodyPr>
          <a:lstStyle/>
          <a:p>
            <a:r>
              <a:rPr lang="en-US" sz="1600" dirty="0">
                <a:latin typeface="Arial" charset="0"/>
                <a:ea typeface="Arial" charset="0"/>
                <a:cs typeface="Arial" charset="0"/>
              </a:rPr>
              <a:t>Kristi Bushman</a:t>
            </a:r>
            <a:endParaRPr lang="en-US" sz="1600" dirty="0">
              <a:latin typeface="Arial" charset="0"/>
              <a:ea typeface="Arial" charset="0"/>
              <a:cs typeface="Arial" charset="0"/>
            </a:endParaRPr>
          </a:p>
        </p:txBody>
      </p:sp>
      <p:sp>
        <p:nvSpPr>
          <p:cNvPr id="32" name="TextBox 31"/>
          <p:cNvSpPr txBox="1"/>
          <p:nvPr/>
        </p:nvSpPr>
        <p:spPr>
          <a:xfrm>
            <a:off x="2670228" y="5800463"/>
            <a:ext cx="6714995" cy="707886"/>
          </a:xfrm>
          <a:prstGeom prst="rect">
            <a:avLst/>
          </a:prstGeom>
          <a:noFill/>
        </p:spPr>
        <p:txBody>
          <a:bodyPr wrap="square" rtlCol="0">
            <a:spAutoFit/>
          </a:bodyPr>
          <a:lstStyle/>
          <a:p>
            <a:pPr algn="ctr"/>
            <a:r>
              <a:rPr lang="en-US" sz="2000" dirty="0">
                <a:solidFill>
                  <a:srgbClr val="0070C0"/>
                </a:solidFill>
                <a:latin typeface="Arial" charset="0"/>
                <a:ea typeface="Arial" charset="0"/>
                <a:cs typeface="Arial" charset="0"/>
              </a:rPr>
              <a:t>Plus 8 Graduate Students And 7 Undergraduate Students</a:t>
            </a:r>
            <a:br>
              <a:rPr lang="en-US" sz="2000" dirty="0">
                <a:solidFill>
                  <a:srgbClr val="0070C0"/>
                </a:solidFill>
                <a:latin typeface="Arial" charset="0"/>
                <a:ea typeface="Arial" charset="0"/>
                <a:cs typeface="Arial" charset="0"/>
              </a:rPr>
            </a:br>
            <a:r>
              <a:rPr lang="en-US" sz="2000" dirty="0">
                <a:solidFill>
                  <a:srgbClr val="0070C0"/>
                </a:solidFill>
                <a:latin typeface="Arial" charset="0"/>
                <a:ea typeface="Arial" charset="0"/>
                <a:cs typeface="Arial" charset="0"/>
              </a:rPr>
              <a:t>(see </a:t>
            </a:r>
            <a:r>
              <a:rPr lang="en-US" sz="2000" b="1" dirty="0" smtClean="0">
                <a:solidFill>
                  <a:srgbClr val="002060"/>
                </a:solidFill>
                <a:latin typeface="Arial" charset="0"/>
                <a:ea typeface="Arial" charset="0"/>
                <a:cs typeface="Arial" charset="0"/>
              </a:rPr>
              <a:t>https</a:t>
            </a:r>
            <a:r>
              <a:rPr lang="en-US" sz="2000" b="1" dirty="0">
                <a:solidFill>
                  <a:srgbClr val="002060"/>
                </a:solidFill>
                <a:latin typeface="Arial" charset="0"/>
                <a:ea typeface="Arial" charset="0"/>
                <a:cs typeface="Arial" charset="0"/>
              </a:rPr>
              <a:t>://</a:t>
            </a:r>
            <a:r>
              <a:rPr lang="en-US" sz="2000" b="1" dirty="0" err="1">
                <a:solidFill>
                  <a:srgbClr val="002060"/>
                </a:solidFill>
                <a:latin typeface="Arial" charset="0"/>
                <a:ea typeface="Arial" charset="0"/>
                <a:cs typeface="Arial" charset="0"/>
              </a:rPr>
              <a:t>pittsmartliving.org</a:t>
            </a:r>
            <a:r>
              <a:rPr lang="en-US" sz="2000" b="1" dirty="0">
                <a:solidFill>
                  <a:srgbClr val="002060"/>
                </a:solidFill>
                <a:latin typeface="Arial" charset="0"/>
                <a:ea typeface="Arial" charset="0"/>
                <a:cs typeface="Arial" charset="0"/>
              </a:rPr>
              <a:t> </a:t>
            </a:r>
            <a:r>
              <a:rPr lang="en-US" sz="2000" dirty="0">
                <a:solidFill>
                  <a:srgbClr val="0070C0"/>
                </a:solidFill>
                <a:latin typeface="Arial" charset="0"/>
                <a:ea typeface="Arial" charset="0"/>
                <a:cs typeface="Arial" charset="0"/>
              </a:rPr>
              <a:t>for full list)</a:t>
            </a:r>
          </a:p>
        </p:txBody>
      </p:sp>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89643" y="235414"/>
            <a:ext cx="1570129" cy="1046752"/>
          </a:xfrm>
          <a:prstGeom prst="rect">
            <a:avLst/>
          </a:prstGeom>
        </p:spPr>
      </p:pic>
      <p:sp>
        <p:nvSpPr>
          <p:cNvPr id="31" name="Title 8"/>
          <p:cNvSpPr txBox="1">
            <a:spLocks/>
          </p:cNvSpPr>
          <p:nvPr/>
        </p:nvSpPr>
        <p:spPr>
          <a:xfrm>
            <a:off x="2070411" y="130175"/>
            <a:ext cx="8018153"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2"/>
                </a:solidFill>
              </a:rPr>
              <a:t>Team Members</a:t>
            </a:r>
            <a:endParaRPr lang="en-US" sz="4000" b="1" dirty="0">
              <a:solidFill>
                <a:schemeClr val="accent2"/>
              </a:solidFill>
            </a:endParaRPr>
          </a:p>
        </p:txBody>
      </p:sp>
      <p:pic>
        <p:nvPicPr>
          <p:cNvPr id="33" name="Picture 2" descr="ttps://www.nsf.gov/images/logos/nsf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71946" y="6017766"/>
            <a:ext cx="820054" cy="8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27824"/>
      </p:ext>
    </p:extLst>
  </p:cSld>
  <p:clrMapOvr>
    <a:masterClrMapping/>
  </p:clrMapOvr>
  <mc:AlternateContent xmlns:mc="http://schemas.openxmlformats.org/markup-compatibility/2006">
    <mc:Choice xmlns:p14="http://schemas.microsoft.com/office/powerpoint/2010/main" Requires="p14">
      <p:transition p14:dur="250" advTm="12000"/>
    </mc:Choice>
    <mc:Fallback>
      <p:transition advTm="1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643" y="235414"/>
            <a:ext cx="1570129" cy="1046752"/>
          </a:xfrm>
          <a:prstGeom prst="rect">
            <a:avLst/>
          </a:prstGeom>
        </p:spPr>
      </p:pic>
      <p:sp>
        <p:nvSpPr>
          <p:cNvPr id="39"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smtClean="0">
                <a:solidFill>
                  <a:schemeClr val="accent2"/>
                </a:solidFill>
              </a:rPr>
              <a:t>Project Partners</a:t>
            </a:r>
            <a:endParaRPr lang="en-US" sz="4000" b="1" dirty="0">
              <a:solidFill>
                <a:schemeClr val="accent2"/>
              </a:solidFill>
            </a:endParaRPr>
          </a:p>
        </p:txBody>
      </p:sp>
      <p:sp>
        <p:nvSpPr>
          <p:cNvPr id="38" name="Content Placeholder 2"/>
          <p:cNvSpPr>
            <a:spLocks noGrp="1"/>
          </p:cNvSpPr>
          <p:nvPr>
            <p:ph idx="1"/>
          </p:nvPr>
        </p:nvSpPr>
        <p:spPr>
          <a:xfrm>
            <a:off x="393700" y="1421866"/>
            <a:ext cx="5384800" cy="4167996"/>
          </a:xfrm>
        </p:spPr>
        <p:txBody>
          <a:bodyPr>
            <a:noAutofit/>
          </a:bodyPr>
          <a:lstStyle/>
          <a:p>
            <a:pPr>
              <a:lnSpc>
                <a:spcPct val="120000"/>
              </a:lnSpc>
              <a:spcBef>
                <a:spcPts val="0"/>
              </a:spcBef>
              <a:spcAft>
                <a:spcPts val="0"/>
              </a:spcAft>
            </a:pPr>
            <a:r>
              <a:rPr lang="en-US" sz="2400" b="1" dirty="0">
                <a:solidFill>
                  <a:schemeClr val="tx1"/>
                </a:solidFill>
              </a:rPr>
              <a:t>Port Authority of Allegheny County </a:t>
            </a:r>
            <a:endParaRPr lang="en-US" sz="2400" b="1" dirty="0" smtClean="0">
              <a:solidFill>
                <a:schemeClr val="tx1"/>
              </a:solidFill>
            </a:endParaRPr>
          </a:p>
          <a:p>
            <a:pPr>
              <a:lnSpc>
                <a:spcPct val="120000"/>
              </a:lnSpc>
              <a:spcBef>
                <a:spcPts val="0"/>
              </a:spcBef>
              <a:spcAft>
                <a:spcPts val="0"/>
              </a:spcAft>
            </a:pPr>
            <a:r>
              <a:rPr lang="en-US" sz="2400" b="1" dirty="0" smtClean="0">
                <a:solidFill>
                  <a:schemeClr val="tx1"/>
                </a:solidFill>
              </a:rPr>
              <a:t>Healthy </a:t>
            </a:r>
            <a:r>
              <a:rPr lang="en-US" sz="2400" b="1" dirty="0">
                <a:solidFill>
                  <a:schemeClr val="tx1"/>
                </a:solidFill>
              </a:rPr>
              <a:t>Ride </a:t>
            </a:r>
            <a:r>
              <a:rPr lang="en-US" sz="2400" b="1" dirty="0" smtClean="0">
                <a:solidFill>
                  <a:schemeClr val="tx1"/>
                </a:solidFill>
              </a:rPr>
              <a:t>Pittsburgh</a:t>
            </a:r>
          </a:p>
          <a:p>
            <a:pPr>
              <a:lnSpc>
                <a:spcPct val="120000"/>
              </a:lnSpc>
              <a:spcBef>
                <a:spcPts val="0"/>
              </a:spcBef>
              <a:spcAft>
                <a:spcPts val="0"/>
              </a:spcAft>
            </a:pPr>
            <a:r>
              <a:rPr lang="en-US" sz="2400" dirty="0" smtClean="0">
                <a:solidFill>
                  <a:schemeClr val="tx1"/>
                </a:solidFill>
              </a:rPr>
              <a:t>City </a:t>
            </a:r>
            <a:r>
              <a:rPr lang="en-US" sz="2400" dirty="0">
                <a:solidFill>
                  <a:schemeClr val="tx1"/>
                </a:solidFill>
              </a:rPr>
              <a:t>of Pittsburgh</a:t>
            </a:r>
          </a:p>
          <a:p>
            <a:pPr>
              <a:lnSpc>
                <a:spcPct val="120000"/>
              </a:lnSpc>
              <a:spcBef>
                <a:spcPts val="0"/>
              </a:spcBef>
              <a:spcAft>
                <a:spcPts val="0"/>
              </a:spcAft>
            </a:pPr>
            <a:r>
              <a:rPr lang="en-US" sz="2400" dirty="0">
                <a:solidFill>
                  <a:schemeClr val="tx1"/>
                </a:solidFill>
              </a:rPr>
              <a:t>Oakland Business Improvement District</a:t>
            </a:r>
          </a:p>
          <a:p>
            <a:pPr>
              <a:lnSpc>
                <a:spcPct val="120000"/>
              </a:lnSpc>
              <a:spcBef>
                <a:spcPts val="0"/>
              </a:spcBef>
              <a:spcAft>
                <a:spcPts val="0"/>
              </a:spcAft>
            </a:pPr>
            <a:r>
              <a:rPr lang="en-US" sz="2400" dirty="0">
                <a:solidFill>
                  <a:schemeClr val="tx1"/>
                </a:solidFill>
              </a:rPr>
              <a:t>Pittsburgh Downtown Partnership </a:t>
            </a:r>
          </a:p>
          <a:p>
            <a:pPr>
              <a:lnSpc>
                <a:spcPct val="120000"/>
              </a:lnSpc>
              <a:spcBef>
                <a:spcPts val="0"/>
              </a:spcBef>
              <a:spcAft>
                <a:spcPts val="0"/>
              </a:spcAft>
            </a:pPr>
            <a:r>
              <a:rPr lang="en-US" sz="2400" dirty="0">
                <a:solidFill>
                  <a:schemeClr val="tx1"/>
                </a:solidFill>
              </a:rPr>
              <a:t>Envision Downtown </a:t>
            </a:r>
          </a:p>
          <a:p>
            <a:pPr>
              <a:lnSpc>
                <a:spcPct val="120000"/>
              </a:lnSpc>
              <a:spcBef>
                <a:spcPts val="0"/>
              </a:spcBef>
              <a:spcAft>
                <a:spcPts val="0"/>
              </a:spcAft>
            </a:pPr>
            <a:endParaRPr lang="en-US" sz="2400" dirty="0">
              <a:solidFill>
                <a:schemeClr val="tx1"/>
              </a:solidFill>
            </a:endParaRPr>
          </a:p>
        </p:txBody>
      </p:sp>
      <p:sp>
        <p:nvSpPr>
          <p:cNvPr id="40" name="Content Placeholder 2"/>
          <p:cNvSpPr txBox="1">
            <a:spLocks/>
          </p:cNvSpPr>
          <p:nvPr/>
        </p:nvSpPr>
        <p:spPr>
          <a:xfrm>
            <a:off x="5939787" y="1421866"/>
            <a:ext cx="7200900" cy="41679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spcAft>
                <a:spcPts val="0"/>
              </a:spcAft>
            </a:pPr>
            <a:r>
              <a:rPr lang="en-US" sz="2400" b="1" dirty="0"/>
              <a:t>Oakland Transportation Management </a:t>
            </a:r>
            <a:br>
              <a:rPr lang="en-US" sz="2400" b="1" dirty="0"/>
            </a:br>
            <a:r>
              <a:rPr lang="en-US" sz="2400" b="1" dirty="0"/>
              <a:t>Association</a:t>
            </a:r>
          </a:p>
          <a:p>
            <a:pPr>
              <a:lnSpc>
                <a:spcPct val="120000"/>
              </a:lnSpc>
              <a:spcBef>
                <a:spcPts val="0"/>
              </a:spcBef>
            </a:pPr>
            <a:r>
              <a:rPr lang="en-US" sz="2400" dirty="0"/>
              <a:t>Pittsburgh 2030 District</a:t>
            </a:r>
          </a:p>
          <a:p>
            <a:pPr>
              <a:lnSpc>
                <a:spcPct val="120000"/>
              </a:lnSpc>
              <a:spcBef>
                <a:spcPts val="0"/>
              </a:spcBef>
            </a:pPr>
            <a:r>
              <a:rPr lang="en-US" sz="2400" dirty="0" smtClean="0"/>
              <a:t>Radius Networks</a:t>
            </a:r>
          </a:p>
          <a:p>
            <a:pPr>
              <a:lnSpc>
                <a:spcPct val="120000"/>
              </a:lnSpc>
              <a:spcBef>
                <a:spcPts val="0"/>
              </a:spcBef>
            </a:pPr>
            <a:r>
              <a:rPr lang="en-US" sz="2400" dirty="0" smtClean="0"/>
              <a:t>UPMC</a:t>
            </a:r>
          </a:p>
          <a:p>
            <a:pPr>
              <a:lnSpc>
                <a:spcPct val="120000"/>
              </a:lnSpc>
              <a:spcBef>
                <a:spcPts val="0"/>
              </a:spcBef>
            </a:pPr>
            <a:r>
              <a:rPr lang="en-US" sz="2400" dirty="0" smtClean="0"/>
              <a:t>Daniele </a:t>
            </a:r>
            <a:r>
              <a:rPr lang="en-US" sz="2400" dirty="0" err="1" smtClean="0"/>
              <a:t>Quercia</a:t>
            </a:r>
            <a:r>
              <a:rPr lang="en-US" sz="2400" dirty="0" smtClean="0"/>
              <a:t>, Bell Labs, Cambridge, UK</a:t>
            </a:r>
          </a:p>
          <a:p>
            <a:pPr>
              <a:spcBef>
                <a:spcPts val="0"/>
              </a:spcBef>
            </a:pPr>
            <a:endParaRPr lang="en-US" sz="2400" dirty="0"/>
          </a:p>
        </p:txBody>
      </p:sp>
      <p:sp>
        <p:nvSpPr>
          <p:cNvPr id="41" name="Content Placeholder 2"/>
          <p:cNvSpPr txBox="1">
            <a:spLocks/>
          </p:cNvSpPr>
          <p:nvPr/>
        </p:nvSpPr>
        <p:spPr>
          <a:xfrm>
            <a:off x="393700" y="4411115"/>
            <a:ext cx="10978246" cy="1621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sz="2400" dirty="0" smtClean="0"/>
              <a:t>University of Pittsburgh </a:t>
            </a:r>
            <a:r>
              <a:rPr lang="mr-IN" sz="2400" dirty="0" smtClean="0"/>
              <a:t>–</a:t>
            </a:r>
            <a:r>
              <a:rPr lang="en-US" sz="2400" dirty="0" smtClean="0"/>
              <a:t> Department of Parking, Transportation &amp; Services</a:t>
            </a:r>
          </a:p>
          <a:p>
            <a:pPr>
              <a:lnSpc>
                <a:spcPct val="120000"/>
              </a:lnSpc>
              <a:spcBef>
                <a:spcPts val="0"/>
              </a:spcBef>
            </a:pPr>
            <a:r>
              <a:rPr lang="en-US" sz="2400" dirty="0" smtClean="0"/>
              <a:t>University of Pittsburgh </a:t>
            </a:r>
            <a:r>
              <a:rPr lang="mr-IN" sz="2400" dirty="0" smtClean="0"/>
              <a:t>–</a:t>
            </a:r>
            <a:r>
              <a:rPr lang="en-US" sz="2400" dirty="0" smtClean="0"/>
              <a:t> Office of Community and Governmental Relations</a:t>
            </a:r>
          </a:p>
          <a:p>
            <a:pPr>
              <a:lnSpc>
                <a:spcPct val="120000"/>
              </a:lnSpc>
              <a:spcBef>
                <a:spcPts val="0"/>
              </a:spcBef>
            </a:pPr>
            <a:r>
              <a:rPr lang="en-US" sz="2400" dirty="0" smtClean="0"/>
              <a:t>University of Pittsburgh </a:t>
            </a:r>
            <a:r>
              <a:rPr lang="mr-IN" sz="2400" dirty="0" smtClean="0"/>
              <a:t>–</a:t>
            </a:r>
            <a:r>
              <a:rPr lang="en-US" sz="2400" dirty="0" smtClean="0"/>
              <a:t> Center for Social &amp; Urban Research </a:t>
            </a:r>
          </a:p>
        </p:txBody>
      </p:sp>
      <p:sp>
        <p:nvSpPr>
          <p:cNvPr id="2" name="Footer Placeholder 1"/>
          <p:cNvSpPr>
            <a:spLocks noGrp="1"/>
          </p:cNvSpPr>
          <p:nvPr>
            <p:ph type="ftr" sz="quarter" idx="11"/>
          </p:nvPr>
        </p:nvSpPr>
        <p:spPr/>
        <p:txBody>
          <a:bodyPr/>
          <a:lstStyle/>
          <a:p>
            <a:r>
              <a:rPr lang="en-US" smtClean="0"/>
              <a:t>https://PittSmartLiving.org</a:t>
            </a:r>
            <a:endParaRPr lang="en-US"/>
          </a:p>
        </p:txBody>
      </p:sp>
    </p:spTree>
    <p:extLst>
      <p:ext uri="{BB962C8B-B14F-4D97-AF65-F5344CB8AC3E}">
        <p14:creationId xmlns:p14="http://schemas.microsoft.com/office/powerpoint/2010/main" val="899194683"/>
      </p:ext>
    </p:extLst>
  </p:cSld>
  <p:clrMapOvr>
    <a:masterClrMapping/>
  </p:clrMapOvr>
  <mc:AlternateContent xmlns:mc="http://schemas.openxmlformats.org/markup-compatibility/2006">
    <mc:Choice xmlns:p14="http://schemas.microsoft.com/office/powerpoint/2010/main" Requires="p14">
      <p:transition p14:dur="250" advTm="6000"/>
    </mc:Choice>
    <mc:Fallback>
      <p:transition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643" y="235414"/>
            <a:ext cx="1570129" cy="1046752"/>
          </a:xfrm>
          <a:prstGeom prst="rect">
            <a:avLst/>
          </a:prstGeom>
        </p:spPr>
      </p:pic>
      <p:sp>
        <p:nvSpPr>
          <p:cNvPr id="39" name="Title 8"/>
          <p:cNvSpPr>
            <a:spLocks noGrp="1"/>
          </p:cNvSpPr>
          <p:nvPr>
            <p:ph type="title"/>
          </p:nvPr>
        </p:nvSpPr>
        <p:spPr/>
        <p:txBody>
          <a:bodyPr>
            <a:noAutofit/>
          </a:bodyPr>
          <a:lstStyle/>
          <a:p>
            <a:pPr>
              <a:lnSpc>
                <a:spcPct val="100000"/>
              </a:lnSpc>
            </a:pPr>
            <a:r>
              <a:rPr lang="en-US" sz="4000" b="1" dirty="0" smtClean="0">
                <a:solidFill>
                  <a:schemeClr val="accent2"/>
                </a:solidFill>
              </a:rPr>
              <a:t>Motivating Example</a:t>
            </a:r>
            <a:endParaRPr lang="en-US" sz="4000" b="1" dirty="0">
              <a:solidFill>
                <a:schemeClr val="accent2"/>
              </a:solidFill>
            </a:endParaRPr>
          </a:p>
        </p:txBody>
      </p:sp>
      <p:sp>
        <p:nvSpPr>
          <p:cNvPr id="4" name="Content Placeholder 3"/>
          <p:cNvSpPr>
            <a:spLocks noGrp="1"/>
          </p:cNvSpPr>
          <p:nvPr>
            <p:ph idx="1"/>
          </p:nvPr>
        </p:nvSpPr>
        <p:spPr/>
        <p:txBody>
          <a:bodyPr>
            <a:normAutofit/>
          </a:bodyPr>
          <a:lstStyle/>
          <a:p>
            <a:r>
              <a:rPr lang="en-US" sz="3600" dirty="0" smtClean="0"/>
              <a:t>What if you knew </a:t>
            </a:r>
            <a:r>
              <a:rPr lang="en-US" sz="3600" b="1" dirty="0" smtClean="0">
                <a:solidFill>
                  <a:srgbClr val="C00000"/>
                </a:solidFill>
              </a:rPr>
              <a:t>how full </a:t>
            </a:r>
            <a:r>
              <a:rPr lang="en-US" sz="3600" dirty="0" smtClean="0"/>
              <a:t>your bus would be </a:t>
            </a:r>
            <a:r>
              <a:rPr lang="en-US" sz="3600" b="1" dirty="0" smtClean="0">
                <a:solidFill>
                  <a:schemeClr val="tx2"/>
                </a:solidFill>
              </a:rPr>
              <a:t>ahead of time</a:t>
            </a:r>
            <a:r>
              <a:rPr lang="en-US" sz="3600" dirty="0" smtClean="0"/>
              <a:t>?</a:t>
            </a:r>
          </a:p>
          <a:p>
            <a:r>
              <a:rPr lang="en-US" sz="3600" dirty="0" smtClean="0"/>
              <a:t>What if you were given </a:t>
            </a:r>
            <a:r>
              <a:rPr lang="en-US" sz="3600" b="1" dirty="0" smtClean="0">
                <a:solidFill>
                  <a:srgbClr val="C00000"/>
                </a:solidFill>
              </a:rPr>
              <a:t>alternative options</a:t>
            </a:r>
            <a:r>
              <a:rPr lang="en-US" sz="3600" dirty="0" smtClean="0">
                <a:solidFill>
                  <a:srgbClr val="C00000"/>
                </a:solidFill>
              </a:rPr>
              <a:t> </a:t>
            </a:r>
            <a:r>
              <a:rPr lang="en-US" sz="3600" dirty="0" smtClean="0"/>
              <a:t>to waiting for the next bus?</a:t>
            </a:r>
          </a:p>
          <a:p>
            <a:r>
              <a:rPr lang="en-US" sz="3600" dirty="0" smtClean="0"/>
              <a:t>What if you were given </a:t>
            </a:r>
            <a:r>
              <a:rPr lang="en-US" sz="3600" b="1" dirty="0" smtClean="0">
                <a:solidFill>
                  <a:srgbClr val="C00000"/>
                </a:solidFill>
              </a:rPr>
              <a:t>incentives</a:t>
            </a:r>
            <a:r>
              <a:rPr lang="en-US" sz="3600" dirty="0" smtClean="0"/>
              <a:t> for waiting for the next bus?</a:t>
            </a:r>
          </a:p>
          <a:p>
            <a:pPr lvl="1"/>
            <a:r>
              <a:rPr lang="en-US" dirty="0" smtClean="0"/>
              <a:t>E.g., discount $3 off coffee from coffee-shop around the corner</a:t>
            </a:r>
          </a:p>
        </p:txBody>
      </p:sp>
      <p:sp>
        <p:nvSpPr>
          <p:cNvPr id="2" name="Footer Placeholder 1"/>
          <p:cNvSpPr>
            <a:spLocks noGrp="1"/>
          </p:cNvSpPr>
          <p:nvPr>
            <p:ph type="ftr" sz="quarter" idx="11"/>
          </p:nvPr>
        </p:nvSpPr>
        <p:spPr/>
        <p:txBody>
          <a:bodyPr/>
          <a:lstStyle/>
          <a:p>
            <a:r>
              <a:rPr lang="en-US" smtClean="0"/>
              <a:t>https://PittSmartLiving.org</a:t>
            </a:r>
            <a:endParaRPr lang="en-US"/>
          </a:p>
        </p:txBody>
      </p:sp>
    </p:spTree>
    <p:extLst>
      <p:ext uri="{BB962C8B-B14F-4D97-AF65-F5344CB8AC3E}">
        <p14:creationId xmlns:p14="http://schemas.microsoft.com/office/powerpoint/2010/main" val="859461373"/>
      </p:ext>
    </p:extLst>
  </p:cSld>
  <p:clrMapOvr>
    <a:masterClrMapping/>
  </p:clrMapOvr>
  <mc:AlternateContent xmlns:mc="http://schemas.openxmlformats.org/markup-compatibility/2006">
    <mc:Choice xmlns:p14="http://schemas.microsoft.com/office/powerpoint/2010/main" Requires="p14">
      <p:transition p14:dur="250" advTm="20000"/>
    </mc:Choice>
    <mc:Fallback>
      <p:transition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smtClean="0">
                <a:solidFill>
                  <a:schemeClr val="accent2"/>
                </a:solidFill>
              </a:rPr>
              <a:t>The Big </a:t>
            </a:r>
            <a:r>
              <a:rPr lang="en-US" sz="4000" b="1" dirty="0">
                <a:solidFill>
                  <a:schemeClr val="accent2"/>
                </a:solidFill>
              </a:rPr>
              <a:t>P</a:t>
            </a:r>
            <a:r>
              <a:rPr lang="en-US" sz="4000" b="1" dirty="0" smtClean="0">
                <a:solidFill>
                  <a:schemeClr val="accent2"/>
                </a:solidFill>
              </a:rPr>
              <a:t>icture</a:t>
            </a:r>
            <a:endParaRPr lang="en-US" sz="4000" b="1" dirty="0">
              <a:solidFill>
                <a:schemeClr val="accent2"/>
              </a:solidFill>
            </a:endParaRPr>
          </a:p>
        </p:txBody>
      </p:sp>
      <p:sp>
        <p:nvSpPr>
          <p:cNvPr id="12" name="Cloud 11"/>
          <p:cNvSpPr/>
          <p:nvPr/>
        </p:nvSpPr>
        <p:spPr>
          <a:xfrm>
            <a:off x="3199932" y="1414911"/>
            <a:ext cx="5127477" cy="360085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851" y="1021294"/>
            <a:ext cx="1960298" cy="1306866"/>
          </a:xfrm>
          <a:prstGeom prst="rect">
            <a:avLst/>
          </a:prstGeom>
        </p:spPr>
      </p:pic>
      <p:sp>
        <p:nvSpPr>
          <p:cNvPr id="17" name="TextBox 16"/>
          <p:cNvSpPr txBox="1"/>
          <p:nvPr/>
        </p:nvSpPr>
        <p:spPr>
          <a:xfrm>
            <a:off x="4208834" y="2452000"/>
            <a:ext cx="3793987" cy="2215991"/>
          </a:xfrm>
          <a:prstGeom prst="rect">
            <a:avLst/>
          </a:prstGeom>
          <a:noFill/>
        </p:spPr>
        <p:txBody>
          <a:bodyPr wrap="none" rtlCol="0">
            <a:spAutoFit/>
          </a:bodyPr>
          <a:lstStyle/>
          <a:p>
            <a:pPr marL="285750" indent="-285750">
              <a:buFont typeface="Arial" charset="0"/>
              <a:buChar char="•"/>
            </a:pPr>
            <a:r>
              <a:rPr lang="en-US" sz="2400" dirty="0" err="1" smtClean="0">
                <a:solidFill>
                  <a:schemeClr val="bg1"/>
                </a:solidFill>
              </a:rPr>
              <a:t>Realtime</a:t>
            </a:r>
            <a:r>
              <a:rPr lang="en-US" sz="2400" dirty="0" smtClean="0">
                <a:solidFill>
                  <a:schemeClr val="bg1"/>
                </a:solidFill>
              </a:rPr>
              <a:t> Information</a:t>
            </a:r>
          </a:p>
          <a:p>
            <a:pPr marL="285750" indent="-285750">
              <a:buFont typeface="Arial" charset="0"/>
              <a:buChar char="•"/>
            </a:pPr>
            <a:r>
              <a:rPr lang="en-US" sz="2400" dirty="0" smtClean="0">
                <a:solidFill>
                  <a:schemeClr val="bg1"/>
                </a:solidFill>
              </a:rPr>
              <a:t>Marketplace for incentives</a:t>
            </a:r>
          </a:p>
          <a:p>
            <a:pPr marL="285750" indent="-285750">
              <a:buFont typeface="Arial" charset="0"/>
              <a:buChar char="•"/>
            </a:pPr>
            <a:r>
              <a:rPr lang="en-US" sz="2400" dirty="0" smtClean="0">
                <a:solidFill>
                  <a:schemeClr val="bg1"/>
                </a:solidFill>
              </a:rPr>
              <a:t>User Preferences</a:t>
            </a:r>
          </a:p>
          <a:p>
            <a:pPr marL="285750" indent="-285750">
              <a:buFont typeface="Arial" charset="0"/>
              <a:buChar char="•"/>
            </a:pPr>
            <a:r>
              <a:rPr lang="en-US" sz="2400" dirty="0" smtClean="0">
                <a:solidFill>
                  <a:schemeClr val="bg1"/>
                </a:solidFill>
              </a:rPr>
              <a:t>Historical Data</a:t>
            </a:r>
          </a:p>
          <a:p>
            <a:pPr marL="285750" indent="-285750">
              <a:buFont typeface="Arial" charset="0"/>
              <a:buChar char="•"/>
            </a:pPr>
            <a:r>
              <a:rPr lang="en-US" sz="2400" dirty="0" smtClean="0">
                <a:solidFill>
                  <a:schemeClr val="bg1"/>
                </a:solidFill>
              </a:rPr>
              <a:t>Predictive Models</a:t>
            </a:r>
          </a:p>
          <a:p>
            <a:endParaRPr lang="en-US" dirty="0"/>
          </a:p>
        </p:txBody>
      </p:sp>
      <p:grpSp>
        <p:nvGrpSpPr>
          <p:cNvPr id="18" name="Group 17"/>
          <p:cNvGrpSpPr/>
          <p:nvPr/>
        </p:nvGrpSpPr>
        <p:grpSpPr>
          <a:xfrm>
            <a:off x="182880" y="617765"/>
            <a:ext cx="3951347" cy="2187624"/>
            <a:chOff x="742760" y="341713"/>
            <a:chExt cx="2945992" cy="2094831"/>
          </a:xfrm>
        </p:grpSpPr>
        <p:grpSp>
          <p:nvGrpSpPr>
            <p:cNvPr id="19" name="Group 18"/>
            <p:cNvGrpSpPr/>
            <p:nvPr/>
          </p:nvGrpSpPr>
          <p:grpSpPr>
            <a:xfrm>
              <a:off x="742760" y="341713"/>
              <a:ext cx="2751747" cy="1666921"/>
              <a:chOff x="2452643" y="498888"/>
              <a:chExt cx="2751747" cy="1666921"/>
            </a:xfrm>
          </p:grpSpPr>
          <p:sp>
            <p:nvSpPr>
              <p:cNvPr id="21" name="Round Same Side Corner Rectangle 20"/>
              <p:cNvSpPr/>
              <p:nvPr/>
            </p:nvSpPr>
            <p:spPr>
              <a:xfrm>
                <a:off x="2452643" y="520257"/>
                <a:ext cx="2751747" cy="512747"/>
              </a:xfrm>
              <a:prstGeom prst="round2Same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720793" y="498888"/>
                <a:ext cx="2120092" cy="501027"/>
              </a:xfrm>
              <a:prstGeom prst="rect">
                <a:avLst/>
              </a:prstGeom>
              <a:noFill/>
            </p:spPr>
            <p:txBody>
              <a:bodyPr wrap="none" rtlCol="0">
                <a:spAutoFit/>
              </a:bodyPr>
              <a:lstStyle/>
              <a:p>
                <a:r>
                  <a:rPr lang="en-US" sz="2800" dirty="0" smtClean="0">
                    <a:solidFill>
                      <a:schemeClr val="bg1"/>
                    </a:solidFill>
                  </a:rPr>
                  <a:t>Mobility Providers</a:t>
                </a:r>
                <a:endParaRPr lang="en-US" sz="2800" dirty="0">
                  <a:solidFill>
                    <a:schemeClr val="bg1"/>
                  </a:solidFill>
                </a:endParaRPr>
              </a:p>
            </p:txBody>
          </p:sp>
          <p:sp>
            <p:nvSpPr>
              <p:cNvPr id="23" name="Round Same Side Corner Rectangle 22"/>
              <p:cNvSpPr/>
              <p:nvPr/>
            </p:nvSpPr>
            <p:spPr>
              <a:xfrm>
                <a:off x="2452643" y="991587"/>
                <a:ext cx="2751747" cy="1174222"/>
              </a:xfrm>
              <a:prstGeom prst="round2SameRect">
                <a:avLst>
                  <a:gd name="adj1" fmla="val 0"/>
                  <a:gd name="adj2" fmla="val 315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400" dirty="0" smtClean="0">
                    <a:solidFill>
                      <a:schemeClr val="tx1"/>
                    </a:solidFill>
                  </a:rPr>
                  <a:t>Incentives</a:t>
                </a:r>
              </a:p>
              <a:p>
                <a:pPr marL="285750" indent="-285750">
                  <a:buFont typeface="Arial" charset="0"/>
                  <a:buChar char="•"/>
                </a:pPr>
                <a:r>
                  <a:rPr lang="en-US" sz="2400" dirty="0" smtClean="0">
                    <a:solidFill>
                      <a:schemeClr val="tx1"/>
                    </a:solidFill>
                  </a:rPr>
                  <a:t>Pro-Social “rules”</a:t>
                </a:r>
                <a:br>
                  <a:rPr lang="en-US" sz="2400" dirty="0" smtClean="0">
                    <a:solidFill>
                      <a:schemeClr val="tx1"/>
                    </a:solidFill>
                  </a:rPr>
                </a:br>
                <a:r>
                  <a:rPr lang="en-US" sz="2000" dirty="0" smtClean="0">
                    <a:solidFill>
                      <a:schemeClr val="tx1"/>
                    </a:solidFill>
                  </a:rPr>
                  <a:t>(e.g., reduce peak demand)</a:t>
                </a:r>
                <a:endParaRPr lang="en-US" sz="2000" dirty="0">
                  <a:solidFill>
                    <a:schemeClr val="tx1"/>
                  </a:solidFill>
                </a:endParaRPr>
              </a:p>
            </p:txBody>
          </p:sp>
        </p:grpSp>
        <p:sp>
          <p:nvSpPr>
            <p:cNvPr id="20" name="Right Arrow 19"/>
            <p:cNvSpPr/>
            <p:nvPr/>
          </p:nvSpPr>
          <p:spPr>
            <a:xfrm rot="3191722">
              <a:off x="3042693" y="1790485"/>
              <a:ext cx="745187" cy="546931"/>
            </a:xfrm>
            <a:prstGeom prst="rightArrow">
              <a:avLst>
                <a:gd name="adj1" fmla="val 43750"/>
                <a:gd name="adj2" fmla="val 51562"/>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9294" y="4580132"/>
            <a:ext cx="4457969" cy="1997255"/>
            <a:chOff x="742761" y="4258132"/>
            <a:chExt cx="3373874" cy="1822094"/>
          </a:xfrm>
        </p:grpSpPr>
        <p:grpSp>
          <p:nvGrpSpPr>
            <p:cNvPr id="25" name="Group 24"/>
            <p:cNvGrpSpPr/>
            <p:nvPr/>
          </p:nvGrpSpPr>
          <p:grpSpPr>
            <a:xfrm>
              <a:off x="742761" y="4428671"/>
              <a:ext cx="2949023" cy="1651555"/>
              <a:chOff x="2452643" y="514253"/>
              <a:chExt cx="2949023" cy="1651555"/>
            </a:xfrm>
          </p:grpSpPr>
          <p:sp>
            <p:nvSpPr>
              <p:cNvPr id="27" name="Round Same Side Corner Rectangle 26"/>
              <p:cNvSpPr/>
              <p:nvPr/>
            </p:nvSpPr>
            <p:spPr>
              <a:xfrm>
                <a:off x="2452643" y="520255"/>
                <a:ext cx="2949022" cy="512747"/>
              </a:xfrm>
              <a:prstGeom prst="round2SameRect">
                <a:avLst/>
              </a:prstGeom>
              <a:solidFill>
                <a:srgbClr val="00B050"/>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42535" y="514253"/>
                <a:ext cx="2104692" cy="477333"/>
              </a:xfrm>
              <a:prstGeom prst="rect">
                <a:avLst/>
              </a:prstGeom>
              <a:noFill/>
              <a:ln>
                <a:noFill/>
              </a:ln>
            </p:spPr>
            <p:txBody>
              <a:bodyPr wrap="none" rtlCol="0">
                <a:spAutoFit/>
              </a:bodyPr>
              <a:lstStyle/>
              <a:p>
                <a:r>
                  <a:rPr lang="en-US" sz="2800" dirty="0" smtClean="0">
                    <a:solidFill>
                      <a:schemeClr val="bg1"/>
                    </a:solidFill>
                  </a:rPr>
                  <a:t>Local Businesses</a:t>
                </a:r>
                <a:endParaRPr lang="en-US" sz="2800" dirty="0">
                  <a:solidFill>
                    <a:schemeClr val="bg1"/>
                  </a:solidFill>
                </a:endParaRPr>
              </a:p>
            </p:txBody>
          </p:sp>
          <p:sp>
            <p:nvSpPr>
              <p:cNvPr id="29" name="Round Same Side Corner Rectangle 28"/>
              <p:cNvSpPr/>
              <p:nvPr/>
            </p:nvSpPr>
            <p:spPr>
              <a:xfrm>
                <a:off x="2452643" y="991586"/>
                <a:ext cx="2949023" cy="1174222"/>
              </a:xfrm>
              <a:prstGeom prst="round2SameRect">
                <a:avLst>
                  <a:gd name="adj1" fmla="val 0"/>
                  <a:gd name="adj2" fmla="val 31503"/>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400" dirty="0" smtClean="0">
                    <a:solidFill>
                      <a:schemeClr val="tx1"/>
                    </a:solidFill>
                  </a:rPr>
                  <a:t>Incentives</a:t>
                </a:r>
              </a:p>
              <a:p>
                <a:pPr marL="285750" indent="-285750">
                  <a:buFont typeface="Arial" charset="0"/>
                  <a:buChar char="•"/>
                </a:pPr>
                <a:r>
                  <a:rPr lang="en-US" sz="2400" dirty="0" smtClean="0">
                    <a:solidFill>
                      <a:schemeClr val="tx1"/>
                    </a:solidFill>
                  </a:rPr>
                  <a:t>Redemption rules</a:t>
                </a:r>
                <a:r>
                  <a:rPr lang="en-US" dirty="0" smtClean="0">
                    <a:solidFill>
                      <a:schemeClr val="tx1"/>
                    </a:solidFill>
                  </a:rPr>
                  <a:t/>
                </a:r>
                <a:br>
                  <a:rPr lang="en-US" dirty="0" smtClean="0">
                    <a:solidFill>
                      <a:schemeClr val="tx1"/>
                    </a:solidFill>
                  </a:rPr>
                </a:br>
                <a:r>
                  <a:rPr lang="en-US" sz="2000" dirty="0" smtClean="0">
                    <a:solidFill>
                      <a:schemeClr val="tx1"/>
                    </a:solidFill>
                  </a:rPr>
                  <a:t>(e.g., no coupons before 5pm) </a:t>
                </a:r>
              </a:p>
            </p:txBody>
          </p:sp>
        </p:grpSp>
        <p:sp>
          <p:nvSpPr>
            <p:cNvPr id="26" name="Right Arrow 25"/>
            <p:cNvSpPr/>
            <p:nvPr/>
          </p:nvSpPr>
          <p:spPr>
            <a:xfrm rot="19168534">
              <a:off x="3371448" y="4258132"/>
              <a:ext cx="745187" cy="546931"/>
            </a:xfrm>
            <a:prstGeom prst="rightArrow">
              <a:avLst>
                <a:gd name="adj1" fmla="val 43750"/>
                <a:gd name="adj2" fmla="val 51562"/>
              </a:avLst>
            </a:prstGeom>
            <a:solidFill>
              <a:schemeClr val="accent4">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962520" y="4105945"/>
            <a:ext cx="4710435" cy="2102150"/>
            <a:chOff x="5503956" y="3978077"/>
            <a:chExt cx="3427123" cy="2102150"/>
          </a:xfrm>
        </p:grpSpPr>
        <p:grpSp>
          <p:nvGrpSpPr>
            <p:cNvPr id="31" name="Group 30"/>
            <p:cNvGrpSpPr/>
            <p:nvPr/>
          </p:nvGrpSpPr>
          <p:grpSpPr>
            <a:xfrm>
              <a:off x="5888053" y="4393428"/>
              <a:ext cx="3043026" cy="1686799"/>
              <a:chOff x="2264638" y="479010"/>
              <a:chExt cx="3043026" cy="1686799"/>
            </a:xfrm>
          </p:grpSpPr>
          <p:sp>
            <p:nvSpPr>
              <p:cNvPr id="33" name="Round Same Side Corner Rectangle 32"/>
              <p:cNvSpPr/>
              <p:nvPr/>
            </p:nvSpPr>
            <p:spPr>
              <a:xfrm>
                <a:off x="2264639" y="520257"/>
                <a:ext cx="3043024" cy="512747"/>
              </a:xfrm>
              <a:prstGeom prst="round2Same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538962" y="479010"/>
                <a:ext cx="1236957" cy="523220"/>
              </a:xfrm>
              <a:prstGeom prst="rect">
                <a:avLst/>
              </a:prstGeom>
              <a:noFill/>
              <a:ln>
                <a:noFill/>
              </a:ln>
            </p:spPr>
            <p:txBody>
              <a:bodyPr wrap="none" rtlCol="0">
                <a:spAutoFit/>
              </a:bodyPr>
              <a:lstStyle/>
              <a:p>
                <a:r>
                  <a:rPr lang="en-US" sz="2800" dirty="0" smtClean="0">
                    <a:solidFill>
                      <a:schemeClr val="bg1"/>
                    </a:solidFill>
                  </a:rPr>
                  <a:t>Employers</a:t>
                </a:r>
                <a:endParaRPr lang="en-US" sz="2800" dirty="0">
                  <a:solidFill>
                    <a:schemeClr val="bg1"/>
                  </a:solidFill>
                </a:endParaRPr>
              </a:p>
            </p:txBody>
          </p:sp>
          <p:sp>
            <p:nvSpPr>
              <p:cNvPr id="35" name="Round Same Side Corner Rectangle 34"/>
              <p:cNvSpPr/>
              <p:nvPr/>
            </p:nvSpPr>
            <p:spPr>
              <a:xfrm>
                <a:off x="2264638" y="991587"/>
                <a:ext cx="3043026" cy="1174222"/>
              </a:xfrm>
              <a:prstGeom prst="round2SameRect">
                <a:avLst>
                  <a:gd name="adj1" fmla="val 0"/>
                  <a:gd name="adj2" fmla="val 3150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400" dirty="0" smtClean="0">
                    <a:solidFill>
                      <a:schemeClr val="tx1"/>
                    </a:solidFill>
                  </a:rPr>
                  <a:t>Sustainability Incentives</a:t>
                </a:r>
              </a:p>
              <a:p>
                <a:pPr marL="285750" indent="-285750">
                  <a:buFont typeface="Arial" charset="0"/>
                  <a:buChar char="•"/>
                </a:pPr>
                <a:r>
                  <a:rPr lang="en-US" sz="2400" dirty="0" smtClean="0">
                    <a:solidFill>
                      <a:schemeClr val="tx1"/>
                    </a:solidFill>
                  </a:rPr>
                  <a:t>Redemption “rules”</a:t>
                </a:r>
                <a:r>
                  <a:rPr lang="en-US" dirty="0" smtClean="0">
                    <a:solidFill>
                      <a:schemeClr val="tx1"/>
                    </a:solidFill>
                  </a:rPr>
                  <a:t/>
                </a:r>
                <a:br>
                  <a:rPr lang="en-US" dirty="0" smtClean="0">
                    <a:solidFill>
                      <a:schemeClr val="tx1"/>
                    </a:solidFill>
                  </a:rPr>
                </a:br>
                <a:r>
                  <a:rPr lang="en-US" sz="2000" dirty="0" smtClean="0">
                    <a:solidFill>
                      <a:schemeClr val="tx1"/>
                    </a:solidFill>
                  </a:rPr>
                  <a:t>(e.g., verify carpooling)</a:t>
                </a:r>
                <a:endParaRPr lang="en-US" sz="2000" dirty="0">
                  <a:solidFill>
                    <a:schemeClr val="tx1"/>
                  </a:solidFill>
                </a:endParaRPr>
              </a:p>
            </p:txBody>
          </p:sp>
        </p:grpSp>
        <p:sp>
          <p:nvSpPr>
            <p:cNvPr id="32" name="Right Arrow 31"/>
            <p:cNvSpPr/>
            <p:nvPr/>
          </p:nvSpPr>
          <p:spPr>
            <a:xfrm rot="13594527">
              <a:off x="5404828" y="4077205"/>
              <a:ext cx="745187" cy="546931"/>
            </a:xfrm>
            <a:prstGeom prst="rightArrow">
              <a:avLst>
                <a:gd name="adj1" fmla="val 43750"/>
                <a:gd name="adj2" fmla="val 51562"/>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7600871" y="704450"/>
            <a:ext cx="4248594" cy="1727734"/>
            <a:chOff x="5511939" y="321069"/>
            <a:chExt cx="3315865" cy="1727734"/>
          </a:xfrm>
        </p:grpSpPr>
        <p:grpSp>
          <p:nvGrpSpPr>
            <p:cNvPr id="37" name="Group 36"/>
            <p:cNvGrpSpPr/>
            <p:nvPr/>
          </p:nvGrpSpPr>
          <p:grpSpPr>
            <a:xfrm>
              <a:off x="6076057" y="321069"/>
              <a:ext cx="2751747" cy="1679117"/>
              <a:chOff x="2452643" y="486692"/>
              <a:chExt cx="2751747" cy="1679117"/>
            </a:xfrm>
          </p:grpSpPr>
          <p:sp>
            <p:nvSpPr>
              <p:cNvPr id="39" name="Round Same Side Corner Rectangle 38"/>
              <p:cNvSpPr/>
              <p:nvPr/>
            </p:nvSpPr>
            <p:spPr>
              <a:xfrm>
                <a:off x="2452643" y="520257"/>
                <a:ext cx="2751747" cy="512747"/>
              </a:xfrm>
              <a:prstGeom prst="round2Same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60061" y="486692"/>
                <a:ext cx="1152798" cy="523220"/>
              </a:xfrm>
              <a:prstGeom prst="rect">
                <a:avLst/>
              </a:prstGeom>
              <a:noFill/>
            </p:spPr>
            <p:txBody>
              <a:bodyPr wrap="none" rtlCol="0">
                <a:spAutoFit/>
              </a:bodyPr>
              <a:lstStyle/>
              <a:p>
                <a:r>
                  <a:rPr lang="en-US" sz="2800" dirty="0" smtClean="0">
                    <a:solidFill>
                      <a:schemeClr val="bg1"/>
                    </a:solidFill>
                  </a:rPr>
                  <a:t>Travelers</a:t>
                </a:r>
                <a:endParaRPr lang="en-US" sz="2800" dirty="0">
                  <a:solidFill>
                    <a:schemeClr val="bg1"/>
                  </a:solidFill>
                </a:endParaRPr>
              </a:p>
            </p:txBody>
          </p:sp>
          <p:sp>
            <p:nvSpPr>
              <p:cNvPr id="41" name="Round Same Side Corner Rectangle 40"/>
              <p:cNvSpPr/>
              <p:nvPr/>
            </p:nvSpPr>
            <p:spPr>
              <a:xfrm>
                <a:off x="2452643" y="991587"/>
                <a:ext cx="2751747" cy="1174222"/>
              </a:xfrm>
              <a:prstGeom prst="round2SameRect">
                <a:avLst>
                  <a:gd name="adj1" fmla="val 0"/>
                  <a:gd name="adj2" fmla="val 315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400" dirty="0" err="1" smtClean="0">
                    <a:solidFill>
                      <a:schemeClr val="tx1"/>
                    </a:solidFill>
                  </a:rPr>
                  <a:t>Realtime</a:t>
                </a:r>
                <a:r>
                  <a:rPr lang="en-US" sz="2400" dirty="0" smtClean="0">
                    <a:solidFill>
                      <a:schemeClr val="tx1"/>
                    </a:solidFill>
                  </a:rPr>
                  <a:t> Information </a:t>
                </a:r>
              </a:p>
              <a:p>
                <a:pPr marL="285750" indent="-285750">
                  <a:buFont typeface="Arial" charset="0"/>
                  <a:buChar char="•"/>
                </a:pPr>
                <a:r>
                  <a:rPr lang="en-US" sz="2400" dirty="0" smtClean="0">
                    <a:solidFill>
                      <a:schemeClr val="tx1"/>
                    </a:solidFill>
                  </a:rPr>
                  <a:t>Incentives</a:t>
                </a:r>
              </a:p>
              <a:p>
                <a:pPr marL="285750" indent="-285750">
                  <a:buFont typeface="Arial" charset="0"/>
                  <a:buChar char="•"/>
                </a:pPr>
                <a:r>
                  <a:rPr lang="en-US" sz="2400" dirty="0" smtClean="0">
                    <a:solidFill>
                      <a:schemeClr val="tx1"/>
                    </a:solidFill>
                  </a:rPr>
                  <a:t>Better Quality of Life</a:t>
                </a:r>
              </a:p>
            </p:txBody>
          </p:sp>
        </p:grpSp>
        <p:sp>
          <p:nvSpPr>
            <p:cNvPr id="38" name="Right Arrow 37"/>
            <p:cNvSpPr/>
            <p:nvPr/>
          </p:nvSpPr>
          <p:spPr>
            <a:xfrm rot="19216314">
              <a:off x="5511939" y="1501872"/>
              <a:ext cx="745187" cy="546931"/>
            </a:xfrm>
            <a:prstGeom prst="rightArrow">
              <a:avLst>
                <a:gd name="adj1" fmla="val 43750"/>
                <a:gd name="adj2" fmla="val 51562"/>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smtClean="0"/>
              <a:t>https://PittSmartLiving.org</a:t>
            </a:r>
            <a:endParaRPr lang="en-US"/>
          </a:p>
        </p:txBody>
      </p:sp>
    </p:spTree>
    <p:custDataLst>
      <p:tags r:id="rId1"/>
    </p:custDataLst>
    <p:extLst>
      <p:ext uri="{BB962C8B-B14F-4D97-AF65-F5344CB8AC3E}">
        <p14:creationId xmlns:p14="http://schemas.microsoft.com/office/powerpoint/2010/main" val="597690059"/>
      </p:ext>
    </p:extLst>
  </p:cSld>
  <p:clrMapOvr>
    <a:masterClrMapping/>
  </p:clrMapOvr>
  <mc:AlternateContent xmlns:mc="http://schemas.openxmlformats.org/markup-compatibility/2006">
    <mc:Choice xmlns:p14="http://schemas.microsoft.com/office/powerpoint/2010/main" Requires="p14">
      <p:transition p14:dur="250" advTm="40000"/>
    </mc:Choice>
    <mc:Fallback>
      <p:transition advTm="4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8264" y="1493361"/>
            <a:ext cx="5384800" cy="4038600"/>
          </a:xfrm>
        </p:spPr>
      </p:pic>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6264" y="1493361"/>
            <a:ext cx="5384800" cy="4038600"/>
          </a:xfrm>
        </p:spPr>
      </p:pic>
      <p:sp>
        <p:nvSpPr>
          <p:cNvPr id="4" name="Title 8"/>
          <p:cNvSpPr txBox="1">
            <a:spLocks/>
          </p:cNvSpPr>
          <p:nvPr/>
        </p:nvSpPr>
        <p:spPr>
          <a:xfrm>
            <a:off x="1042988" y="301625"/>
            <a:ext cx="94869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2"/>
                </a:solidFill>
              </a:rPr>
              <a:t>Deliverable: Deploying Infrastructure</a:t>
            </a:r>
            <a:endParaRPr lang="en-US" sz="4000" b="1" dirty="0">
              <a:solidFill>
                <a:schemeClr val="accent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643" y="235414"/>
            <a:ext cx="1570129" cy="1046752"/>
          </a:xfrm>
          <a:prstGeom prst="rect">
            <a:avLst/>
          </a:prstGeom>
        </p:spPr>
      </p:pic>
      <p:pic>
        <p:nvPicPr>
          <p:cNvPr id="6"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6348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176264" y="5631682"/>
            <a:ext cx="5632824" cy="1077218"/>
          </a:xfrm>
          <a:prstGeom prst="rect">
            <a:avLst/>
          </a:prstGeom>
          <a:noFill/>
        </p:spPr>
        <p:txBody>
          <a:bodyPr wrap="none" rtlCol="0">
            <a:spAutoFit/>
          </a:bodyPr>
          <a:lstStyle/>
          <a:p>
            <a:r>
              <a:rPr lang="en-US" sz="3200" dirty="0">
                <a:solidFill>
                  <a:schemeClr val="accent5">
                    <a:lumMod val="50000"/>
                  </a:schemeClr>
                </a:solidFill>
              </a:rPr>
              <a:t>@ </a:t>
            </a:r>
            <a:r>
              <a:rPr lang="en-US" sz="3200" dirty="0" smtClean="0">
                <a:solidFill>
                  <a:schemeClr val="accent5">
                    <a:lumMod val="50000"/>
                  </a:schemeClr>
                </a:solidFill>
              </a:rPr>
              <a:t>	new Port </a:t>
            </a:r>
            <a:r>
              <a:rPr lang="en-US" sz="3200" dirty="0">
                <a:solidFill>
                  <a:schemeClr val="accent5">
                    <a:lumMod val="50000"/>
                  </a:schemeClr>
                </a:solidFill>
              </a:rPr>
              <a:t>Authority Customer </a:t>
            </a:r>
            <a:r>
              <a:rPr lang="en-US" sz="3200" dirty="0" smtClean="0">
                <a:solidFill>
                  <a:schemeClr val="accent5">
                    <a:lumMod val="50000"/>
                  </a:schemeClr>
                </a:solidFill>
              </a:rPr>
              <a:t/>
            </a:r>
            <a:br>
              <a:rPr lang="en-US" sz="3200" dirty="0" smtClean="0">
                <a:solidFill>
                  <a:schemeClr val="accent5">
                    <a:lumMod val="50000"/>
                  </a:schemeClr>
                </a:solidFill>
              </a:rPr>
            </a:br>
            <a:r>
              <a:rPr lang="en-US" sz="3200" dirty="0" smtClean="0">
                <a:solidFill>
                  <a:schemeClr val="accent5">
                    <a:lumMod val="50000"/>
                  </a:schemeClr>
                </a:solidFill>
              </a:rPr>
              <a:t>	Service Center</a:t>
            </a:r>
            <a:endParaRPr lang="en-US" sz="3200" dirty="0">
              <a:solidFill>
                <a:schemeClr val="accent5">
                  <a:lumMod val="50000"/>
                </a:schemeClr>
              </a:solidFill>
            </a:endParaRPr>
          </a:p>
        </p:txBody>
      </p:sp>
      <p:sp>
        <p:nvSpPr>
          <p:cNvPr id="17" name="TextBox 16"/>
          <p:cNvSpPr txBox="1"/>
          <p:nvPr/>
        </p:nvSpPr>
        <p:spPr>
          <a:xfrm>
            <a:off x="588264" y="5631683"/>
            <a:ext cx="3830023" cy="584775"/>
          </a:xfrm>
          <a:prstGeom prst="rect">
            <a:avLst/>
          </a:prstGeom>
          <a:noFill/>
        </p:spPr>
        <p:txBody>
          <a:bodyPr wrap="none" rtlCol="0">
            <a:spAutoFit/>
          </a:bodyPr>
          <a:lstStyle/>
          <a:p>
            <a:r>
              <a:rPr lang="en-US" sz="3200" dirty="0">
                <a:solidFill>
                  <a:schemeClr val="accent5">
                    <a:lumMod val="50000"/>
                  </a:schemeClr>
                </a:solidFill>
              </a:rPr>
              <a:t>@ </a:t>
            </a:r>
            <a:r>
              <a:rPr lang="en-US" sz="3200" dirty="0" smtClean="0">
                <a:solidFill>
                  <a:schemeClr val="accent5">
                    <a:lumMod val="50000"/>
                  </a:schemeClr>
                </a:solidFill>
              </a:rPr>
              <a:t>	Pittsburgh City Hall</a:t>
            </a:r>
            <a:endParaRPr lang="en-US" sz="3200" dirty="0">
              <a:solidFill>
                <a:schemeClr val="accent5">
                  <a:lumMod val="50000"/>
                </a:schemeClr>
              </a:solidFill>
            </a:endParaRPr>
          </a:p>
        </p:txBody>
      </p:sp>
    </p:spTree>
    <p:extLst>
      <p:ext uri="{BB962C8B-B14F-4D97-AF65-F5344CB8AC3E}">
        <p14:creationId xmlns:p14="http://schemas.microsoft.com/office/powerpoint/2010/main" val="131315011"/>
      </p:ext>
    </p:extLst>
  </p:cSld>
  <p:clrMapOvr>
    <a:masterClrMapping/>
  </p:clrMapOvr>
  <mc:AlternateContent xmlns:mc="http://schemas.openxmlformats.org/markup-compatibility/2006">
    <mc:Choice xmlns:p14="http://schemas.microsoft.com/office/powerpoint/2010/main" Requires="p14">
      <p:transition p14:dur="250" advTm="20000"/>
    </mc:Choice>
    <mc:Fallback>
      <p:transition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94559" y="1129836"/>
            <a:ext cx="8583758" cy="4635230"/>
          </a:xfrm>
          <a:prstGeom prst="rect">
            <a:avLst/>
          </a:prstGeom>
        </p:spPr>
      </p:pic>
      <p:sp>
        <p:nvSpPr>
          <p:cNvPr id="6"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smtClean="0">
                <a:solidFill>
                  <a:schemeClr val="accent2"/>
                </a:solidFill>
              </a:rPr>
              <a:t>Deliverable: Understanding Real Data</a:t>
            </a:r>
            <a:endParaRPr lang="en-US" sz="4000" b="1" dirty="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643" y="235414"/>
            <a:ext cx="1570129" cy="1046752"/>
          </a:xfrm>
          <a:prstGeom prst="rect">
            <a:avLst/>
          </a:prstGeom>
        </p:spPr>
      </p:pic>
      <p:sp>
        <p:nvSpPr>
          <p:cNvPr id="8" name="Title 8"/>
          <p:cNvSpPr>
            <a:spLocks noGrp="1"/>
          </p:cNvSpPr>
          <p:nvPr>
            <p:ph type="title" idx="4294967295"/>
          </p:nvPr>
        </p:nvSpPr>
        <p:spPr>
          <a:xfrm>
            <a:off x="1042988" y="5846820"/>
            <a:ext cx="9486900" cy="762000"/>
          </a:xfrm>
        </p:spPr>
        <p:txBody>
          <a:bodyPr>
            <a:noAutofit/>
          </a:bodyPr>
          <a:lstStyle/>
          <a:p>
            <a:pPr>
              <a:lnSpc>
                <a:spcPct val="100000"/>
              </a:lnSpc>
            </a:pPr>
            <a:r>
              <a:rPr lang="en-US" sz="4000" b="1" dirty="0" smtClean="0">
                <a:solidFill>
                  <a:schemeClr val="accent5">
                    <a:lumMod val="50000"/>
                  </a:schemeClr>
                </a:solidFill>
              </a:rPr>
              <a:t>Challenge: Real Data is DIRTY</a:t>
            </a:r>
            <a:endParaRPr lang="en-US" sz="4000" b="1" dirty="0">
              <a:solidFill>
                <a:schemeClr val="accent5">
                  <a:lumMod val="50000"/>
                </a:schemeClr>
              </a:solidFill>
            </a:endParaRPr>
          </a:p>
        </p:txBody>
      </p:sp>
      <p:pic>
        <p:nvPicPr>
          <p:cNvPr id="9" name="Picture 2" descr="ttps://www.nsf.gov/images/logos/ns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16974"/>
      </p:ext>
    </p:extLst>
  </p:cSld>
  <p:clrMapOvr>
    <a:masterClrMapping/>
  </p:clrMapOvr>
  <mc:AlternateContent xmlns:mc="http://schemas.openxmlformats.org/markup-compatibility/2006">
    <mc:Choice xmlns:p14="http://schemas.microsoft.com/office/powerpoint/2010/main" Requires="p14">
      <p:transition p14:dur="250" advTm="20000"/>
    </mc:Choice>
    <mc:Fallback>
      <p:transition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8"/>
          <p:cNvSpPr>
            <a:spLocks noGrp="1"/>
          </p:cNvSpPr>
          <p:nvPr>
            <p:ph type="title" idx="4294967295"/>
          </p:nvPr>
        </p:nvSpPr>
        <p:spPr>
          <a:xfrm>
            <a:off x="0" y="235414"/>
            <a:ext cx="10392728" cy="762000"/>
          </a:xfrm>
        </p:spPr>
        <p:txBody>
          <a:bodyPr>
            <a:noAutofit/>
          </a:bodyPr>
          <a:lstStyle/>
          <a:p>
            <a:pPr>
              <a:lnSpc>
                <a:spcPct val="100000"/>
              </a:lnSpc>
            </a:pPr>
            <a:r>
              <a:rPr lang="en-US" sz="4000" b="1" smtClean="0">
                <a:solidFill>
                  <a:schemeClr val="accent2"/>
                </a:solidFill>
              </a:rPr>
              <a:t>Deliverable: </a:t>
            </a:r>
            <a:r>
              <a:rPr lang="en-US" sz="4000" b="1" dirty="0" smtClean="0">
                <a:solidFill>
                  <a:schemeClr val="accent2"/>
                </a:solidFill>
              </a:rPr>
              <a:t>Mobile App for Field Experiment</a:t>
            </a:r>
            <a:endParaRPr lang="en-US" sz="4000" b="1" dirty="0">
              <a:solidFill>
                <a:schemeClr val="accent2"/>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643" y="235414"/>
            <a:ext cx="1570129" cy="10467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235" y="1150568"/>
            <a:ext cx="2579516" cy="5585512"/>
          </a:xfrm>
          <a:prstGeom prst="rect">
            <a:avLst/>
          </a:prstGeom>
          <a:effectLst>
            <a:innerShdw blurRad="114300">
              <a:prstClr val="black"/>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448" y="1163299"/>
            <a:ext cx="2576334" cy="5575834"/>
          </a:xfrm>
          <a:prstGeom prst="rect">
            <a:avLst/>
          </a:prstGeom>
          <a:effectLst>
            <a:innerShdw blurRad="114300">
              <a:prstClr val="black"/>
            </a:inn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5779" y="1160246"/>
            <a:ext cx="2577867" cy="5581941"/>
          </a:xfrm>
          <a:prstGeom prst="rect">
            <a:avLst/>
          </a:prstGeom>
          <a:effectLst>
            <a:innerShdw blurRad="114300">
              <a:prstClr val="black"/>
            </a:innerShdw>
          </a:effectLst>
        </p:spPr>
      </p:pic>
      <p:sp>
        <p:nvSpPr>
          <p:cNvPr id="9" name="Rectangle 8"/>
          <p:cNvSpPr/>
          <p:nvPr/>
        </p:nvSpPr>
        <p:spPr>
          <a:xfrm>
            <a:off x="2579053" y="3951216"/>
            <a:ext cx="6414769" cy="923330"/>
          </a:xfrm>
          <a:prstGeom prst="rect">
            <a:avLst/>
          </a:prstGeom>
          <a:noFill/>
        </p:spPr>
        <p:txBody>
          <a:bodyPr wrap="none" lIns="91440" tIns="45720" rIns="91440" bIns="45720">
            <a:spAutoFit/>
          </a:bodyPr>
          <a:lstStyle/>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Spring/Summer 2019</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 name="Picture 2" descr="ttps://www.nsf.gov/images/logos/nsf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94719"/>
      </p:ext>
    </p:extLst>
  </p:cSld>
  <p:clrMapOvr>
    <a:masterClrMapping/>
  </p:clrMapOvr>
  <mc:AlternateContent xmlns:mc="http://schemas.openxmlformats.org/markup-compatibility/2006">
    <mc:Choice xmlns:p14="http://schemas.microsoft.com/office/powerpoint/2010/main" Requires="p14">
      <p:transition p14:dur="250" advTm="20000"/>
    </mc:Choice>
    <mc:Fallback>
      <p:transition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a:xfrm>
            <a:off x="609600" y="274638"/>
            <a:ext cx="9555480" cy="1143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3" name="Content Placeholder 2"/>
          <p:cNvSpPr>
            <a:spLocks noGrp="1"/>
          </p:cNvSpPr>
          <p:nvPr>
            <p:ph idx="1"/>
          </p:nvPr>
        </p:nvSpPr>
        <p:spPr>
          <a:xfrm>
            <a:off x="609600" y="1600201"/>
            <a:ext cx="5532120" cy="4525963"/>
          </a:xfrm>
        </p:spPr>
        <p:txBody>
          <a:bodyPr/>
          <a:lstStyle/>
          <a:p>
            <a:r>
              <a:rPr lang="en-US" sz="4000" dirty="0" smtClean="0">
                <a:solidFill>
                  <a:schemeClr val="accent5">
                    <a:lumMod val="50000"/>
                  </a:schemeClr>
                </a:solidFill>
              </a:rPr>
              <a:t>Data Modeling</a:t>
            </a:r>
          </a:p>
          <a:p>
            <a:pPr lvl="1"/>
            <a:r>
              <a:rPr lang="en-US" sz="3200" dirty="0" smtClean="0"/>
              <a:t>Bus Capacity Prediction</a:t>
            </a:r>
          </a:p>
          <a:p>
            <a:pPr lvl="1"/>
            <a:r>
              <a:rPr lang="en-US" sz="3200" dirty="0" smtClean="0"/>
              <a:t>Bus Delay Prediction</a:t>
            </a:r>
          </a:p>
          <a:p>
            <a:pPr lvl="1"/>
            <a:endParaRPr lang="en-US" dirty="0" smtClean="0"/>
          </a:p>
          <a:p>
            <a:r>
              <a:rPr lang="en-US" sz="4000" dirty="0" smtClean="0">
                <a:solidFill>
                  <a:schemeClr val="accent5">
                    <a:lumMod val="50000"/>
                  </a:schemeClr>
                </a:solidFill>
              </a:rPr>
              <a:t>Screen Deployment</a:t>
            </a:r>
            <a:endParaRPr lang="en-US" sz="4000" dirty="0">
              <a:solidFill>
                <a:schemeClr val="accent5">
                  <a:lumMod val="50000"/>
                </a:schemeClr>
              </a:solidFill>
            </a:endParaRPr>
          </a:p>
          <a:p>
            <a:pPr lvl="1"/>
            <a:r>
              <a:rPr lang="en-US" sz="3200" dirty="0" smtClean="0"/>
              <a:t>New Locations</a:t>
            </a:r>
          </a:p>
          <a:p>
            <a:pPr lvl="1"/>
            <a:r>
              <a:rPr lang="en-US" sz="3200" dirty="0" smtClean="0"/>
              <a:t>Sophistication Level</a:t>
            </a:r>
          </a:p>
          <a:p>
            <a:endParaRPr lang="en-US" dirty="0"/>
          </a:p>
        </p:txBody>
      </p:sp>
      <p:sp>
        <p:nvSpPr>
          <p:cNvPr id="6" name="Content Placeholder 2"/>
          <p:cNvSpPr txBox="1">
            <a:spLocks/>
          </p:cNvSpPr>
          <p:nvPr/>
        </p:nvSpPr>
        <p:spPr>
          <a:xfrm>
            <a:off x="6324600" y="1600201"/>
            <a:ext cx="553212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smtClean="0">
                <a:solidFill>
                  <a:schemeClr val="accent5">
                    <a:lumMod val="50000"/>
                  </a:schemeClr>
                </a:solidFill>
              </a:rPr>
              <a:t>Field Experiment</a:t>
            </a:r>
          </a:p>
          <a:p>
            <a:pPr lvl="1"/>
            <a:r>
              <a:rPr lang="en-US" sz="3200" dirty="0" smtClean="0"/>
              <a:t>Participation Levels</a:t>
            </a:r>
          </a:p>
          <a:p>
            <a:pPr lvl="1"/>
            <a:r>
              <a:rPr lang="en-US" sz="3200" dirty="0" smtClean="0"/>
              <a:t>Human Behavior Insights </a:t>
            </a:r>
          </a:p>
          <a:p>
            <a:pPr lvl="1"/>
            <a:endParaRPr lang="en-US" dirty="0" smtClean="0"/>
          </a:p>
          <a:p>
            <a:r>
              <a:rPr lang="en-US" sz="4000" dirty="0" smtClean="0">
                <a:solidFill>
                  <a:schemeClr val="accent5">
                    <a:lumMod val="50000"/>
                  </a:schemeClr>
                </a:solidFill>
              </a:rPr>
              <a:t>Business Recruitment</a:t>
            </a:r>
          </a:p>
          <a:p>
            <a:pPr lvl="1"/>
            <a:r>
              <a:rPr lang="en-US" sz="3200" dirty="0"/>
              <a:t>Participation Levels</a:t>
            </a:r>
          </a:p>
          <a:p>
            <a:pPr lvl="1"/>
            <a:endParaRPr lang="en-US" sz="3600" dirty="0">
              <a:solidFill>
                <a:schemeClr val="accent5">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643" y="235414"/>
            <a:ext cx="1570129" cy="1046752"/>
          </a:xfrm>
          <a:prstGeom prst="rect">
            <a:avLst/>
          </a:prstGeom>
        </p:spPr>
      </p:pic>
      <p:pic>
        <p:nvPicPr>
          <p:cNvPr id="9" name="Picture 2" descr="ttps://www.nsf.gov/images/logos/ns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46975"/>
      </p:ext>
    </p:extLst>
  </p:cSld>
  <p:clrMapOvr>
    <a:masterClrMapping/>
  </p:clrMapOvr>
  <mc:AlternateContent xmlns:mc="http://schemas.openxmlformats.org/markup-compatibility/2006">
    <mc:Choice xmlns:p14="http://schemas.microsoft.com/office/powerpoint/2010/main" Requires="p14">
      <p:transition p14:dur="250" advTm="35000"/>
    </mc:Choice>
    <mc:Fallback>
      <p:transition advTm="35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8|11.9|3.8|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15078</TotalTime>
  <Words>375</Words>
  <Application>Microsoft Macintosh PowerPoint</Application>
  <PresentationFormat>Widescreen</PresentationFormat>
  <Paragraphs>99</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Franklin Gothic Book</vt:lpstr>
      <vt:lpstr>Mangal</vt:lpstr>
      <vt:lpstr>Arial</vt:lpstr>
      <vt:lpstr>Office Theme</vt:lpstr>
      <vt:lpstr>PowerPoint Presentation</vt:lpstr>
      <vt:lpstr>PowerPoint Presentation</vt:lpstr>
      <vt:lpstr>Project Partners</vt:lpstr>
      <vt:lpstr>Motivating Example</vt:lpstr>
      <vt:lpstr>The Big Picture</vt:lpstr>
      <vt:lpstr>PowerPoint Presentation</vt:lpstr>
      <vt:lpstr>Deliverable: Understanding Real Data</vt:lpstr>
      <vt:lpstr>Deliverable: Mobile App for Field Experiment</vt:lpstr>
      <vt:lpstr>Anticipated outcomes and success measures in the next year</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Microsoft Office User</cp:lastModifiedBy>
  <cp:revision>143</cp:revision>
  <dcterms:created xsi:type="dcterms:W3CDTF">2016-01-15T22:20:06Z</dcterms:created>
  <dcterms:modified xsi:type="dcterms:W3CDTF">2019-03-27T06:36:22Z</dcterms:modified>
  <cp:category/>
</cp:coreProperties>
</file>