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6"/>
  </p:notesMasterIdLst>
  <p:sldIdLst>
    <p:sldId id="269" r:id="rId2"/>
    <p:sldId id="270" r:id="rId3"/>
    <p:sldId id="272" r:id="rId4"/>
    <p:sldId id="26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2ABF9-E056-473F-8414-35E56E9144A9}" v="26" dt="2019-02-13T06:48:49.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83" autoAdjust="0"/>
    <p:restoredTop sz="74923" autoAdjust="0"/>
  </p:normalViewPr>
  <p:slideViewPr>
    <p:cSldViewPr snapToGrid="0" snapToObjects="1">
      <p:cViewPr varScale="1">
        <p:scale>
          <a:sx n="77" d="100"/>
          <a:sy n="77" d="100"/>
        </p:scale>
        <p:origin x="584" y="19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2"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3/25/19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This is the transition slide. The lightning talk moderator will announce the name of your project and the name of the lead PI. Expect to begin your presentation from the next slide.</a:t>
            </a:r>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95304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118790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Most significant accomplishment: Describe at least one deliverable that you accomplished together with your community partner(s) in terms of capacity building and/or the science. Anecdotes and photos are highly encouraged.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Toughest challenge: Describe something challenging or unexpected about working with your community partners in terms of capacity building and/or the science (technical and/or social). How did you overcome this challenge? Anecdotes and photos are highly encouraged. Consider limiting your text.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138129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gn="just"/>
            <a:r>
              <a:rPr lang="en-US" b="1" dirty="0"/>
              <a:t>Describe at least two deliverables that you plan to accomplish over the next year that will significantly advance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142126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3/25/19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tps://www.nsf.gov/images/logos/ns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a:t>
            </a:r>
          </a:p>
        </p:txBody>
      </p:sp>
      <p:pic>
        <p:nvPicPr>
          <p:cNvPr id="12" name="Picture 11">
            <a:extLst>
              <a:ext uri="{FF2B5EF4-FFF2-40B4-BE49-F238E27FC236}">
                <a16:creationId xmlns:a16="http://schemas.microsoft.com/office/drawing/2014/main" xmlns="" id="{331AEE49-FF5E-AA4A-8731-F6F850307C2C}"/>
              </a:ext>
            </a:extLst>
          </p:cNvPr>
          <p:cNvPicPr>
            <a:picLocks noChangeAspect="1"/>
          </p:cNvPicPr>
          <p:nvPr/>
        </p:nvPicPr>
        <p:blipFill rotWithShape="1">
          <a:blip r:embed="rId4">
            <a:alphaModFix amt="33000"/>
            <a:extLst>
              <a:ext uri="{BEBA8EAE-BF5A-486C-A8C5-ECC9F3942E4B}">
                <a14:imgProps xmlns:a14="http://schemas.microsoft.com/office/drawing/2010/main">
                  <a14:imgLayer r:embed="rId5">
                    <a14:imgEffect>
                      <a14:saturation sat="46000"/>
                    </a14:imgEffect>
                  </a14:imgLayer>
                </a14:imgProps>
              </a:ext>
            </a:extLst>
          </a:blip>
          <a:srcRect b="4922"/>
          <a:stretch/>
        </p:blipFill>
        <p:spPr>
          <a:xfrm>
            <a:off x="0" y="360476"/>
            <a:ext cx="12192000" cy="1632875"/>
          </a:xfrm>
          <a:prstGeom prst="rect">
            <a:avLst/>
          </a:prstGeom>
        </p:spPr>
      </p:pic>
      <p:sp>
        <p:nvSpPr>
          <p:cNvPr id="7" name="Title 1"/>
          <p:cNvSpPr txBox="1">
            <a:spLocks/>
          </p:cNvSpPr>
          <p:nvPr/>
        </p:nvSpPr>
        <p:spPr>
          <a:xfrm>
            <a:off x="703946" y="1993351"/>
            <a:ext cx="10668000" cy="1930065"/>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500" b="1" dirty="0">
                <a:solidFill>
                  <a:schemeClr val="accent2"/>
                </a:solidFill>
                <a:effectLst/>
              </a:rPr>
              <a:t>IRG Track </a:t>
            </a:r>
            <a:r>
              <a:rPr lang="en-US" sz="3500" b="1" dirty="0" smtClean="0">
                <a:solidFill>
                  <a:schemeClr val="accent2"/>
                </a:solidFill>
                <a:effectLst/>
              </a:rPr>
              <a:t>2: Real-time algorithms and software systems for heterogeneous data driven policing of social harm NSF Award # 1737585</a:t>
            </a:r>
            <a:endParaRPr lang="en-US" sz="3500" b="1" dirty="0">
              <a:solidFill>
                <a:schemeClr val="accent2"/>
              </a:solidFill>
              <a:effectLst/>
            </a:endParaRPr>
          </a:p>
        </p:txBody>
      </p:sp>
      <p:sp>
        <p:nvSpPr>
          <p:cNvPr id="13" name="Subtitle 3"/>
          <p:cNvSpPr txBox="1">
            <a:spLocks/>
          </p:cNvSpPr>
          <p:nvPr/>
        </p:nvSpPr>
        <p:spPr>
          <a:xfrm>
            <a:off x="-401052" y="4100465"/>
            <a:ext cx="7812505" cy="248941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n-US" b="1" dirty="0" smtClean="0">
                <a:solidFill>
                  <a:srgbClr val="2F5897"/>
                </a:solidFill>
              </a:rPr>
              <a:t>Principal Investigators: </a:t>
            </a:r>
          </a:p>
          <a:p>
            <a:pPr marL="0" indent="0" algn="ctr">
              <a:buNone/>
            </a:pPr>
            <a:r>
              <a:rPr lang="en-US" dirty="0" smtClean="0">
                <a:solidFill>
                  <a:srgbClr val="2F5897"/>
                </a:solidFill>
              </a:rPr>
              <a:t>George </a:t>
            </a:r>
            <a:r>
              <a:rPr lang="en-US" dirty="0" err="1" smtClean="0">
                <a:solidFill>
                  <a:srgbClr val="2F5897"/>
                </a:solidFill>
              </a:rPr>
              <a:t>Mohler</a:t>
            </a:r>
            <a:r>
              <a:rPr lang="en-US" dirty="0" smtClean="0">
                <a:solidFill>
                  <a:srgbClr val="2F5897"/>
                </a:solidFill>
              </a:rPr>
              <a:t>, Jeremy Carter, and Rajeev </a:t>
            </a:r>
            <a:r>
              <a:rPr lang="en-US" dirty="0" err="1" smtClean="0">
                <a:solidFill>
                  <a:srgbClr val="2F5897"/>
                </a:solidFill>
              </a:rPr>
              <a:t>Raje</a:t>
            </a:r>
            <a:endParaRPr lang="en-US" dirty="0">
              <a:solidFill>
                <a:srgbClr val="2F5897"/>
              </a:solidFill>
            </a:endParaRPr>
          </a:p>
          <a:p>
            <a:pPr marL="0" indent="0" algn="ctr">
              <a:buNone/>
            </a:pPr>
            <a:r>
              <a:rPr lang="en-US" dirty="0" smtClean="0">
                <a:solidFill>
                  <a:srgbClr val="2F5897"/>
                </a:solidFill>
              </a:rPr>
              <a:t>Indiana University -</a:t>
            </a:r>
          </a:p>
          <a:p>
            <a:pPr marL="0" indent="0" algn="ctr">
              <a:buNone/>
            </a:pPr>
            <a:r>
              <a:rPr lang="en-US" dirty="0" smtClean="0">
                <a:solidFill>
                  <a:srgbClr val="2F5897"/>
                </a:solidFill>
              </a:rPr>
              <a:t> Purdue University Indianapolis</a:t>
            </a:r>
          </a:p>
          <a:p>
            <a:pPr marL="0" indent="0" algn="ctr">
              <a:buNone/>
            </a:pPr>
            <a:endParaRPr lang="en-US" dirty="0">
              <a:solidFill>
                <a:srgbClr val="2F5897"/>
              </a:solidFill>
            </a:endParaRPr>
          </a:p>
        </p:txBody>
      </p:sp>
      <p:sp>
        <p:nvSpPr>
          <p:cNvPr id="14" name="Subtitle 3"/>
          <p:cNvSpPr txBox="1">
            <a:spLocks/>
          </p:cNvSpPr>
          <p:nvPr/>
        </p:nvSpPr>
        <p:spPr>
          <a:xfrm>
            <a:off x="6626918" y="4100465"/>
            <a:ext cx="5529563" cy="2616578"/>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n-US" b="1" dirty="0" smtClean="0">
                <a:solidFill>
                  <a:srgbClr val="2F5897"/>
                </a:solidFill>
              </a:rPr>
              <a:t>Community partners: </a:t>
            </a:r>
          </a:p>
          <a:p>
            <a:pPr marL="0" indent="0" algn="ctr">
              <a:buNone/>
            </a:pPr>
            <a:r>
              <a:rPr lang="en-US" dirty="0" smtClean="0">
                <a:solidFill>
                  <a:srgbClr val="2F5897"/>
                </a:solidFill>
              </a:rPr>
              <a:t>Indianapolis Police Department</a:t>
            </a:r>
          </a:p>
          <a:p>
            <a:pPr marL="0" indent="0" algn="ctr">
              <a:buNone/>
            </a:pPr>
            <a:r>
              <a:rPr lang="en-US" dirty="0" smtClean="0">
                <a:solidFill>
                  <a:srgbClr val="2F5897"/>
                </a:solidFill>
              </a:rPr>
              <a:t>Indianapolis Emergency Medical Services</a:t>
            </a:r>
          </a:p>
        </p:txBody>
      </p:sp>
      <p:sp>
        <p:nvSpPr>
          <p:cNvPr id="3" name="Rectangle 2"/>
          <p:cNvSpPr/>
          <p:nvPr/>
        </p:nvSpPr>
        <p:spPr>
          <a:xfrm>
            <a:off x="205273" y="6347711"/>
            <a:ext cx="3165867" cy="430887"/>
          </a:xfrm>
          <a:prstGeom prst="rect">
            <a:avLst/>
          </a:prstGeom>
        </p:spPr>
        <p:txBody>
          <a:bodyPr wrap="none">
            <a:spAutoFit/>
          </a:bodyPr>
          <a:lstStyle/>
          <a:p>
            <a:r>
              <a:rPr lang="en-US" sz="2200" dirty="0"/>
              <a:t>http://</a:t>
            </a:r>
            <a:r>
              <a:rPr lang="en-US" sz="2200" dirty="0" err="1"/>
              <a:t>cdash.cs.iupui.edu</a:t>
            </a:r>
            <a:r>
              <a:rPr lang="en-US" sz="2200" dirty="0"/>
              <a:t>/</a:t>
            </a:r>
          </a:p>
        </p:txBody>
      </p:sp>
    </p:spTree>
    <p:extLst>
      <p:ext uri="{BB962C8B-B14F-4D97-AF65-F5344CB8AC3E}">
        <p14:creationId xmlns:p14="http://schemas.microsoft.com/office/powerpoint/2010/main" val="1733810832"/>
      </p:ext>
    </p:extLst>
  </p:cSld>
  <p:clrMapOvr>
    <a:masterClrMapping/>
  </p:clrMapOvr>
  <mc:AlternateContent xmlns:mc="http://schemas.openxmlformats.org/markup-compatibility/2006" xmlns:p14="http://schemas.microsoft.com/office/powerpoint/2010/main">
    <mc:Choice Requires="p14">
      <p:transition p14:dur="250" advTm="10000"/>
    </mc:Choice>
    <mc:Fallback xmlns="">
      <p:transition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a:solidFill>
                  <a:schemeClr val="accent2"/>
                </a:solidFill>
              </a:rPr>
              <a:t>Project Aims</a:t>
            </a:r>
          </a:p>
        </p:txBody>
      </p:sp>
      <p:sp>
        <p:nvSpPr>
          <p:cNvPr id="13" name="TextBox 12"/>
          <p:cNvSpPr txBox="1"/>
          <p:nvPr/>
        </p:nvSpPr>
        <p:spPr>
          <a:xfrm>
            <a:off x="614925" y="1861300"/>
            <a:ext cx="4655343" cy="4031873"/>
          </a:xfrm>
          <a:prstGeom prst="rect">
            <a:avLst/>
          </a:prstGeom>
          <a:noFill/>
        </p:spPr>
        <p:txBody>
          <a:bodyPr wrap="square" rtlCol="0">
            <a:spAutoFit/>
          </a:bodyPr>
          <a:lstStyle/>
          <a:p>
            <a:pPr marL="342900" indent="-342900">
              <a:buFont typeface="Wingdings" charset="2"/>
              <a:buChar char="§"/>
            </a:pPr>
            <a:endParaRPr lang="en-US" sz="2200" dirty="0" smtClean="0"/>
          </a:p>
          <a:p>
            <a:pPr marL="342900" indent="-342900">
              <a:buFont typeface="Wingdings" charset="2"/>
              <a:buChar char="§"/>
            </a:pPr>
            <a:r>
              <a:rPr lang="en-US" sz="2600" dirty="0" smtClean="0"/>
              <a:t>heterogeneous data integration</a:t>
            </a:r>
          </a:p>
          <a:p>
            <a:pPr marL="342900" indent="-342900">
              <a:buFont typeface="Wingdings" charset="2"/>
              <a:buChar char="§"/>
            </a:pPr>
            <a:endParaRPr lang="en-US" sz="2600" dirty="0"/>
          </a:p>
          <a:p>
            <a:pPr marL="342900" indent="-342900">
              <a:buFont typeface="Wingdings" charset="2"/>
              <a:buChar char="§"/>
            </a:pPr>
            <a:r>
              <a:rPr lang="en-US" sz="2600" dirty="0" smtClean="0"/>
              <a:t>predictive modeling of social </a:t>
            </a:r>
            <a:r>
              <a:rPr lang="en-US" sz="2600" dirty="0"/>
              <a:t>harm event dynamics </a:t>
            </a:r>
            <a:endParaRPr lang="en-US" sz="2600" dirty="0" smtClean="0"/>
          </a:p>
          <a:p>
            <a:pPr marL="342900" indent="-342900">
              <a:buFont typeface="Wingdings" charset="2"/>
              <a:buChar char="§"/>
            </a:pPr>
            <a:endParaRPr lang="en-US" sz="2600" dirty="0"/>
          </a:p>
          <a:p>
            <a:pPr marL="342900" indent="-342900">
              <a:buFont typeface="Wingdings" charset="2"/>
              <a:buChar char="§"/>
            </a:pPr>
            <a:r>
              <a:rPr lang="en-US" sz="2600" dirty="0"/>
              <a:t>o</a:t>
            </a:r>
            <a:r>
              <a:rPr lang="en-US" sz="2600" dirty="0" smtClean="0"/>
              <a:t>ptimal control of space-time risk</a:t>
            </a:r>
            <a:r>
              <a:rPr lang="en-US" sz="2600" dirty="0"/>
              <a:t> </a:t>
            </a:r>
            <a:r>
              <a:rPr lang="en-US" sz="2600" dirty="0" smtClean="0"/>
              <a:t>and dynamic resource allocation</a:t>
            </a:r>
            <a:endParaRPr lang="en-US" sz="2600"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777" y="587374"/>
            <a:ext cx="8442394" cy="5965825"/>
          </a:xfrm>
          <a:prstGeom prst="rect">
            <a:avLst/>
          </a:prstGeom>
        </p:spPr>
      </p:pic>
      <p:sp>
        <p:nvSpPr>
          <p:cNvPr id="15" name="TextBox 14"/>
          <p:cNvSpPr txBox="1"/>
          <p:nvPr/>
        </p:nvSpPr>
        <p:spPr>
          <a:xfrm>
            <a:off x="336884" y="1383295"/>
            <a:ext cx="6049990" cy="492443"/>
          </a:xfrm>
          <a:prstGeom prst="rect">
            <a:avLst/>
          </a:prstGeom>
          <a:noFill/>
        </p:spPr>
        <p:txBody>
          <a:bodyPr wrap="none" rtlCol="0">
            <a:spAutoFit/>
          </a:bodyPr>
          <a:lstStyle/>
          <a:p>
            <a:r>
              <a:rPr lang="en-US" sz="2600" b="1" dirty="0" smtClean="0"/>
              <a:t>Community Data Analytics for Social Harm</a:t>
            </a:r>
            <a:endParaRPr lang="en-US" sz="2600" b="1" dirty="0"/>
          </a:p>
        </p:txBody>
      </p:sp>
      <p:sp>
        <p:nvSpPr>
          <p:cNvPr id="16" name="TextBox 15"/>
          <p:cNvSpPr txBox="1"/>
          <p:nvPr/>
        </p:nvSpPr>
        <p:spPr>
          <a:xfrm>
            <a:off x="6079487" y="5722202"/>
            <a:ext cx="6362738" cy="830997"/>
          </a:xfrm>
          <a:prstGeom prst="rect">
            <a:avLst/>
          </a:prstGeom>
          <a:noFill/>
        </p:spPr>
        <p:txBody>
          <a:bodyPr wrap="square" rtlCol="0">
            <a:spAutoFit/>
          </a:bodyPr>
          <a:lstStyle/>
          <a:p>
            <a:r>
              <a:rPr lang="en-US" sz="2400" i="1" dirty="0">
                <a:solidFill>
                  <a:schemeClr val="accent2"/>
                </a:solidFill>
              </a:rPr>
              <a:t>m</a:t>
            </a:r>
            <a:r>
              <a:rPr lang="en-US" sz="2400" i="1" dirty="0" smtClean="0">
                <a:solidFill>
                  <a:schemeClr val="accent2"/>
                </a:solidFill>
              </a:rPr>
              <a:t>atching the </a:t>
            </a:r>
            <a:r>
              <a:rPr lang="en-US" sz="2400" i="1" smtClean="0">
                <a:solidFill>
                  <a:schemeClr val="accent2"/>
                </a:solidFill>
              </a:rPr>
              <a:t>right people to </a:t>
            </a:r>
            <a:r>
              <a:rPr lang="en-US" sz="2400" i="1" dirty="0" smtClean="0">
                <a:solidFill>
                  <a:schemeClr val="accent2"/>
                </a:solidFill>
              </a:rPr>
              <a:t>place, time and social </a:t>
            </a:r>
            <a:r>
              <a:rPr lang="en-US" sz="2400" i="1" smtClean="0">
                <a:solidFill>
                  <a:schemeClr val="accent2"/>
                </a:solidFill>
              </a:rPr>
              <a:t>harm risk for </a:t>
            </a:r>
            <a:r>
              <a:rPr lang="en-US" sz="2400" i="1" dirty="0" smtClean="0">
                <a:solidFill>
                  <a:schemeClr val="accent2"/>
                </a:solidFill>
              </a:rPr>
              <a:t>targeted interventions </a:t>
            </a:r>
            <a:endParaRPr lang="en-US" sz="2400" i="1" dirty="0">
              <a:solidFill>
                <a:schemeClr val="accent2"/>
              </a:solidFill>
            </a:endParaRPr>
          </a:p>
        </p:txBody>
      </p:sp>
    </p:spTree>
    <p:extLst>
      <p:ext uri="{BB962C8B-B14F-4D97-AF65-F5344CB8AC3E}">
        <p14:creationId xmlns:p14="http://schemas.microsoft.com/office/powerpoint/2010/main" val="700523190"/>
      </p:ext>
    </p:extLst>
  </p:cSld>
  <p:clrMapOvr>
    <a:masterClrMapping/>
  </p:clrMapOvr>
  <p:transition spd="med" advTm="5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p:nvPr>
        </p:nvSpPr>
        <p:spPr/>
        <p:txBody>
          <a:bodyPr>
            <a:noAutofit/>
          </a:bodyPr>
          <a:lstStyle/>
          <a:p>
            <a:pPr>
              <a:lnSpc>
                <a:spcPct val="100000"/>
              </a:lnSpc>
            </a:pPr>
            <a:r>
              <a:rPr lang="en-US" sz="4000" b="1" dirty="0">
                <a:solidFill>
                  <a:schemeClr val="accent2"/>
                </a:solidFill>
              </a:rPr>
              <a:t>Update of the Project since last PI meeting</a:t>
            </a:r>
          </a:p>
        </p:txBody>
      </p:sp>
      <p:sp>
        <p:nvSpPr>
          <p:cNvPr id="4" name="Content Placeholder 3">
            <a:extLst>
              <a:ext uri="{FF2B5EF4-FFF2-40B4-BE49-F238E27FC236}">
                <a16:creationId xmlns:a16="http://schemas.microsoft.com/office/drawing/2014/main" xmlns="" id="{DD79D58B-A187-4747-821C-E3F89F9A9EF7}"/>
              </a:ext>
            </a:extLst>
          </p:cNvPr>
          <p:cNvSpPr>
            <a:spLocks noGrp="1"/>
          </p:cNvSpPr>
          <p:nvPr>
            <p:ph sz="half" idx="2"/>
          </p:nvPr>
        </p:nvSpPr>
        <p:spPr>
          <a:xfrm>
            <a:off x="3922347" y="1892241"/>
            <a:ext cx="4347305" cy="3951288"/>
          </a:xfrm>
          <a:ln>
            <a:noFill/>
          </a:ln>
        </p:spPr>
        <p:txBody>
          <a:bodyPr>
            <a:normAutofit fontScale="92500" lnSpcReduction="10000"/>
          </a:bodyPr>
          <a:lstStyle/>
          <a:p>
            <a:pPr marL="0" indent="0">
              <a:buNone/>
            </a:pPr>
            <a:r>
              <a:rPr lang="en-US" sz="2800" b="1" dirty="0"/>
              <a:t>Most Significant </a:t>
            </a:r>
            <a:r>
              <a:rPr lang="en-US" sz="2800" b="1" dirty="0" smtClean="0"/>
              <a:t>Accomplishments</a:t>
            </a:r>
            <a:endParaRPr lang="en-US" sz="2800" b="1" dirty="0" smtClean="0">
              <a:solidFill>
                <a:srgbClr val="C00000"/>
              </a:solidFill>
            </a:endParaRPr>
          </a:p>
          <a:p>
            <a:r>
              <a:rPr lang="en-US" sz="2800" b="1" dirty="0" smtClean="0">
                <a:solidFill>
                  <a:srgbClr val="C00000"/>
                </a:solidFill>
              </a:rPr>
              <a:t>prototype software application</a:t>
            </a:r>
            <a:r>
              <a:rPr lang="en-US" sz="2800" b="1" dirty="0" smtClean="0">
                <a:solidFill>
                  <a:srgbClr val="FF0000"/>
                </a:solidFill>
              </a:rPr>
              <a:t> </a:t>
            </a:r>
            <a:r>
              <a:rPr lang="en-US" sz="2800" dirty="0" smtClean="0"/>
              <a:t>for Indy Police and Emergency Medical Services</a:t>
            </a:r>
            <a:endParaRPr lang="en-US" sz="2800" dirty="0"/>
          </a:p>
          <a:p>
            <a:r>
              <a:rPr lang="en-US" sz="2800" dirty="0" smtClean="0"/>
              <a:t>10 journal and conference publications on </a:t>
            </a:r>
            <a:r>
              <a:rPr lang="en-US" sz="2800" b="1" dirty="0" smtClean="0">
                <a:solidFill>
                  <a:srgbClr val="C00000"/>
                </a:solidFill>
              </a:rPr>
              <a:t>algorithms, service oriented software systems, </a:t>
            </a:r>
            <a:r>
              <a:rPr lang="en-US" sz="2800" dirty="0" smtClean="0"/>
              <a:t>and</a:t>
            </a:r>
            <a:r>
              <a:rPr lang="en-US" sz="2800" b="1" dirty="0" smtClean="0">
                <a:solidFill>
                  <a:srgbClr val="C00000"/>
                </a:solidFill>
              </a:rPr>
              <a:t> fairness</a:t>
            </a:r>
            <a:endParaRPr lang="en-US" sz="2800" b="1" dirty="0">
              <a:solidFill>
                <a:srgbClr val="C00000"/>
              </a:solidFill>
            </a:endParaRPr>
          </a:p>
          <a:p>
            <a:endParaRPr lang="en-US" sz="2800" b="1" dirty="0"/>
          </a:p>
        </p:txBody>
      </p:sp>
      <p:sp>
        <p:nvSpPr>
          <p:cNvPr id="6" name="Content Placeholder 5">
            <a:extLst>
              <a:ext uri="{FF2B5EF4-FFF2-40B4-BE49-F238E27FC236}">
                <a16:creationId xmlns:a16="http://schemas.microsoft.com/office/drawing/2014/main" xmlns="" id="{41A169F8-76D4-487F-8C14-F34767C8F2F5}"/>
              </a:ext>
            </a:extLst>
          </p:cNvPr>
          <p:cNvSpPr>
            <a:spLocks noGrp="1"/>
          </p:cNvSpPr>
          <p:nvPr>
            <p:ph sz="quarter" idx="4"/>
          </p:nvPr>
        </p:nvSpPr>
        <p:spPr>
          <a:xfrm>
            <a:off x="8269652" y="1892241"/>
            <a:ext cx="3515897" cy="3951288"/>
          </a:xfrm>
          <a:ln>
            <a:noFill/>
          </a:ln>
        </p:spPr>
        <p:txBody>
          <a:bodyPr>
            <a:normAutofit/>
          </a:bodyPr>
          <a:lstStyle/>
          <a:p>
            <a:pPr marL="0" indent="0">
              <a:buNone/>
            </a:pPr>
            <a:r>
              <a:rPr lang="en-US" sz="2800" b="1" dirty="0"/>
              <a:t>Toughest Challenge</a:t>
            </a:r>
          </a:p>
          <a:p>
            <a:r>
              <a:rPr lang="en-US" sz="2800" dirty="0"/>
              <a:t>b</a:t>
            </a:r>
            <a:r>
              <a:rPr lang="en-US" sz="2800" dirty="0" smtClean="0"/>
              <a:t>ringing data pipe online and solving data integration challenges</a:t>
            </a:r>
            <a:endParaRPr lang="en-US" sz="2800" dirty="0"/>
          </a:p>
          <a:p>
            <a:endParaRPr lang="en-US" sz="28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1" y="1731514"/>
            <a:ext cx="2515912" cy="4394648"/>
          </a:xfrm>
          <a:prstGeom prst="rect">
            <a:avLst/>
          </a:prstGeom>
        </p:spPr>
      </p:pic>
    </p:spTree>
    <p:extLst>
      <p:ext uri="{BB962C8B-B14F-4D97-AF65-F5344CB8AC3E}">
        <p14:creationId xmlns:p14="http://schemas.microsoft.com/office/powerpoint/2010/main" val="3607373607"/>
      </p:ext>
    </p:extLst>
  </p:cSld>
  <p:clrMapOvr>
    <a:masterClrMapping/>
  </p:clrMapOvr>
  <mc:AlternateContent xmlns:mc="http://schemas.openxmlformats.org/markup-compatibility/2006" xmlns:p14="http://schemas.microsoft.com/office/powerpoint/2010/main">
    <mc:Choice Requires="p14">
      <p:transition spd="slow" p14:dur="1500" advTm="60000"/>
    </mc:Choice>
    <mc:Fallback xmlns="">
      <p:transition spd="slow" advTm="6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042988" y="301625"/>
            <a:ext cx="9486900" cy="762000"/>
          </a:xfrm>
        </p:spPr>
        <p:txBody>
          <a:bodyPr>
            <a:noAutofit/>
          </a:bodyPr>
          <a:lstStyle/>
          <a:p>
            <a:pPr>
              <a:lnSpc>
                <a:spcPct val="100000"/>
              </a:lnSpc>
            </a:pPr>
            <a:r>
              <a:rPr lang="en-US" sz="4000" b="1" dirty="0">
                <a:solidFill>
                  <a:schemeClr val="accent2"/>
                </a:solidFill>
              </a:rPr>
              <a:t>Anticipated outcomes and success measures in the next year</a:t>
            </a:r>
          </a:p>
        </p:txBody>
      </p:sp>
      <p:sp>
        <p:nvSpPr>
          <p:cNvPr id="2" name="TextBox 1"/>
          <p:cNvSpPr txBox="1"/>
          <p:nvPr/>
        </p:nvSpPr>
        <p:spPr>
          <a:xfrm>
            <a:off x="461095" y="1996025"/>
            <a:ext cx="6255588" cy="3539430"/>
          </a:xfrm>
          <a:prstGeom prst="rect">
            <a:avLst/>
          </a:prstGeom>
          <a:noFill/>
        </p:spPr>
        <p:txBody>
          <a:bodyPr wrap="square" rtlCol="0">
            <a:spAutoFit/>
          </a:bodyPr>
          <a:lstStyle/>
          <a:p>
            <a:pPr marL="457200" lvl="0" indent="-457200">
              <a:buFont typeface="Arial" charset="0"/>
              <a:buChar char="•"/>
            </a:pPr>
            <a:r>
              <a:rPr lang="en-US" sz="3200" b="1" dirty="0" smtClean="0"/>
              <a:t>Randomized controlled trial of data-driven social harm policing May to July 2019</a:t>
            </a:r>
          </a:p>
          <a:p>
            <a:pPr marL="457200" lvl="0" indent="-457200">
              <a:buFont typeface="Arial" charset="0"/>
              <a:buChar char="•"/>
            </a:pPr>
            <a:endParaRPr lang="en-US" sz="3200" b="1" dirty="0"/>
          </a:p>
          <a:p>
            <a:pPr marL="457200" lvl="0" indent="-457200">
              <a:buFont typeface="Arial" charset="0"/>
              <a:buChar char="•"/>
            </a:pPr>
            <a:r>
              <a:rPr lang="en-US" sz="3200" b="1" dirty="0" smtClean="0"/>
              <a:t>Pre/post community survey on trust in police, fear of crime, and views on predictive policing</a:t>
            </a:r>
            <a:endParaRPr lang="en-US" sz="32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3548" y="1841344"/>
            <a:ext cx="3834367" cy="3848793"/>
          </a:xfrm>
          <a:prstGeom prst="rect">
            <a:avLst/>
          </a:prstGeom>
        </p:spPr>
      </p:pic>
    </p:spTree>
    <p:extLst>
      <p:ext uri="{BB962C8B-B14F-4D97-AF65-F5344CB8AC3E}">
        <p14:creationId xmlns:p14="http://schemas.microsoft.com/office/powerpoint/2010/main" val="4068173430"/>
      </p:ext>
    </p:extLst>
  </p:cSld>
  <p:clrMapOvr>
    <a:masterClrMapping/>
  </p:clrMapOvr>
  <p:transition spd="med" advTm="65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16071</TotalTime>
  <Words>329</Words>
  <Application>Microsoft Macintosh PowerPoint</Application>
  <PresentationFormat>Widescreen</PresentationFormat>
  <Paragraphs>38</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Wingdings</vt:lpstr>
      <vt:lpstr>Arial</vt:lpstr>
      <vt:lpstr>Office Theme</vt:lpstr>
      <vt:lpstr>PowerPoint Presentation</vt:lpstr>
      <vt:lpstr>Project Aims</vt:lpstr>
      <vt:lpstr>Update of the Project since last PI meeting</vt:lpstr>
      <vt:lpstr>Anticipated outcomes and success measures in the next year</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Microsoft Office User</cp:lastModifiedBy>
  <cp:revision>132</cp:revision>
  <dcterms:created xsi:type="dcterms:W3CDTF">2016-01-15T22:20:06Z</dcterms:created>
  <dcterms:modified xsi:type="dcterms:W3CDTF">2019-03-25T17:19:24Z</dcterms:modified>
  <cp:category/>
</cp:coreProperties>
</file>