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1"/>
  </p:sldMasterIdLst>
  <p:notesMasterIdLst>
    <p:notesMasterId r:id="rId6"/>
  </p:notesMasterIdLst>
  <p:sldIdLst>
    <p:sldId id="269" r:id="rId2"/>
    <p:sldId id="270" r:id="rId3"/>
    <p:sldId id="272" r:id="rId4"/>
    <p:sldId id="268" r:id="rId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nocco, Chad M" initials="ZCM" lastIdx="5" clrIdx="0">
    <p:extLst>
      <p:ext uri="{19B8F6BF-5375-455C-9EA6-DF929625EA0E}">
        <p15:presenceInfo xmlns:p15="http://schemas.microsoft.com/office/powerpoint/2012/main" userId="S::zanoccoc@oregonstate.edu::b9436632-4401-474e-afb0-bb0fa355d6c1" providerId="AD"/>
      </p:ext>
    </p:extLst>
  </p:cmAuthor>
  <p:cmAuthor id="2" name="Hilary Boudet" initials="HB" lastIdx="6" clrIdx="1">
    <p:extLst>
      <p:ext uri="{19B8F6BF-5375-455C-9EA6-DF929625EA0E}">
        <p15:presenceInfo xmlns:p15="http://schemas.microsoft.com/office/powerpoint/2012/main" userId="e24a3ff7d1bde1b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422" autoAdjust="0"/>
    <p:restoredTop sz="74014" autoAdjust="0"/>
  </p:normalViewPr>
  <p:slideViewPr>
    <p:cSldViewPr snapToGrid="0" snapToObjects="1">
      <p:cViewPr varScale="1">
        <p:scale>
          <a:sx n="53" d="100"/>
          <a:sy n="53" d="100"/>
        </p:scale>
        <p:origin x="1510" y="30"/>
      </p:cViewPr>
      <p:guideLst>
        <p:guide orient="horz" pos="2160"/>
        <p:guide pos="384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commentAuthors" Target="commentAuthor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BCB06A-0753-8142-AC4A-D731667376EB}" type="datetimeFigureOut">
              <a:rPr lang="en-US" smtClean="0"/>
              <a:t>3/20/2019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C3F6D4-C46E-5B48-9C82-B3110DDD8D25}" type="slidenum">
              <a:rPr lang="en-US" smtClean="0"/>
              <a:t>‹#›</a:t>
            </a:fld>
            <a:endParaRPr lang="en-US"/>
          </a:p>
        </p:txBody>
      </p:sp>
    </p:spTree>
    <p:extLst>
      <p:ext uri="{BB962C8B-B14F-4D97-AF65-F5344CB8AC3E}">
        <p14:creationId xmlns:p14="http://schemas.microsoft.com/office/powerpoint/2010/main" val="39827515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-Introduction slide.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4DC3F6D4-C46E-5B48-9C82-B3110DDD8D25}" type="slidenum">
              <a:rPr lang="en-US" smtClean="0"/>
              <a:t>1</a:t>
            </a:fld>
            <a:endParaRPr lang="en-US"/>
          </a:p>
        </p:txBody>
      </p:sp>
    </p:spTree>
    <p:extLst>
      <p:ext uri="{BB962C8B-B14F-4D97-AF65-F5344CB8AC3E}">
        <p14:creationId xmlns:p14="http://schemas.microsoft.com/office/powerpoint/2010/main" val="953047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-In Fremont California we recruit kids and their families to participate in programs that teach them how to save energy in the home.  Our goal is to help families save energy and money while improving community energy sustainability.</a:t>
            </a:r>
          </a:p>
          <a:p>
            <a:endParaRPr lang="en-US" b="1" dirty="0"/>
          </a:p>
          <a:p>
            <a:r>
              <a:rPr lang="en-US" b="1" dirty="0"/>
              <a:t>-Through engagement with novel mechanisms such as mobile apps, during periods of peak demand which is a time of the day, typically between 4-8pm, where the community is using the most power AND is most likely to draw this power from sources that produce greenhouse gas emissions. Reducing overall power consumed in peak demand periods makes it easier for communities to transition to cleaner energy sources and makes loads more predictable for utility providers.</a:t>
            </a:r>
          </a:p>
          <a:p>
            <a:endParaRPr lang="en-US" b="1" dirty="0"/>
          </a:p>
          <a:p>
            <a:endParaRPr lang="en-US" b="1" dirty="0"/>
          </a:p>
        </p:txBody>
      </p:sp>
      <p:sp>
        <p:nvSpPr>
          <p:cNvPr id="4" name="Slide Number Placeholder 3"/>
          <p:cNvSpPr>
            <a:spLocks noGrp="1"/>
          </p:cNvSpPr>
          <p:nvPr>
            <p:ph type="sldNum" sz="quarter" idx="10"/>
          </p:nvPr>
        </p:nvSpPr>
        <p:spPr/>
        <p:txBody>
          <a:bodyPr/>
          <a:lstStyle/>
          <a:p>
            <a:fld id="{4DC3F6D4-C46E-5B48-9C82-B3110DDD8D25}" type="slidenum">
              <a:rPr lang="en-US" smtClean="0"/>
              <a:t>2</a:t>
            </a:fld>
            <a:endParaRPr lang="en-US"/>
          </a:p>
        </p:txBody>
      </p:sp>
    </p:spTree>
    <p:extLst>
      <p:ext uri="{BB962C8B-B14F-4D97-AF65-F5344CB8AC3E}">
        <p14:creationId xmlns:p14="http://schemas.microsoft.com/office/powerpoint/2010/main" val="1187901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-After engaging the community through interviews and focus groups, community events, and surveys, we developed and successfully piloted two iterations of  an energy education program where kids and their families learned about their energy use in the home and how to save energy through the: Design your sustainable life and Know Your Energy Numbers.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a:t>
            </a:r>
            <a:r>
              <a:rPr lang="en-US" sz="1200" dirty="0"/>
              <a:t>Applied feedback from interviews and focus groups  (n=68), community events (n=900), and household surveys (n=333) to create two workshop pilots: “Designing Your Energy Lifestyle” (n=28) and “Know Your Energy Numbers” (n=39).</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-We are also developing novel activities to support this program, one of which is a mobile-based system for families to complete smartphone-based journal </a:t>
            </a:r>
            <a:r>
              <a:rPr lang="en-US" sz="1200" b="1" dirty="0" err="1"/>
              <a:t>abouts</a:t>
            </a:r>
            <a:r>
              <a:rPr lang="en-US" sz="1200" b="1" dirty="0"/>
              <a:t> real time energy use behaviors in the home. This mobile energy journal was implemented this month and we are starting to install our first real-time energy monitoring devices in pilot households towards the goal of building a repeatable data collection procedure that will allow us to build a large dataset of </a:t>
            </a:r>
            <a:r>
              <a:rPr lang="en-US" sz="1200" b="1" dirty="0" err="1"/>
              <a:t>behavior+energy</a:t>
            </a:r>
            <a:r>
              <a:rPr lang="en-US" sz="1200" b="1" dirty="0"/>
              <a:t> data on which to train algorithms that can provide feedback on reducing peak demand and improve energy literacy in families.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-One on-going challenge is navigating the very new and rapidly changing landscape of smart technologies. Many technical challenges still need be overcome and this introduces a new set of social challenges, such as deploying these technologies in homes and teaching participants about how to use of and privacy concerns surrounding these new technologies. An example of  such a challenge that we personally faced was that one of our early technology partners (Chai Energy) folded in the middle of our initial deployments, </a:t>
            </a:r>
            <a:r>
              <a:rPr lang="en-US" sz="1200" b="1" i="0" kern="1200" dirty="0" err="1">
                <a:solidFill>
                  <a:schemeClr val="tx1"/>
                </a:solidFill>
                <a:effectLst/>
                <a:latin typeface="+mn-lt"/>
                <a:ea typeface="+mn-ea"/>
                <a:cs typeface="+mn-cs"/>
              </a:rPr>
              <a:t>c'est</a:t>
            </a:r>
            <a:r>
              <a:rPr lang="en-US" sz="1200" b="1" i="0" kern="1200" dirty="0">
                <a:solidFill>
                  <a:schemeClr val="tx1"/>
                </a:solidFill>
                <a:effectLst/>
                <a:latin typeface="+mn-lt"/>
                <a:ea typeface="+mn-ea"/>
                <a:cs typeface="+mn-cs"/>
              </a:rPr>
              <a:t> la vie</a:t>
            </a:r>
            <a:r>
              <a:rPr lang="en-US" sz="1200" b="1" dirty="0"/>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DC3F6D4-C46E-5B48-9C82-B3110DDD8D25}" type="slidenum">
              <a:rPr lang="en-US" smtClean="0"/>
              <a:t>3</a:t>
            </a:fld>
            <a:endParaRPr lang="en-US"/>
          </a:p>
        </p:txBody>
      </p:sp>
    </p:spTree>
    <p:extLst>
      <p:ext uri="{BB962C8B-B14F-4D97-AF65-F5344CB8AC3E}">
        <p14:creationId xmlns:p14="http://schemas.microsoft.com/office/powerpoint/2010/main" val="1381295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lgn="just"/>
            <a:r>
              <a:rPr lang="en-US" b="1" dirty="0"/>
              <a:t>-For next steps, we will finish piloting our programs and engage more youth, and their households, in mobile activity journaling. This will involve implementing our initial surveys through out technology partner, </a:t>
            </a:r>
            <a:r>
              <a:rPr lang="en-US" b="1" dirty="0" err="1"/>
              <a:t>Expimetrics</a:t>
            </a:r>
            <a:r>
              <a:rPr lang="en-US" b="1" dirty="0"/>
              <a:t>, to begin data collection while developing a custom application to support our energy programs. We will also be relying on energy hubs from Rainforest Automation to provide direct access to the smart meter data at deployment sites. Photos, right.</a:t>
            </a:r>
          </a:p>
          <a:p>
            <a:pPr lvl="0" algn="just"/>
            <a:endParaRPr lang="en-US" b="1" dirty="0"/>
          </a:p>
          <a:p>
            <a:pPr lvl="0" algn="just"/>
            <a:r>
              <a:rPr lang="en-US" b="1" dirty="0"/>
              <a:t>-We now have a better idea about the needs and aspirations of our community partners and we would like to build a set of strategies that can leverage resources within the community to better utilize existing sources of clean power, and begin conversations about how to implement their ideal clean energy solutions. To do this, we plan to conduct four deliberative workshops with approximately 15 participants each drawn from a representative sample of the community.</a:t>
            </a:r>
          </a:p>
        </p:txBody>
      </p:sp>
      <p:sp>
        <p:nvSpPr>
          <p:cNvPr id="4" name="Slide Number Placeholder 3"/>
          <p:cNvSpPr>
            <a:spLocks noGrp="1"/>
          </p:cNvSpPr>
          <p:nvPr>
            <p:ph type="sldNum" sz="quarter" idx="10"/>
          </p:nvPr>
        </p:nvSpPr>
        <p:spPr/>
        <p:txBody>
          <a:bodyPr/>
          <a:lstStyle/>
          <a:p>
            <a:fld id="{4DC3F6D4-C46E-5B48-9C82-B3110DDD8D25}" type="slidenum">
              <a:rPr lang="en-US" smtClean="0"/>
              <a:t>4</a:t>
            </a:fld>
            <a:endParaRPr lang="en-US"/>
          </a:p>
        </p:txBody>
      </p:sp>
    </p:spTree>
    <p:extLst>
      <p:ext uri="{BB962C8B-B14F-4D97-AF65-F5344CB8AC3E}">
        <p14:creationId xmlns:p14="http://schemas.microsoft.com/office/powerpoint/2010/main" val="1421266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EEFDED8-02F0-504F-827D-8519E00A3956}" type="datetimeFigureOut">
              <a:rPr lang="en-US" smtClean="0"/>
              <a:t>3/20/2019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2085026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EEFDED8-02F0-504F-827D-8519E00A3956}" type="datetimeFigureOut">
              <a:rPr lang="en-US" smtClean="0"/>
              <a:t>3/20/2019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2383505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EEFDED8-02F0-504F-827D-8519E00A3956}" type="datetimeFigureOut">
              <a:rPr lang="en-US" smtClean="0"/>
              <a:t>3/20/2019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1226709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EEFDED8-02F0-504F-827D-8519E00A3956}" type="datetimeFigureOut">
              <a:rPr lang="en-US" smtClean="0"/>
              <a:t>3/20/2019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354062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EFDED8-02F0-504F-827D-8519E00A3956}" type="datetimeFigureOut">
              <a:rPr lang="en-US" smtClean="0"/>
              <a:t>3/20/2019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3181259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EEFDED8-02F0-504F-827D-8519E00A3956}" type="datetimeFigureOut">
              <a:rPr lang="en-US" smtClean="0"/>
              <a:t>3/20/2019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737153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EEFDED8-02F0-504F-827D-8519E00A3956}" type="datetimeFigureOut">
              <a:rPr lang="en-US" smtClean="0"/>
              <a:t>3/20/2019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3652121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EEFDED8-02F0-504F-827D-8519E00A3956}" type="datetimeFigureOut">
              <a:rPr lang="en-US" smtClean="0"/>
              <a:t>3/20/2019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1918991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EFDED8-02F0-504F-827D-8519E00A3956}" type="datetimeFigureOut">
              <a:rPr lang="en-US" smtClean="0"/>
              <a:t>3/20/2019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3939350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EFDED8-02F0-504F-827D-8519E00A3956}" type="datetimeFigureOut">
              <a:rPr lang="en-US" smtClean="0"/>
              <a:t>3/20/2019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1841399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EFDED8-02F0-504F-827D-8519E00A3956}" type="datetimeFigureOut">
              <a:rPr lang="en-US" smtClean="0"/>
              <a:t>3/20/2019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1645120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EFDED8-02F0-504F-827D-8519E00A3956}" type="datetimeFigureOut">
              <a:rPr lang="en-US" smtClean="0"/>
              <a:t>3/20/2019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1D023-4AC1-4F41-92D0-222C0E156FA4}" type="slidenum">
              <a:rPr lang="en-US" smtClean="0"/>
              <a:t>‹#›</a:t>
            </a:fld>
            <a:endParaRPr lang="en-US"/>
          </a:p>
        </p:txBody>
      </p:sp>
    </p:spTree>
    <p:extLst>
      <p:ext uri="{BB962C8B-B14F-4D97-AF65-F5344CB8AC3E}">
        <p14:creationId xmlns:p14="http://schemas.microsoft.com/office/powerpoint/2010/main" val="225942113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tiff"/><Relationship Id="rId7"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08412" y="2080401"/>
            <a:ext cx="10815897" cy="2262999"/>
          </a:xfrm>
          <a:prstGeom prst="rect">
            <a:avLst/>
          </a:prstGeom>
          <a:noFill/>
        </p:spPr>
        <p:txBody>
          <a:bodyPr vert="horz" lIns="91440" tIns="45720" rIns="91440" bIns="45720" rtlCol="0" anchor="t">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3600" b="1" dirty="0">
                <a:solidFill>
                  <a:schemeClr val="accent2"/>
                </a:solidFill>
                <a:effectLst/>
              </a:rPr>
              <a:t>FY 2017 IRG Track 2: Smart &amp; Connected Kids for Sustainable Energy Communities, NSF Award #1737565</a:t>
            </a:r>
          </a:p>
        </p:txBody>
      </p:sp>
      <p:pic>
        <p:nvPicPr>
          <p:cNvPr id="8" name="Picture 2" descr="ttps://www.nsf.gov/images/logos/ns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1946" y="6033006"/>
            <a:ext cx="820054" cy="82499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0" y="0"/>
            <a:ext cx="12192000" cy="400110"/>
          </a:xfrm>
          <a:prstGeom prst="rect">
            <a:avLst/>
          </a:prstGeom>
          <a:solidFill>
            <a:schemeClr val="accent1">
              <a:lumMod val="20000"/>
              <a:lumOff val="80000"/>
            </a:schemeClr>
          </a:solidFill>
        </p:spPr>
        <p:txBody>
          <a:bodyPr wrap="square" rtlCol="0">
            <a:spAutoFit/>
          </a:bodyPr>
          <a:lstStyle/>
          <a:p>
            <a:pPr algn="ctr"/>
            <a:r>
              <a:rPr lang="en-US" sz="2000" b="1" dirty="0"/>
              <a:t>2019 NSF SMART AND CONNECTED COMMUNITIES PI MEETING</a:t>
            </a:r>
          </a:p>
        </p:txBody>
      </p:sp>
      <p:pic>
        <p:nvPicPr>
          <p:cNvPr id="12" name="Picture 11">
            <a:extLst>
              <a:ext uri="{FF2B5EF4-FFF2-40B4-BE49-F238E27FC236}">
                <a16:creationId xmlns:a16="http://schemas.microsoft.com/office/drawing/2014/main" id="{331AEE49-FF5E-AA4A-8731-F6F850307C2C}"/>
              </a:ext>
            </a:extLst>
          </p:cNvPr>
          <p:cNvPicPr>
            <a:picLocks noChangeAspect="1"/>
          </p:cNvPicPr>
          <p:nvPr/>
        </p:nvPicPr>
        <p:blipFill rotWithShape="1">
          <a:blip r:embed="rId4">
            <a:alphaModFix amt="33000"/>
            <a:extLst>
              <a:ext uri="{BEBA8EAE-BF5A-486C-A8C5-ECC9F3942E4B}">
                <a14:imgProps xmlns:a14="http://schemas.microsoft.com/office/drawing/2010/main">
                  <a14:imgLayer r:embed="rId5">
                    <a14:imgEffect>
                      <a14:saturation sat="46000"/>
                    </a14:imgEffect>
                  </a14:imgLayer>
                </a14:imgProps>
              </a:ext>
            </a:extLst>
          </a:blip>
          <a:srcRect b="4922"/>
          <a:stretch/>
        </p:blipFill>
        <p:spPr>
          <a:xfrm>
            <a:off x="0" y="360476"/>
            <a:ext cx="12192000" cy="1632875"/>
          </a:xfrm>
          <a:prstGeom prst="rect">
            <a:avLst/>
          </a:prstGeom>
        </p:spPr>
      </p:pic>
      <p:sp>
        <p:nvSpPr>
          <p:cNvPr id="7" name="Subtitle 3">
            <a:extLst>
              <a:ext uri="{FF2B5EF4-FFF2-40B4-BE49-F238E27FC236}">
                <a16:creationId xmlns:a16="http://schemas.microsoft.com/office/drawing/2014/main" id="{7D3CB281-0F9A-3E4B-B812-B1E0347ADC0D}"/>
              </a:ext>
            </a:extLst>
          </p:cNvPr>
          <p:cNvSpPr txBox="1">
            <a:spLocks/>
          </p:cNvSpPr>
          <p:nvPr/>
        </p:nvSpPr>
        <p:spPr>
          <a:xfrm>
            <a:off x="1727161" y="3812866"/>
            <a:ext cx="8737678" cy="2489416"/>
          </a:xfrm>
          <a:prstGeom prst="rect">
            <a:avLst/>
          </a:prstGeom>
          <a:noFill/>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dirty="0">
                <a:solidFill>
                  <a:srgbClr val="2F5897"/>
                </a:solidFill>
              </a:rPr>
              <a:t>HILARY BOUDET (OREGON STATE UNIVERSITY), RAM RAJAGOPAL (STANFORD UNIVERSITY), MAHNOOSH ALIZADEH (UNIVERSITY OF CALIFORNIA, SANTA BARBARA)</a:t>
            </a:r>
          </a:p>
          <a:p>
            <a:r>
              <a:rPr lang="en-US" dirty="0">
                <a:solidFill>
                  <a:srgbClr val="2F5897"/>
                </a:solidFill>
              </a:rPr>
              <a:t>COMMUNITY PARTNERS: RACHEL DIFRANCO (CITY OF FREMONT), JEAN FAHY (GIRL SCOUTS OF NORTHERN CALIFORNIA), OHLONE COMMUNITY COLLEGE</a:t>
            </a:r>
          </a:p>
          <a:p>
            <a:r>
              <a:rPr lang="en-US" dirty="0">
                <a:solidFill>
                  <a:srgbClr val="2F5897"/>
                </a:solidFill>
              </a:rPr>
              <a:t>HTTPS://GLEE.STANFORD.EDU</a:t>
            </a:r>
            <a:endParaRPr lang="en-US" dirty="0">
              <a:solidFill>
                <a:srgbClr val="2F5897"/>
              </a:solidFill>
              <a:highlight>
                <a:srgbClr val="FFFF00"/>
              </a:highlight>
            </a:endParaRPr>
          </a:p>
        </p:txBody>
      </p:sp>
    </p:spTree>
    <p:extLst>
      <p:ext uri="{BB962C8B-B14F-4D97-AF65-F5344CB8AC3E}">
        <p14:creationId xmlns:p14="http://schemas.microsoft.com/office/powerpoint/2010/main" val="1733810832"/>
      </p:ext>
    </p:extLst>
  </p:cSld>
  <p:clrMapOvr>
    <a:masterClrMapping/>
  </p:clrMapOvr>
  <mc:AlternateContent xmlns:mc="http://schemas.openxmlformats.org/markup-compatibility/2006">
    <mc:Choice xmlns:p14="http://schemas.microsoft.com/office/powerpoint/2010/main" Requires="p14">
      <p:transition p14:dur="250" advTm="20000"/>
    </mc:Choice>
    <mc:Fallback>
      <p:transition advTm="2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8"/>
          <p:cNvSpPr>
            <a:spLocks noGrp="1"/>
          </p:cNvSpPr>
          <p:nvPr>
            <p:ph type="title" idx="4294967295"/>
          </p:nvPr>
        </p:nvSpPr>
        <p:spPr>
          <a:xfrm>
            <a:off x="2070411" y="130175"/>
            <a:ext cx="8018153" cy="762000"/>
          </a:xfrm>
        </p:spPr>
        <p:txBody>
          <a:bodyPr>
            <a:noAutofit/>
          </a:bodyPr>
          <a:lstStyle/>
          <a:p>
            <a:pPr>
              <a:lnSpc>
                <a:spcPct val="100000"/>
              </a:lnSpc>
            </a:pPr>
            <a:r>
              <a:rPr lang="en-US" sz="4000" b="1" dirty="0">
                <a:solidFill>
                  <a:schemeClr val="accent2"/>
                </a:solidFill>
              </a:rPr>
              <a:t>Project Aims</a:t>
            </a:r>
          </a:p>
        </p:txBody>
      </p:sp>
      <p:pic>
        <p:nvPicPr>
          <p:cNvPr id="6" name="Picture 5">
            <a:extLst>
              <a:ext uri="{FF2B5EF4-FFF2-40B4-BE49-F238E27FC236}">
                <a16:creationId xmlns:a16="http://schemas.microsoft.com/office/drawing/2014/main" id="{F4C609B3-0613-644B-94AB-756EA9728FCE}"/>
              </a:ext>
            </a:extLst>
          </p:cNvPr>
          <p:cNvPicPr>
            <a:picLocks noChangeAspect="1"/>
          </p:cNvPicPr>
          <p:nvPr/>
        </p:nvPicPr>
        <p:blipFill>
          <a:blip r:embed="rId3"/>
          <a:stretch>
            <a:fillRect/>
          </a:stretch>
        </p:blipFill>
        <p:spPr>
          <a:xfrm>
            <a:off x="451896" y="1287446"/>
            <a:ext cx="11255181" cy="4846320"/>
          </a:xfrm>
          <a:prstGeom prst="rect">
            <a:avLst/>
          </a:prstGeom>
        </p:spPr>
      </p:pic>
    </p:spTree>
    <p:extLst>
      <p:ext uri="{BB962C8B-B14F-4D97-AF65-F5344CB8AC3E}">
        <p14:creationId xmlns:p14="http://schemas.microsoft.com/office/powerpoint/2010/main" val="700523190"/>
      </p:ext>
    </p:extLst>
  </p:cSld>
  <p:clrMapOvr>
    <a:masterClrMapping/>
  </p:clrMapOvr>
  <p:transition spd="med" advTm="40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8"/>
          <p:cNvSpPr>
            <a:spLocks noGrp="1"/>
          </p:cNvSpPr>
          <p:nvPr>
            <p:ph type="title"/>
          </p:nvPr>
        </p:nvSpPr>
        <p:spPr/>
        <p:txBody>
          <a:bodyPr>
            <a:noAutofit/>
          </a:bodyPr>
          <a:lstStyle/>
          <a:p>
            <a:pPr>
              <a:lnSpc>
                <a:spcPct val="100000"/>
              </a:lnSpc>
            </a:pPr>
            <a:r>
              <a:rPr lang="en-US" sz="4000" b="1" dirty="0">
                <a:solidFill>
                  <a:schemeClr val="accent2"/>
                </a:solidFill>
              </a:rPr>
              <a:t>Update of the Project since last PI meeting</a:t>
            </a:r>
          </a:p>
        </p:txBody>
      </p:sp>
      <p:sp>
        <p:nvSpPr>
          <p:cNvPr id="4" name="Content Placeholder 3">
            <a:extLst>
              <a:ext uri="{FF2B5EF4-FFF2-40B4-BE49-F238E27FC236}">
                <a16:creationId xmlns:a16="http://schemas.microsoft.com/office/drawing/2014/main" id="{DD79D58B-A187-4747-821C-E3F89F9A9EF7}"/>
              </a:ext>
            </a:extLst>
          </p:cNvPr>
          <p:cNvSpPr>
            <a:spLocks noGrp="1"/>
          </p:cNvSpPr>
          <p:nvPr>
            <p:ph sz="half" idx="2"/>
          </p:nvPr>
        </p:nvSpPr>
        <p:spPr>
          <a:xfrm>
            <a:off x="609600" y="1539433"/>
            <a:ext cx="5386917" cy="4791918"/>
          </a:xfrm>
          <a:ln>
            <a:solidFill>
              <a:schemeClr val="tx1"/>
            </a:solidFill>
          </a:ln>
        </p:spPr>
        <p:txBody>
          <a:bodyPr>
            <a:normAutofit/>
          </a:bodyPr>
          <a:lstStyle/>
          <a:p>
            <a:pPr marL="0" indent="0">
              <a:buNone/>
            </a:pPr>
            <a:r>
              <a:rPr lang="en-US" sz="2800" b="1" dirty="0"/>
              <a:t>Most Significant Accomplishments</a:t>
            </a:r>
          </a:p>
          <a:p>
            <a:r>
              <a:rPr lang="en-US" sz="1800" dirty="0"/>
              <a:t>Gathered input from interviews, focus groups, community events, and surveys to develop and pilot two youth-focused energy programs, engaging 1,350+ community members in process.</a:t>
            </a:r>
          </a:p>
          <a:p>
            <a:endParaRPr lang="en-US" sz="1800" dirty="0"/>
          </a:p>
          <a:p>
            <a:r>
              <a:rPr lang="en-US" sz="1800" dirty="0"/>
              <a:t>Developing a mobile engagement mechanism to combine sparse activity journaling with real-time smart meter data to produce behavioral insights.</a:t>
            </a:r>
            <a:endParaRPr lang="en-US" sz="2800" dirty="0"/>
          </a:p>
          <a:p>
            <a:endParaRPr lang="en-US" sz="2800" dirty="0"/>
          </a:p>
          <a:p>
            <a:endParaRPr lang="en-US" sz="2800" b="1" dirty="0"/>
          </a:p>
        </p:txBody>
      </p:sp>
      <p:sp>
        <p:nvSpPr>
          <p:cNvPr id="6" name="Content Placeholder 5">
            <a:extLst>
              <a:ext uri="{FF2B5EF4-FFF2-40B4-BE49-F238E27FC236}">
                <a16:creationId xmlns:a16="http://schemas.microsoft.com/office/drawing/2014/main" id="{41A169F8-76D4-487F-8C14-F34767C8F2F5}"/>
              </a:ext>
            </a:extLst>
          </p:cNvPr>
          <p:cNvSpPr>
            <a:spLocks noGrp="1"/>
          </p:cNvSpPr>
          <p:nvPr>
            <p:ph sz="quarter" idx="4"/>
          </p:nvPr>
        </p:nvSpPr>
        <p:spPr>
          <a:xfrm>
            <a:off x="6193368" y="1539432"/>
            <a:ext cx="5389033" cy="4791919"/>
          </a:xfrm>
          <a:ln>
            <a:solidFill>
              <a:schemeClr val="tx1"/>
            </a:solidFill>
          </a:ln>
        </p:spPr>
        <p:txBody>
          <a:bodyPr>
            <a:normAutofit/>
          </a:bodyPr>
          <a:lstStyle/>
          <a:p>
            <a:pPr marL="0" indent="0">
              <a:buNone/>
            </a:pPr>
            <a:r>
              <a:rPr lang="en-US" sz="2800" b="1" dirty="0"/>
              <a:t>Toughest Challenge</a:t>
            </a:r>
          </a:p>
          <a:p>
            <a:r>
              <a:rPr lang="en-US" sz="1800" dirty="0"/>
              <a:t>Navigating constant obstacles with new and rapidly changing technologies.</a:t>
            </a:r>
          </a:p>
        </p:txBody>
      </p:sp>
      <p:pic>
        <p:nvPicPr>
          <p:cNvPr id="5" name="Picture 4">
            <a:extLst>
              <a:ext uri="{FF2B5EF4-FFF2-40B4-BE49-F238E27FC236}">
                <a16:creationId xmlns:a16="http://schemas.microsoft.com/office/drawing/2014/main" id="{F6237EDF-5BD3-6C45-98C7-A93F39FE8729}"/>
              </a:ext>
            </a:extLst>
          </p:cNvPr>
          <p:cNvPicPr>
            <a:picLocks noChangeAspect="1"/>
          </p:cNvPicPr>
          <p:nvPr/>
        </p:nvPicPr>
        <p:blipFill>
          <a:blip r:embed="rId3"/>
          <a:stretch>
            <a:fillRect/>
          </a:stretch>
        </p:blipFill>
        <p:spPr>
          <a:xfrm>
            <a:off x="809004" y="4571421"/>
            <a:ext cx="2428878" cy="1554480"/>
          </a:xfrm>
          <a:prstGeom prst="rect">
            <a:avLst/>
          </a:prstGeom>
        </p:spPr>
      </p:pic>
      <p:pic>
        <p:nvPicPr>
          <p:cNvPr id="7" name="Picture 6">
            <a:extLst>
              <a:ext uri="{FF2B5EF4-FFF2-40B4-BE49-F238E27FC236}">
                <a16:creationId xmlns:a16="http://schemas.microsoft.com/office/drawing/2014/main" id="{946EF006-1D13-C941-BA31-1E72B7965C54}"/>
              </a:ext>
            </a:extLst>
          </p:cNvPr>
          <p:cNvPicPr>
            <a:picLocks noChangeAspect="1"/>
          </p:cNvPicPr>
          <p:nvPr/>
        </p:nvPicPr>
        <p:blipFill>
          <a:blip r:embed="rId4"/>
          <a:stretch>
            <a:fillRect/>
          </a:stretch>
        </p:blipFill>
        <p:spPr>
          <a:xfrm>
            <a:off x="8502175" y="4968461"/>
            <a:ext cx="947793" cy="958383"/>
          </a:xfrm>
          <a:prstGeom prst="rect">
            <a:avLst/>
          </a:prstGeom>
        </p:spPr>
      </p:pic>
      <p:pic>
        <p:nvPicPr>
          <p:cNvPr id="10" name="Picture 9">
            <a:extLst>
              <a:ext uri="{FF2B5EF4-FFF2-40B4-BE49-F238E27FC236}">
                <a16:creationId xmlns:a16="http://schemas.microsoft.com/office/drawing/2014/main" id="{BCF0B974-52A9-3948-9461-EECCD0165884}"/>
              </a:ext>
            </a:extLst>
          </p:cNvPr>
          <p:cNvPicPr>
            <a:picLocks noChangeAspect="1"/>
          </p:cNvPicPr>
          <p:nvPr/>
        </p:nvPicPr>
        <p:blipFill>
          <a:blip r:embed="rId5"/>
          <a:stretch>
            <a:fillRect/>
          </a:stretch>
        </p:blipFill>
        <p:spPr>
          <a:xfrm>
            <a:off x="9701310" y="2903656"/>
            <a:ext cx="1629749" cy="3222245"/>
          </a:xfrm>
          <a:prstGeom prst="rect">
            <a:avLst/>
          </a:prstGeom>
        </p:spPr>
      </p:pic>
      <p:pic>
        <p:nvPicPr>
          <p:cNvPr id="11" name="Picture 10">
            <a:extLst>
              <a:ext uri="{FF2B5EF4-FFF2-40B4-BE49-F238E27FC236}">
                <a16:creationId xmlns:a16="http://schemas.microsoft.com/office/drawing/2014/main" id="{BB217FED-A21D-A549-A7D2-1CF9A8ECFC0E}"/>
              </a:ext>
            </a:extLst>
          </p:cNvPr>
          <p:cNvPicPr>
            <a:picLocks noChangeAspect="1"/>
          </p:cNvPicPr>
          <p:nvPr/>
        </p:nvPicPr>
        <p:blipFill>
          <a:blip r:embed="rId6"/>
          <a:stretch>
            <a:fillRect/>
          </a:stretch>
        </p:blipFill>
        <p:spPr>
          <a:xfrm>
            <a:off x="6390017" y="4842033"/>
            <a:ext cx="1930498" cy="1316667"/>
          </a:xfrm>
          <a:prstGeom prst="rect">
            <a:avLst/>
          </a:prstGeom>
        </p:spPr>
      </p:pic>
      <p:pic>
        <p:nvPicPr>
          <p:cNvPr id="13" name="Picture 12">
            <a:extLst>
              <a:ext uri="{FF2B5EF4-FFF2-40B4-BE49-F238E27FC236}">
                <a16:creationId xmlns:a16="http://schemas.microsoft.com/office/drawing/2014/main" id="{94D29BC0-C165-B34F-8C9A-3E7BA7D15CA9}"/>
              </a:ext>
            </a:extLst>
          </p:cNvPr>
          <p:cNvPicPr>
            <a:picLocks noChangeAspect="1"/>
          </p:cNvPicPr>
          <p:nvPr/>
        </p:nvPicPr>
        <p:blipFill>
          <a:blip r:embed="rId7"/>
          <a:stretch>
            <a:fillRect/>
          </a:stretch>
        </p:blipFill>
        <p:spPr>
          <a:xfrm>
            <a:off x="6982587" y="2986269"/>
            <a:ext cx="1737873" cy="1683114"/>
          </a:xfrm>
          <a:prstGeom prst="rect">
            <a:avLst/>
          </a:prstGeom>
        </p:spPr>
      </p:pic>
      <p:pic>
        <p:nvPicPr>
          <p:cNvPr id="3" name="Picture 2">
            <a:extLst>
              <a:ext uri="{FF2B5EF4-FFF2-40B4-BE49-F238E27FC236}">
                <a16:creationId xmlns:a16="http://schemas.microsoft.com/office/drawing/2014/main" id="{64F317F4-A3B1-4F4B-BF40-C2FC0A44878C}"/>
              </a:ext>
            </a:extLst>
          </p:cNvPr>
          <p:cNvPicPr>
            <a:picLocks noChangeAspect="1"/>
          </p:cNvPicPr>
          <p:nvPr/>
        </p:nvPicPr>
        <p:blipFill rotWithShape="1">
          <a:blip r:embed="rId8"/>
          <a:srcRect t="14743"/>
          <a:stretch/>
        </p:blipFill>
        <p:spPr>
          <a:xfrm>
            <a:off x="3375181" y="4571421"/>
            <a:ext cx="2431032" cy="1554480"/>
          </a:xfrm>
          <a:prstGeom prst="rect">
            <a:avLst/>
          </a:prstGeom>
        </p:spPr>
      </p:pic>
    </p:spTree>
    <p:extLst>
      <p:ext uri="{BB962C8B-B14F-4D97-AF65-F5344CB8AC3E}">
        <p14:creationId xmlns:p14="http://schemas.microsoft.com/office/powerpoint/2010/main" val="3607373607"/>
      </p:ext>
    </p:extLst>
  </p:cSld>
  <p:clrMapOvr>
    <a:masterClrMapping/>
  </p:clrMapOvr>
  <mc:AlternateContent xmlns:mc="http://schemas.openxmlformats.org/markup-compatibility/2006" xmlns:p14="http://schemas.microsoft.com/office/powerpoint/2010/main">
    <mc:Choice Requires="p14">
      <p:transition spd="slow" p14:dur="1500" advTm="60000"/>
    </mc:Choice>
    <mc:Fallback xmlns="">
      <p:transition spd="slow" advTm="6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8"/>
          <p:cNvSpPr>
            <a:spLocks noGrp="1"/>
          </p:cNvSpPr>
          <p:nvPr>
            <p:ph type="title" idx="4294967295"/>
          </p:nvPr>
        </p:nvSpPr>
        <p:spPr>
          <a:xfrm>
            <a:off x="1042988" y="301625"/>
            <a:ext cx="9486900" cy="762000"/>
          </a:xfrm>
        </p:spPr>
        <p:txBody>
          <a:bodyPr>
            <a:noAutofit/>
          </a:bodyPr>
          <a:lstStyle/>
          <a:p>
            <a:pPr>
              <a:lnSpc>
                <a:spcPct val="100000"/>
              </a:lnSpc>
            </a:pPr>
            <a:r>
              <a:rPr lang="en-US" sz="4000" b="1" dirty="0">
                <a:solidFill>
                  <a:schemeClr val="accent2"/>
                </a:solidFill>
              </a:rPr>
              <a:t>Anticipated outcomes and success measures in the next year</a:t>
            </a:r>
          </a:p>
        </p:txBody>
      </p:sp>
      <p:sp>
        <p:nvSpPr>
          <p:cNvPr id="2" name="TextBox 1"/>
          <p:cNvSpPr txBox="1"/>
          <p:nvPr/>
        </p:nvSpPr>
        <p:spPr>
          <a:xfrm>
            <a:off x="664447" y="1676133"/>
            <a:ext cx="7171614" cy="4031873"/>
          </a:xfrm>
          <a:prstGeom prst="rect">
            <a:avLst/>
          </a:prstGeom>
          <a:noFill/>
        </p:spPr>
        <p:txBody>
          <a:bodyPr wrap="square" rtlCol="0">
            <a:spAutoFit/>
          </a:bodyPr>
          <a:lstStyle/>
          <a:p>
            <a:pPr marL="457200" lvl="0" indent="-457200">
              <a:buFont typeface="Arial" panose="020B0604020202020204" pitchFamily="34" charset="0"/>
              <a:buChar char="•"/>
            </a:pPr>
            <a:r>
              <a:rPr lang="en-US" sz="2400" dirty="0"/>
              <a:t>Complete and integrate mobile journaling and real-time energy feedback application into youth-focused energy program; test effectiveness in changing behavior.</a:t>
            </a:r>
          </a:p>
          <a:p>
            <a:pPr marL="457200" lvl="0" indent="-457200">
              <a:buFont typeface="Arial" panose="020B0604020202020204" pitchFamily="34" charset="0"/>
              <a:buChar char="•"/>
            </a:pPr>
            <a:endParaRPr lang="en-US" sz="2400" dirty="0"/>
          </a:p>
          <a:p>
            <a:pPr marL="457200" lvl="0" indent="-457200">
              <a:buFont typeface="Arial" panose="020B0604020202020204" pitchFamily="34" charset="0"/>
              <a:buChar char="•"/>
            </a:pPr>
            <a:r>
              <a:rPr lang="en-US" sz="2400" dirty="0"/>
              <a:t>Conduct four deliberative workshops with Fremont community members to understand public concerns and behavior in smart grid.</a:t>
            </a:r>
          </a:p>
          <a:p>
            <a:pPr lvl="0" algn="just"/>
            <a:endParaRPr lang="en-US" sz="3200" b="1" dirty="0"/>
          </a:p>
          <a:p>
            <a:pPr marL="457200" lvl="0" indent="-457200" algn="just">
              <a:buFont typeface="Arial" panose="020B0604020202020204" pitchFamily="34" charset="0"/>
              <a:buChar char="•"/>
            </a:pPr>
            <a:endParaRPr lang="en-US" sz="3200" b="1" dirty="0"/>
          </a:p>
        </p:txBody>
      </p:sp>
      <p:grpSp>
        <p:nvGrpSpPr>
          <p:cNvPr id="9" name="Group 8">
            <a:extLst>
              <a:ext uri="{FF2B5EF4-FFF2-40B4-BE49-F238E27FC236}">
                <a16:creationId xmlns:a16="http://schemas.microsoft.com/office/drawing/2014/main" id="{246A8726-88AD-4D9C-8739-2972A87CFD5C}"/>
              </a:ext>
            </a:extLst>
          </p:cNvPr>
          <p:cNvGrpSpPr/>
          <p:nvPr/>
        </p:nvGrpSpPr>
        <p:grpSpPr>
          <a:xfrm>
            <a:off x="8202304" y="4062044"/>
            <a:ext cx="3452884" cy="2407987"/>
            <a:chOff x="8202304" y="3885156"/>
            <a:chExt cx="3452884" cy="2407987"/>
          </a:xfrm>
        </p:grpSpPr>
        <p:pic>
          <p:nvPicPr>
            <p:cNvPr id="6" name="Picture 5">
              <a:extLst>
                <a:ext uri="{FF2B5EF4-FFF2-40B4-BE49-F238E27FC236}">
                  <a16:creationId xmlns:a16="http://schemas.microsoft.com/office/drawing/2014/main" id="{87131A7D-333E-4261-B72E-6D749C31EA53}"/>
                </a:ext>
              </a:extLst>
            </p:cNvPr>
            <p:cNvPicPr>
              <a:picLocks noChangeAspect="1"/>
            </p:cNvPicPr>
            <p:nvPr/>
          </p:nvPicPr>
          <p:blipFill rotWithShape="1">
            <a:blip r:embed="rId3"/>
            <a:srcRect l="18693" t="43116" r="18693" b="25811"/>
            <a:stretch/>
          </p:blipFill>
          <p:spPr>
            <a:xfrm>
              <a:off x="8308960" y="3885156"/>
              <a:ext cx="3218593" cy="2130988"/>
            </a:xfrm>
            <a:prstGeom prst="rect">
              <a:avLst/>
            </a:prstGeom>
          </p:spPr>
        </p:pic>
        <p:sp>
          <p:nvSpPr>
            <p:cNvPr id="7" name="TextBox 6">
              <a:extLst>
                <a:ext uri="{FF2B5EF4-FFF2-40B4-BE49-F238E27FC236}">
                  <a16:creationId xmlns:a16="http://schemas.microsoft.com/office/drawing/2014/main" id="{698937AD-1EDD-4C2E-9644-09978C9C6232}"/>
                </a:ext>
              </a:extLst>
            </p:cNvPr>
            <p:cNvSpPr txBox="1"/>
            <p:nvPr/>
          </p:nvSpPr>
          <p:spPr>
            <a:xfrm>
              <a:off x="8202304" y="6016144"/>
              <a:ext cx="3452884" cy="276999"/>
            </a:xfrm>
            <a:prstGeom prst="rect">
              <a:avLst/>
            </a:prstGeom>
            <a:noFill/>
          </p:spPr>
          <p:txBody>
            <a:bodyPr wrap="square" rtlCol="0">
              <a:spAutoFit/>
            </a:bodyPr>
            <a:lstStyle/>
            <a:p>
              <a:pPr algn="ctr"/>
              <a:r>
                <a:rPr lang="en-US" sz="1200" dirty="0"/>
                <a:t>Connected Rainforest Automation EAGLE-200 (rev 2)</a:t>
              </a:r>
            </a:p>
          </p:txBody>
        </p:sp>
      </p:grpSp>
      <p:grpSp>
        <p:nvGrpSpPr>
          <p:cNvPr id="13" name="Group 12">
            <a:extLst>
              <a:ext uri="{FF2B5EF4-FFF2-40B4-BE49-F238E27FC236}">
                <a16:creationId xmlns:a16="http://schemas.microsoft.com/office/drawing/2014/main" id="{C1D79383-CB05-44D0-A95B-745BEAF92DCB}"/>
              </a:ext>
            </a:extLst>
          </p:cNvPr>
          <p:cNvGrpSpPr/>
          <p:nvPr/>
        </p:nvGrpSpPr>
        <p:grpSpPr>
          <a:xfrm>
            <a:off x="8308958" y="1531225"/>
            <a:ext cx="3218594" cy="2406955"/>
            <a:chOff x="8308958" y="1572169"/>
            <a:chExt cx="3218594" cy="2406955"/>
          </a:xfrm>
        </p:grpSpPr>
        <p:pic>
          <p:nvPicPr>
            <p:cNvPr id="11" name="Picture 10">
              <a:extLst>
                <a:ext uri="{FF2B5EF4-FFF2-40B4-BE49-F238E27FC236}">
                  <a16:creationId xmlns:a16="http://schemas.microsoft.com/office/drawing/2014/main" id="{9522FAE3-1665-49D6-8F75-3C45964A32FF}"/>
                </a:ext>
              </a:extLst>
            </p:cNvPr>
            <p:cNvPicPr>
              <a:picLocks noChangeAspect="1"/>
            </p:cNvPicPr>
            <p:nvPr/>
          </p:nvPicPr>
          <p:blipFill rotWithShape="1">
            <a:blip r:embed="rId4"/>
            <a:srcRect t="12385" r="1919" b="1068"/>
            <a:stretch/>
          </p:blipFill>
          <p:spPr>
            <a:xfrm>
              <a:off x="8308959" y="1572169"/>
              <a:ext cx="3218593" cy="2130988"/>
            </a:xfrm>
            <a:prstGeom prst="rect">
              <a:avLst/>
            </a:prstGeom>
          </p:spPr>
        </p:pic>
        <p:sp>
          <p:nvSpPr>
            <p:cNvPr id="12" name="TextBox 11">
              <a:extLst>
                <a:ext uri="{FF2B5EF4-FFF2-40B4-BE49-F238E27FC236}">
                  <a16:creationId xmlns:a16="http://schemas.microsoft.com/office/drawing/2014/main" id="{57159888-D058-43E1-9B5A-63A414A876AA}"/>
                </a:ext>
              </a:extLst>
            </p:cNvPr>
            <p:cNvSpPr txBox="1"/>
            <p:nvPr/>
          </p:nvSpPr>
          <p:spPr>
            <a:xfrm>
              <a:off x="8308958" y="3702125"/>
              <a:ext cx="3218593" cy="276999"/>
            </a:xfrm>
            <a:prstGeom prst="rect">
              <a:avLst/>
            </a:prstGeom>
            <a:noFill/>
          </p:spPr>
          <p:txBody>
            <a:bodyPr wrap="square" rtlCol="0">
              <a:spAutoFit/>
            </a:bodyPr>
            <a:lstStyle/>
            <a:p>
              <a:pPr algn="ctr"/>
              <a:r>
                <a:rPr lang="en-US" sz="1200" dirty="0"/>
                <a:t>Prototype of real-time energy application</a:t>
              </a:r>
            </a:p>
          </p:txBody>
        </p:sp>
      </p:grpSp>
    </p:spTree>
    <p:extLst>
      <p:ext uri="{BB962C8B-B14F-4D97-AF65-F5344CB8AC3E}">
        <p14:creationId xmlns:p14="http://schemas.microsoft.com/office/powerpoint/2010/main" val="4068173430"/>
      </p:ext>
    </p:extLst>
  </p:cSld>
  <p:clrMapOvr>
    <a:masterClrMapping/>
  </p:clrMapOvr>
  <p:transition spd="med" advTm="6000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24327</TotalTime>
  <Words>817</Words>
  <Application>Microsoft Office PowerPoint</Application>
  <PresentationFormat>Widescreen</PresentationFormat>
  <Paragraphs>38</Paragraphs>
  <Slides>4</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vt:i4>
      </vt:variant>
    </vt:vector>
  </HeadingPairs>
  <TitlesOfParts>
    <vt:vector size="7" baseType="lpstr">
      <vt:lpstr>Arial</vt:lpstr>
      <vt:lpstr>Calibri</vt:lpstr>
      <vt:lpstr>Office Theme</vt:lpstr>
      <vt:lpstr>PowerPoint Presentation</vt:lpstr>
      <vt:lpstr>Project Aims</vt:lpstr>
      <vt:lpstr>Update of the Project since last PI meeting</vt:lpstr>
      <vt:lpstr>Anticipated outcomes and success measures in the next year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Nilsen, Wendy</dc:creator>
  <cp:keywords/>
  <dc:description/>
  <cp:lastModifiedBy>Hilary Boudet</cp:lastModifiedBy>
  <cp:revision>199</cp:revision>
  <dcterms:created xsi:type="dcterms:W3CDTF">2016-01-15T22:20:06Z</dcterms:created>
  <dcterms:modified xsi:type="dcterms:W3CDTF">2019-03-21T04:32:25Z</dcterms:modified>
  <cp:category/>
</cp:coreProperties>
</file>