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33" r:id="rId2"/>
  </p:sldMasterIdLst>
  <p:notesMasterIdLst>
    <p:notesMasterId r:id="rId8"/>
  </p:notesMasterIdLst>
  <p:sldIdLst>
    <p:sldId id="269" r:id="rId3"/>
    <p:sldId id="275" r:id="rId4"/>
    <p:sldId id="276" r:id="rId5"/>
    <p:sldId id="277" r:id="rId6"/>
    <p:sldId id="27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2ABF9-E056-473F-8414-35E56E9144A9}" v="26" dt="2019-02-13T06:48:49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9" autoAdjust="0"/>
    <p:restoredTop sz="74924" autoAdjust="0"/>
  </p:normalViewPr>
  <p:slideViewPr>
    <p:cSldViewPr snapToGrid="0" snapToObjects="1">
      <p:cViewPr varScale="1">
        <p:scale>
          <a:sx n="73" d="100"/>
          <a:sy n="73" d="100"/>
        </p:scale>
        <p:origin x="228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CB06A-0753-8142-AC4A-D731667376E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F6D4-C46E-5B48-9C82-B3110DDD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4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9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0147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6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56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78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7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4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27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3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91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9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DED8-02F0-504F-827D-8519E00A395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6663"/>
            <a:ext cx="10972800" cy="926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1939"/>
            <a:ext cx="10972800" cy="469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42459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538605" y="6462995"/>
            <a:ext cx="926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Energy Efficient Community-Edge-Clouds: SEEC </a:t>
            </a:r>
            <a:r>
              <a:rPr kumimoji="0" lang="en-US" sz="18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Harlem</a:t>
            </a: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0635" y="6462998"/>
            <a:ext cx="6656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" y="45427"/>
            <a:ext cx="652885" cy="656818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9661723" y="72570"/>
            <a:ext cx="2493992" cy="461143"/>
            <a:chOff x="9661723" y="72570"/>
            <a:chExt cx="2493992" cy="461143"/>
          </a:xfrm>
        </p:grpSpPr>
        <p:pic>
          <p:nvPicPr>
            <p:cNvPr id="18" name="Picture 12" descr="http://dreamgo.com/wp-content/uploads/2017/06/university-of-virginia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4872" y="72570"/>
              <a:ext cx="461143" cy="46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723" y="72570"/>
              <a:ext cx="411735" cy="4611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29" y="72570"/>
              <a:ext cx="444673" cy="4611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3516" y="72570"/>
              <a:ext cx="596305" cy="4611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1236" y="72570"/>
              <a:ext cx="454479" cy="454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6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91886" y="2080401"/>
            <a:ext cx="11416937" cy="181244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  <a:effectLst/>
              </a:rPr>
              <a:t>FY 2017 IRG Track 2: A Novel Architecture for </a:t>
            </a:r>
            <a:r>
              <a:rPr lang="en-US" sz="3600" b="1" u="sng" dirty="0">
                <a:solidFill>
                  <a:schemeClr val="accent2"/>
                </a:solidFill>
                <a:effectLst/>
              </a:rPr>
              <a:t>S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ecure </a:t>
            </a:r>
            <a:r>
              <a:rPr lang="en-US" sz="3600" b="1" u="sng" dirty="0">
                <a:solidFill>
                  <a:schemeClr val="accent2"/>
                </a:solidFill>
                <a:effectLst/>
              </a:rPr>
              <a:t>E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nergy </a:t>
            </a:r>
            <a:r>
              <a:rPr lang="en-US" sz="3600" b="1" u="sng" dirty="0">
                <a:solidFill>
                  <a:schemeClr val="accent2"/>
                </a:solidFill>
                <a:effectLst/>
              </a:rPr>
              <a:t>E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fficient </a:t>
            </a:r>
            <a:r>
              <a:rPr lang="en-US" sz="3600" b="1" u="sng" dirty="0">
                <a:solidFill>
                  <a:schemeClr val="accent2"/>
                </a:solidFill>
                <a:effectLst/>
              </a:rPr>
              <a:t>C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ommunity-Edge-Clouds with Application in </a:t>
            </a:r>
            <a:r>
              <a:rPr lang="en-US" sz="3600" b="1" u="sng" dirty="0">
                <a:solidFill>
                  <a:schemeClr val="accent2"/>
                </a:solidFill>
                <a:effectLst/>
              </a:rPr>
              <a:t>Harlem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: SEEC Harlem, </a:t>
            </a:r>
            <a:r>
              <a:rPr lang="en-US" sz="3600" b="1" dirty="0" smtClean="0">
                <a:solidFill>
                  <a:schemeClr val="accent2"/>
                </a:solidFill>
                <a:effectLst/>
              </a:rPr>
              <a:t>NSF Award </a:t>
            </a:r>
            <a:r>
              <a:rPr lang="en-US" sz="3600" b="1" dirty="0">
                <a:solidFill>
                  <a:schemeClr val="accent2"/>
                </a:solidFill>
                <a:effectLst/>
              </a:rPr>
              <a:t>#</a:t>
            </a:r>
            <a:r>
              <a:rPr lang="en-US" sz="3600" b="1" dirty="0" smtClean="0">
                <a:solidFill>
                  <a:schemeClr val="accent2"/>
                </a:solidFill>
                <a:effectLst/>
              </a:rPr>
              <a:t>CNS-1737453</a:t>
            </a:r>
            <a:endParaRPr lang="en-US" sz="36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740187" y="4021992"/>
            <a:ext cx="8737678" cy="2489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5897"/>
                </a:solidFill>
              </a:rPr>
              <a:t>Dan Kilper</a:t>
            </a:r>
            <a:r>
              <a:rPr lang="en-US" baseline="30000" dirty="0">
                <a:solidFill>
                  <a:srgbClr val="2F5897"/>
                </a:solidFill>
              </a:rPr>
              <a:t>1</a:t>
            </a:r>
            <a:r>
              <a:rPr lang="en-US" dirty="0">
                <a:solidFill>
                  <a:srgbClr val="2F5897"/>
                </a:solidFill>
              </a:rPr>
              <a:t> (Lead), Clayton Banks</a:t>
            </a:r>
            <a:r>
              <a:rPr lang="en-US" baseline="30000" dirty="0">
                <a:solidFill>
                  <a:srgbClr val="2F5897"/>
                </a:solidFill>
              </a:rPr>
              <a:t>2</a:t>
            </a:r>
            <a:r>
              <a:rPr lang="en-US" dirty="0">
                <a:solidFill>
                  <a:srgbClr val="2F5897"/>
                </a:solidFill>
              </a:rPr>
              <a:t>, Bryan Carter</a:t>
            </a:r>
            <a:r>
              <a:rPr lang="en-US" baseline="30000" dirty="0">
                <a:solidFill>
                  <a:srgbClr val="2F5897"/>
                </a:solidFill>
              </a:rPr>
              <a:t>1</a:t>
            </a:r>
            <a:r>
              <a:rPr lang="en-US" dirty="0">
                <a:solidFill>
                  <a:srgbClr val="2F5897"/>
                </a:solidFill>
              </a:rPr>
              <a:t>, Rider Foley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  <a:r>
              <a:rPr lang="en-US" dirty="0">
                <a:solidFill>
                  <a:srgbClr val="2F5897"/>
                </a:solidFill>
              </a:rPr>
              <a:t>, Sheila Foster</a:t>
            </a:r>
            <a:r>
              <a:rPr lang="en-US" baseline="30000" dirty="0">
                <a:solidFill>
                  <a:srgbClr val="2F5897"/>
                </a:solidFill>
              </a:rPr>
              <a:t>4</a:t>
            </a:r>
            <a:r>
              <a:rPr lang="en-US" dirty="0">
                <a:solidFill>
                  <a:srgbClr val="2F5897"/>
                </a:solidFill>
              </a:rPr>
              <a:t>, Bruce Lincoln</a:t>
            </a:r>
            <a:r>
              <a:rPr lang="en-US" baseline="30000" dirty="0">
                <a:solidFill>
                  <a:srgbClr val="2F5897"/>
                </a:solidFill>
              </a:rPr>
              <a:t>2</a:t>
            </a:r>
            <a:r>
              <a:rPr lang="en-US" dirty="0">
                <a:solidFill>
                  <a:srgbClr val="2F5897"/>
                </a:solidFill>
              </a:rPr>
              <a:t>,  Olivier Sylvain</a:t>
            </a:r>
            <a:r>
              <a:rPr lang="en-US" baseline="30000" dirty="0">
                <a:solidFill>
                  <a:srgbClr val="2F5897"/>
                </a:solidFill>
              </a:rPr>
              <a:t>5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dirty="0" err="1">
                <a:solidFill>
                  <a:srgbClr val="2F5897"/>
                </a:solidFill>
              </a:rPr>
              <a:t>Malathi</a:t>
            </a:r>
            <a:r>
              <a:rPr lang="en-US" dirty="0">
                <a:solidFill>
                  <a:srgbClr val="2F5897"/>
                </a:solidFill>
              </a:rPr>
              <a:t> Veeraraghavan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  <a:r>
              <a:rPr lang="en-US" dirty="0">
                <a:solidFill>
                  <a:srgbClr val="2F5897"/>
                </a:solidFill>
              </a:rPr>
              <a:t>, Ron Williams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</a:p>
          <a:p>
            <a:r>
              <a:rPr lang="en-US" baseline="30000" dirty="0">
                <a:solidFill>
                  <a:srgbClr val="2F5897"/>
                </a:solidFill>
              </a:rPr>
              <a:t>1</a:t>
            </a:r>
            <a:r>
              <a:rPr lang="en-US" dirty="0">
                <a:solidFill>
                  <a:srgbClr val="2F5897"/>
                </a:solidFill>
              </a:rPr>
              <a:t>University of Arizona (Lead), </a:t>
            </a:r>
            <a:r>
              <a:rPr lang="en-US" baseline="30000" dirty="0">
                <a:solidFill>
                  <a:srgbClr val="2F5897"/>
                </a:solidFill>
              </a:rPr>
              <a:t>2</a:t>
            </a:r>
            <a:r>
              <a:rPr lang="en-US" dirty="0">
                <a:solidFill>
                  <a:srgbClr val="2F5897"/>
                </a:solidFill>
              </a:rPr>
              <a:t>Silicon Harlem, 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  <a:r>
              <a:rPr lang="en-US" dirty="0">
                <a:solidFill>
                  <a:srgbClr val="2F5897"/>
                </a:solidFill>
              </a:rPr>
              <a:t>University of Virginia, </a:t>
            </a:r>
            <a:r>
              <a:rPr lang="en-US" baseline="30000" dirty="0">
                <a:solidFill>
                  <a:srgbClr val="2F5897"/>
                </a:solidFill>
              </a:rPr>
              <a:t>4</a:t>
            </a:r>
            <a:r>
              <a:rPr lang="en-US" dirty="0">
                <a:solidFill>
                  <a:srgbClr val="2F5897"/>
                </a:solidFill>
              </a:rPr>
              <a:t>Georgetown University, </a:t>
            </a:r>
            <a:r>
              <a:rPr lang="en-US" baseline="30000" dirty="0">
                <a:solidFill>
                  <a:srgbClr val="2F5897"/>
                </a:solidFill>
              </a:rPr>
              <a:t>5</a:t>
            </a:r>
            <a:r>
              <a:rPr lang="en-US" dirty="0">
                <a:solidFill>
                  <a:srgbClr val="2F5897"/>
                </a:solidFill>
              </a:rPr>
              <a:t>Fordham University</a:t>
            </a:r>
          </a:p>
          <a:p>
            <a:r>
              <a:rPr lang="en-US" dirty="0">
                <a:solidFill>
                  <a:srgbClr val="2F5897"/>
                </a:solidFill>
              </a:rPr>
              <a:t>http://</a:t>
            </a:r>
            <a:r>
              <a:rPr lang="en-US" dirty="0" smtClean="0">
                <a:solidFill>
                  <a:srgbClr val="2F5897"/>
                </a:solidFill>
              </a:rPr>
              <a:t>cian-erc.uawebhost.arizona.edu/seec-harlem</a:t>
            </a:r>
            <a:endParaRPr lang="en-US" dirty="0">
              <a:solidFill>
                <a:srgbClr val="2F5897"/>
              </a:solidFill>
            </a:endParaRPr>
          </a:p>
        </p:txBody>
      </p:sp>
      <p:pic>
        <p:nvPicPr>
          <p:cNvPr id="8" name="Picture 2" descr="ttps://www.nsf.gov/images/logos/ns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46" y="6033006"/>
            <a:ext cx="820054" cy="8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2019 NSF SMART AND CONNECTED COMMUNITIES PI MEETING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4922"/>
          <a:stretch/>
        </p:blipFill>
        <p:spPr>
          <a:xfrm>
            <a:off x="0" y="360476"/>
            <a:ext cx="12192000" cy="16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73"/>
            <a:ext cx="10972800" cy="9268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Zero Client Community </a:t>
            </a:r>
            <a:r>
              <a:rPr lang="en-US" sz="4000" b="1" dirty="0">
                <a:solidFill>
                  <a:schemeClr val="accent2"/>
                </a:solidFill>
              </a:rPr>
              <a:t>Edge </a:t>
            </a:r>
            <a:r>
              <a:rPr lang="en-US" sz="4000" b="1" dirty="0" smtClean="0">
                <a:solidFill>
                  <a:schemeClr val="accent2"/>
                </a:solidFill>
              </a:rPr>
              <a:t>Clouds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0120" y="1228645"/>
            <a:ext cx="6814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Edge cloud to disaggregate hardware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cost, secure user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devices: KVM/Zero Client user interfaces, sensors, audio, VR/AR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Shared, centralized IT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management of high performance edge cloud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this approach meet technology performance, ease of use, and cost?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121" y="3500884"/>
            <a:ext cx="7459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network as digital constructed commons resource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groundbreaking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for distributed community governance of Internet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resources: equitably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 &amp; transferrable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other communities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121" y="4871139"/>
            <a:ext cx="11311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Participatory technology assessments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highest priority criteria related to the community edge cloud and disaggregated devices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community education and engagement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77" y="1228645"/>
            <a:ext cx="4870661" cy="34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3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0"/>
    </mc:Choice>
    <mc:Fallback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73"/>
            <a:ext cx="10972800" cy="9268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Zero Client Trials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48" y="1571174"/>
            <a:ext cx="5911591" cy="4549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4" y="2821579"/>
            <a:ext cx="5498551" cy="354003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79D58B-A187-4747-821C-E3F89F9A9EF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7384" y="1283173"/>
            <a:ext cx="6061164" cy="1483877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115 participants</a:t>
            </a:r>
          </a:p>
          <a:p>
            <a:r>
              <a:rPr lang="en-US" sz="2800" dirty="0" smtClean="0"/>
              <a:t>Subjective &amp; objective measurements</a:t>
            </a:r>
          </a:p>
          <a:p>
            <a:r>
              <a:rPr lang="en-US" sz="2800" dirty="0" smtClean="0"/>
              <a:t>Defined new metric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726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0"/>
    </mc:Choice>
    <mc:Fallback>
      <p:transition advTm="5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73"/>
            <a:ext cx="10972800" cy="9268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Harlem Week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79D58B-A187-4747-821C-E3F89F9A9EF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6852" y="1224489"/>
            <a:ext cx="8163377" cy="2136066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300 </a:t>
            </a:r>
            <a:r>
              <a:rPr lang="en-US" sz="2800" dirty="0"/>
              <a:t>survey responses collected in Harlem (confidence interval @ 95%)</a:t>
            </a:r>
          </a:p>
          <a:p>
            <a:r>
              <a:rPr lang="en-US" sz="2800" dirty="0"/>
              <a:t>50 hours of structured observation of public / semi-public forums</a:t>
            </a:r>
          </a:p>
          <a:p>
            <a:r>
              <a:rPr lang="en-US" sz="2800" dirty="0"/>
              <a:t>15 one-one interviews with key stakeholders and leaders in Harlem </a:t>
            </a:r>
          </a:p>
          <a:p>
            <a:r>
              <a:rPr lang="en-US" sz="2800" dirty="0"/>
              <a:t>50 people engaged in an initial round of technology trials </a:t>
            </a:r>
            <a:endParaRPr lang="en-US" sz="2800" dirty="0" smtClean="0"/>
          </a:p>
          <a:p>
            <a:r>
              <a:rPr lang="en-US" sz="2800" dirty="0"/>
              <a:t>Reached over 2000 Harlem Week event </a:t>
            </a:r>
            <a:r>
              <a:rPr lang="en-US" sz="2800" dirty="0" smtClean="0"/>
              <a:t>attendees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89" y="3370215"/>
            <a:ext cx="4275911" cy="320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F7F97-8496-465A-933E-297F10A93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58" y="1238305"/>
            <a:ext cx="3821831" cy="2149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8" y="3376748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0215"/>
            <a:ext cx="4058196" cy="30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0"/>
    </mc:Choice>
    <mc:Fallback>
      <p:transition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73"/>
            <a:ext cx="10972800" cy="9268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Looking Ahead: Launching Edge Cloud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72A1-CEF4-AE44-B687-988D4A0580D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988" y="1649756"/>
            <a:ext cx="10162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Launch Edge Cloud in Harlem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Deploy equipment (shipping from Microsoft) and software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Form community board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Run workshops &amp; trials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Connect with COSMOS platform network</a:t>
            </a:r>
            <a:endParaRPr lang="en-US" sz="3200" b="1" dirty="0"/>
          </a:p>
          <a:p>
            <a:pPr lvl="0" algn="just"/>
            <a:endParaRPr lang="en-US" sz="3200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200" b="1" dirty="0" smtClean="0"/>
              <a:t>Subjective and objective measurements of network requirements using test and field configurations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3044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0"/>
    </mc:Choice>
    <mc:Fallback>
      <p:transition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15049</TotalTime>
  <Words>298</Words>
  <Application>Microsoft Office PowerPoint</Application>
  <PresentationFormat>Widescreen</PresentationFormat>
  <Paragraphs>38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Office Theme</vt:lpstr>
      <vt:lpstr>3_Office Theme</vt:lpstr>
      <vt:lpstr>PowerPoint Presentation</vt:lpstr>
      <vt:lpstr>Zero Client Community Edge Clouds</vt:lpstr>
      <vt:lpstr>Zero Client Trials</vt:lpstr>
      <vt:lpstr>Harlem Week</vt:lpstr>
      <vt:lpstr>Looking Ahead: Launching Edge Cloud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Nilsen, Wendy</dc:creator>
  <cp:keywords/>
  <dc:description/>
  <cp:lastModifiedBy>Dan Kilper</cp:lastModifiedBy>
  <cp:revision>126</cp:revision>
  <dcterms:created xsi:type="dcterms:W3CDTF">2016-01-15T22:20:06Z</dcterms:created>
  <dcterms:modified xsi:type="dcterms:W3CDTF">2019-03-20T23:53:44Z</dcterms:modified>
  <cp:category/>
</cp:coreProperties>
</file>