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1" r:id="rId1"/>
  </p:sldMasterIdLst>
  <p:notesMasterIdLst>
    <p:notesMasterId r:id="rId6"/>
  </p:notesMasterIdLst>
  <p:sldIdLst>
    <p:sldId id="269" r:id="rId2"/>
    <p:sldId id="270" r:id="rId3"/>
    <p:sldId id="272" r:id="rId4"/>
    <p:sldId id="268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C7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D2ABF9-E056-473F-8414-35E56E9144A9}" v="26" dt="2019-02-13T06:48:49.0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904" autoAdjust="0"/>
    <p:restoredTop sz="85232" autoAdjust="0"/>
  </p:normalViewPr>
  <p:slideViewPr>
    <p:cSldViewPr snapToGrid="0" snapToObjects="1">
      <p:cViewPr>
        <p:scale>
          <a:sx n="90" d="100"/>
          <a:sy n="90" d="100"/>
        </p:scale>
        <p:origin x="776" y="50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BCB06A-0753-8142-AC4A-D731667376EB}" type="datetimeFigureOut">
              <a:rPr lang="en-US" smtClean="0"/>
              <a:t>3/21/19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C3F6D4-C46E-5B48-9C82-B3110DDD8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751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3F6D4-C46E-5B48-9C82-B3110DDD8D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47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3F6D4-C46E-5B48-9C82-B3110DDD8D2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901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3F6D4-C46E-5B48-9C82-B3110DDD8D2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295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3F6D4-C46E-5B48-9C82-B3110DDD8D2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266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DED8-02F0-504F-827D-8519E00A3956}" type="datetimeFigureOut">
              <a:rPr lang="en-US" smtClean="0"/>
              <a:t>3/21/19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D023-4AC1-4F41-92D0-222C0E1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26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DED8-02F0-504F-827D-8519E00A3956}" type="datetimeFigureOut">
              <a:rPr lang="en-US" smtClean="0"/>
              <a:t>3/21/19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D023-4AC1-4F41-92D0-222C0E1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505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DED8-02F0-504F-827D-8519E00A3956}" type="datetimeFigureOut">
              <a:rPr lang="en-US" smtClean="0"/>
              <a:t>3/21/19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D023-4AC1-4F41-92D0-222C0E1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709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DED8-02F0-504F-827D-8519E00A3956}" type="datetimeFigureOut">
              <a:rPr lang="en-US" smtClean="0"/>
              <a:t>3/21/19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D023-4AC1-4F41-92D0-222C0E1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2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DED8-02F0-504F-827D-8519E00A3956}" type="datetimeFigureOut">
              <a:rPr lang="en-US" smtClean="0"/>
              <a:t>3/21/19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D023-4AC1-4F41-92D0-222C0E1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59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DED8-02F0-504F-827D-8519E00A3956}" type="datetimeFigureOut">
              <a:rPr lang="en-US" smtClean="0"/>
              <a:t>3/21/19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D023-4AC1-4F41-92D0-222C0E1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153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DED8-02F0-504F-827D-8519E00A3956}" type="datetimeFigureOut">
              <a:rPr lang="en-US" smtClean="0"/>
              <a:t>3/21/19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D023-4AC1-4F41-92D0-222C0E1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21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DED8-02F0-504F-827D-8519E00A3956}" type="datetimeFigureOut">
              <a:rPr lang="en-US" smtClean="0"/>
              <a:t>3/21/19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D023-4AC1-4F41-92D0-222C0E1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991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DED8-02F0-504F-827D-8519E00A3956}" type="datetimeFigureOut">
              <a:rPr lang="en-US" smtClean="0"/>
              <a:t>3/21/19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D023-4AC1-4F41-92D0-222C0E1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350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DED8-02F0-504F-827D-8519E00A3956}" type="datetimeFigureOut">
              <a:rPr lang="en-US" smtClean="0"/>
              <a:t>3/21/19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D023-4AC1-4F41-92D0-222C0E1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99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DED8-02F0-504F-827D-8519E00A3956}" type="datetimeFigureOut">
              <a:rPr lang="en-US" smtClean="0"/>
              <a:t>3/21/19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D023-4AC1-4F41-92D0-222C0E1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120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FDED8-02F0-504F-827D-8519E00A3956}" type="datetimeFigureOut">
              <a:rPr lang="en-US" smtClean="0"/>
              <a:t>3/21/19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1D023-4AC1-4F41-92D0-222C0E1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421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microsoft.com/office/2007/relationships/hdphoto" Target="../media/hdphoto1.wdp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tiff"/><Relationship Id="rId12" Type="http://schemas.openxmlformats.org/officeDocument/2006/relationships/image" Target="../media/image12.png"/><Relationship Id="rId13" Type="http://schemas.openxmlformats.org/officeDocument/2006/relationships/image" Target="../media/image13.jp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jpg"/><Relationship Id="rId17" Type="http://schemas.openxmlformats.org/officeDocument/2006/relationships/image" Target="../media/image17.tiff"/><Relationship Id="rId18" Type="http://schemas.openxmlformats.org/officeDocument/2006/relationships/image" Target="../media/image18.tiff"/><Relationship Id="rId19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6.tiff"/><Relationship Id="rId5" Type="http://schemas.openxmlformats.org/officeDocument/2006/relationships/image" Target="../media/image7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8.tiff"/><Relationship Id="rId9" Type="http://schemas.openxmlformats.org/officeDocument/2006/relationships/image" Target="../media/image9.tiff"/><Relationship Id="rId10" Type="http://schemas.openxmlformats.org/officeDocument/2006/relationships/image" Target="../media/image10.tiff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png"/><Relationship Id="rId12" Type="http://schemas.openxmlformats.org/officeDocument/2006/relationships/image" Target="../media/image4.png"/><Relationship Id="rId13" Type="http://schemas.openxmlformats.org/officeDocument/2006/relationships/image" Target="../media/image27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emf"/><Relationship Id="rId4" Type="http://schemas.openxmlformats.org/officeDocument/2006/relationships/image" Target="../media/image21.png"/><Relationship Id="rId5" Type="http://schemas.microsoft.com/office/2007/relationships/hdphoto" Target="../media/hdphoto2.wdp"/><Relationship Id="rId6" Type="http://schemas.openxmlformats.org/officeDocument/2006/relationships/image" Target="../media/image22.tiff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jpg"/><Relationship Id="rId10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4" Type="http://schemas.openxmlformats.org/officeDocument/2006/relationships/image" Target="../media/image29.tiff"/><Relationship Id="rId5" Type="http://schemas.openxmlformats.org/officeDocument/2006/relationships/image" Target="../media/image30.tiff"/><Relationship Id="rId6" Type="http://schemas.openxmlformats.org/officeDocument/2006/relationships/image" Target="../media/image31.tiff"/><Relationship Id="rId7" Type="http://schemas.openxmlformats.org/officeDocument/2006/relationships/image" Target="../media/image32.tiff"/><Relationship Id="rId8" Type="http://schemas.openxmlformats.org/officeDocument/2006/relationships/image" Target="../media/image3.png"/><Relationship Id="rId9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288473" y="2080401"/>
            <a:ext cx="9656618" cy="181244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chemeClr val="accent2"/>
                </a:solidFill>
                <a:effectLst/>
              </a:rPr>
              <a:t>FY 2017 IRG Track 2: Community on Multimodality: Participatory Action, Service, and Support (COMPASS), NSF Award 1737443</a:t>
            </a:r>
          </a:p>
        </p:txBody>
      </p:sp>
      <p:pic>
        <p:nvPicPr>
          <p:cNvPr id="8" name="Picture 2" descr="ttps://www.nsf.gov/images/logos/nsf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1946" y="6033006"/>
            <a:ext cx="820054" cy="82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2019 NSF SMART AND CONNECTED COMMUNITIES PI MEETING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31AEE49-FF5E-AA4A-8731-F6F850307C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3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6000"/>
                    </a14:imgEffect>
                  </a14:imgLayer>
                </a14:imgProps>
              </a:ext>
            </a:extLst>
          </a:blip>
          <a:srcRect b="4922"/>
          <a:stretch/>
        </p:blipFill>
        <p:spPr>
          <a:xfrm>
            <a:off x="0" y="360476"/>
            <a:ext cx="12192000" cy="1632875"/>
          </a:xfrm>
          <a:prstGeom prst="rect">
            <a:avLst/>
          </a:prstGeom>
        </p:spPr>
      </p:pic>
      <p:sp>
        <p:nvSpPr>
          <p:cNvPr id="7" name="Subtitle 3">
            <a:extLst>
              <a:ext uri="{FF2B5EF4-FFF2-40B4-BE49-F238E27FC236}">
                <a16:creationId xmlns:a16="http://schemas.microsoft.com/office/drawing/2014/main" xmlns="" id="{776C4B4C-980D-7D47-A557-F991FB917F04}"/>
              </a:ext>
            </a:extLst>
          </p:cNvPr>
          <p:cNvSpPr txBox="1">
            <a:spLocks/>
          </p:cNvSpPr>
          <p:nvPr/>
        </p:nvSpPr>
        <p:spPr>
          <a:xfrm>
            <a:off x="355600" y="3917562"/>
            <a:ext cx="11658600" cy="276744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just"/>
            <a:r>
              <a:rPr lang="en-US" b="1" dirty="0">
                <a:solidFill>
                  <a:srgbClr val="2F5897"/>
                </a:solidFill>
              </a:rPr>
              <a:t>Daphney</a:t>
            </a:r>
            <a:r>
              <a:rPr lang="mr-IN" b="1" dirty="0">
                <a:solidFill>
                  <a:srgbClr val="2F5897"/>
                </a:solidFill>
              </a:rPr>
              <a:t>–</a:t>
            </a:r>
            <a:r>
              <a:rPr lang="en-US" b="1" dirty="0">
                <a:solidFill>
                  <a:srgbClr val="2F5897"/>
                </a:solidFill>
              </a:rPr>
              <a:t>Stavroula Zois</a:t>
            </a:r>
            <a:r>
              <a:rPr lang="en-US" baseline="30000" dirty="0">
                <a:solidFill>
                  <a:srgbClr val="2F5897"/>
                </a:solidFill>
              </a:rPr>
              <a:t>1</a:t>
            </a:r>
            <a:r>
              <a:rPr lang="en-US" dirty="0">
                <a:solidFill>
                  <a:srgbClr val="2F5897"/>
                </a:solidFill>
              </a:rPr>
              <a:t> (PI), </a:t>
            </a:r>
            <a:r>
              <a:rPr lang="en-US" b="1" dirty="0">
                <a:solidFill>
                  <a:srgbClr val="2F5897"/>
                </a:solidFill>
              </a:rPr>
              <a:t>Wonhyung Lee</a:t>
            </a:r>
            <a:r>
              <a:rPr lang="en-US" baseline="30000" dirty="0">
                <a:solidFill>
                  <a:srgbClr val="2F5897"/>
                </a:solidFill>
              </a:rPr>
              <a:t>2</a:t>
            </a:r>
            <a:r>
              <a:rPr lang="en-US" dirty="0">
                <a:solidFill>
                  <a:srgbClr val="2F5897"/>
                </a:solidFill>
              </a:rPr>
              <a:t> (co</a:t>
            </a:r>
            <a:r>
              <a:rPr lang="mr-IN" dirty="0">
                <a:solidFill>
                  <a:srgbClr val="2F5897"/>
                </a:solidFill>
              </a:rPr>
              <a:t>–</a:t>
            </a:r>
            <a:r>
              <a:rPr lang="en-US" dirty="0">
                <a:solidFill>
                  <a:srgbClr val="2F5897"/>
                </a:solidFill>
              </a:rPr>
              <a:t>PI), </a:t>
            </a:r>
            <a:r>
              <a:rPr lang="en-US" b="1" dirty="0">
                <a:solidFill>
                  <a:srgbClr val="2F5897"/>
                </a:solidFill>
              </a:rPr>
              <a:t>Charalampos Chelmis</a:t>
            </a:r>
            <a:r>
              <a:rPr lang="en-US" baseline="30000" dirty="0">
                <a:solidFill>
                  <a:srgbClr val="2F5897"/>
                </a:solidFill>
              </a:rPr>
              <a:t>3</a:t>
            </a:r>
            <a:r>
              <a:rPr lang="en-US" dirty="0">
                <a:solidFill>
                  <a:srgbClr val="2F5897"/>
                </a:solidFill>
              </a:rPr>
              <a:t> (co</a:t>
            </a:r>
            <a:r>
              <a:rPr lang="mr-IN" dirty="0">
                <a:solidFill>
                  <a:srgbClr val="2F5897"/>
                </a:solidFill>
              </a:rPr>
              <a:t>–</a:t>
            </a:r>
            <a:r>
              <a:rPr lang="en-US" dirty="0">
                <a:solidFill>
                  <a:srgbClr val="2F5897"/>
                </a:solidFill>
              </a:rPr>
              <a:t>PI), </a:t>
            </a:r>
            <a:r>
              <a:rPr lang="en-US" b="1" dirty="0">
                <a:solidFill>
                  <a:srgbClr val="2F5897"/>
                </a:solidFill>
              </a:rPr>
              <a:t>Rushka Tcholakova</a:t>
            </a:r>
            <a:r>
              <a:rPr lang="en-US" baseline="30000" dirty="0">
                <a:solidFill>
                  <a:srgbClr val="2F5897"/>
                </a:solidFill>
              </a:rPr>
              <a:t>4</a:t>
            </a:r>
            <a:r>
              <a:rPr lang="en-US" dirty="0">
                <a:solidFill>
                  <a:srgbClr val="2F5897"/>
                </a:solidFill>
              </a:rPr>
              <a:t>, </a:t>
            </a:r>
            <a:r>
              <a:rPr lang="en-US" b="1" dirty="0">
                <a:solidFill>
                  <a:srgbClr val="2F5897"/>
                </a:solidFill>
              </a:rPr>
              <a:t>Natasha Pernicka</a:t>
            </a:r>
            <a:r>
              <a:rPr lang="en-US" baseline="30000" dirty="0">
                <a:solidFill>
                  <a:srgbClr val="2F5897"/>
                </a:solidFill>
              </a:rPr>
              <a:t>5</a:t>
            </a:r>
            <a:r>
              <a:rPr lang="en-US" dirty="0">
                <a:solidFill>
                  <a:srgbClr val="2F5897"/>
                </a:solidFill>
              </a:rPr>
              <a:t>, </a:t>
            </a:r>
            <a:r>
              <a:rPr lang="en-US" b="1" dirty="0">
                <a:solidFill>
                  <a:srgbClr val="2F5897"/>
                </a:solidFill>
              </a:rPr>
              <a:t>Brian Hawley</a:t>
            </a:r>
            <a:r>
              <a:rPr lang="en-US" baseline="30000" dirty="0">
                <a:solidFill>
                  <a:srgbClr val="2F5897"/>
                </a:solidFill>
              </a:rPr>
              <a:t>6</a:t>
            </a:r>
            <a:r>
              <a:rPr lang="en-US" dirty="0">
                <a:solidFill>
                  <a:srgbClr val="2F5897"/>
                </a:solidFill>
              </a:rPr>
              <a:t>, </a:t>
            </a:r>
            <a:r>
              <a:rPr lang="en-US" b="1" dirty="0">
                <a:solidFill>
                  <a:srgbClr val="2F5897"/>
                </a:solidFill>
              </a:rPr>
              <a:t>Anthony Capece</a:t>
            </a:r>
            <a:r>
              <a:rPr lang="en-US" baseline="30000" dirty="0">
                <a:solidFill>
                  <a:srgbClr val="2F5897"/>
                </a:solidFill>
              </a:rPr>
              <a:t>7</a:t>
            </a:r>
            <a:r>
              <a:rPr lang="en-US" dirty="0">
                <a:solidFill>
                  <a:srgbClr val="2F5897"/>
                </a:solidFill>
              </a:rPr>
              <a:t>, </a:t>
            </a:r>
            <a:r>
              <a:rPr lang="en-US" b="1" dirty="0">
                <a:solidFill>
                  <a:srgbClr val="2F5897"/>
                </a:solidFill>
              </a:rPr>
              <a:t>Nancy Chiarella</a:t>
            </a:r>
            <a:r>
              <a:rPr lang="en-US" baseline="30000" dirty="0">
                <a:solidFill>
                  <a:srgbClr val="2F5897"/>
                </a:solidFill>
              </a:rPr>
              <a:t>8</a:t>
            </a:r>
            <a:r>
              <a:rPr lang="en-US" dirty="0">
                <a:solidFill>
                  <a:srgbClr val="2F5897"/>
                </a:solidFill>
              </a:rPr>
              <a:t>, </a:t>
            </a:r>
            <a:r>
              <a:rPr lang="en-US" b="1" dirty="0">
                <a:solidFill>
                  <a:srgbClr val="2F5897"/>
                </a:solidFill>
              </a:rPr>
              <a:t>Dahlia Herring</a:t>
            </a:r>
            <a:r>
              <a:rPr lang="en-US" baseline="30000" dirty="0">
                <a:solidFill>
                  <a:srgbClr val="2F5897"/>
                </a:solidFill>
              </a:rPr>
              <a:t>9</a:t>
            </a:r>
            <a:r>
              <a:rPr lang="en-US" dirty="0">
                <a:solidFill>
                  <a:srgbClr val="2F5897"/>
                </a:solidFill>
              </a:rPr>
              <a:t>, </a:t>
            </a:r>
            <a:r>
              <a:rPr lang="en-US" b="1" dirty="0">
                <a:solidFill>
                  <a:srgbClr val="2F5897"/>
                </a:solidFill>
              </a:rPr>
              <a:t>Jill </a:t>
            </a:r>
            <a:r>
              <a:rPr lang="en-US" b="1" dirty="0" smtClean="0">
                <a:solidFill>
                  <a:srgbClr val="2F5897"/>
                </a:solidFill>
              </a:rPr>
              <a:t>Peckenpaugh</a:t>
            </a:r>
            <a:r>
              <a:rPr lang="en-US" baseline="30000" dirty="0" smtClean="0">
                <a:solidFill>
                  <a:srgbClr val="2F5897"/>
                </a:solidFill>
              </a:rPr>
              <a:t>9</a:t>
            </a:r>
            <a:r>
              <a:rPr lang="en-US" dirty="0">
                <a:solidFill>
                  <a:srgbClr val="2F5897"/>
                </a:solidFill>
              </a:rPr>
              <a:t>, </a:t>
            </a:r>
            <a:r>
              <a:rPr lang="en-US" baseline="30000" dirty="0" smtClean="0">
                <a:solidFill>
                  <a:srgbClr val="2F5897"/>
                </a:solidFill>
              </a:rPr>
              <a:t>10</a:t>
            </a:r>
            <a:r>
              <a:rPr lang="en-US" b="1" dirty="0" smtClean="0">
                <a:solidFill>
                  <a:srgbClr val="2F5897"/>
                </a:solidFill>
              </a:rPr>
              <a:t>Lini Jacob</a:t>
            </a:r>
            <a:r>
              <a:rPr lang="en-US" dirty="0" smtClean="0">
                <a:solidFill>
                  <a:srgbClr val="2F5897"/>
                </a:solidFill>
              </a:rPr>
              <a:t>, </a:t>
            </a:r>
            <a:r>
              <a:rPr lang="en-US" baseline="30000" dirty="0" smtClean="0">
                <a:solidFill>
                  <a:srgbClr val="2F5897"/>
                </a:solidFill>
              </a:rPr>
              <a:t>11</a:t>
            </a:r>
            <a:r>
              <a:rPr lang="en-US" b="1" dirty="0" smtClean="0">
                <a:solidFill>
                  <a:srgbClr val="2F5897"/>
                </a:solidFill>
              </a:rPr>
              <a:t>Jonathan Hentrich</a:t>
            </a:r>
            <a:r>
              <a:rPr lang="en-US" dirty="0" smtClean="0">
                <a:solidFill>
                  <a:srgbClr val="2F5897"/>
                </a:solidFill>
              </a:rPr>
              <a:t>, </a:t>
            </a:r>
            <a:r>
              <a:rPr lang="en-US" b="1" dirty="0" smtClean="0">
                <a:solidFill>
                  <a:srgbClr val="2F5897"/>
                </a:solidFill>
              </a:rPr>
              <a:t>Jack </a:t>
            </a:r>
            <a:r>
              <a:rPr lang="en-US" b="1" dirty="0">
                <a:solidFill>
                  <a:srgbClr val="2F5897"/>
                </a:solidFill>
              </a:rPr>
              <a:t>C. </a:t>
            </a:r>
            <a:r>
              <a:rPr lang="en-US" b="1" dirty="0" smtClean="0">
                <a:solidFill>
                  <a:srgbClr val="2F5897"/>
                </a:solidFill>
              </a:rPr>
              <a:t>Simeone</a:t>
            </a:r>
            <a:r>
              <a:rPr lang="en-US" baseline="30000" dirty="0" smtClean="0">
                <a:solidFill>
                  <a:srgbClr val="2F5897"/>
                </a:solidFill>
              </a:rPr>
              <a:t>12</a:t>
            </a:r>
            <a:endParaRPr lang="en-US" baseline="30000" dirty="0">
              <a:solidFill>
                <a:srgbClr val="2F5897"/>
              </a:solidFill>
            </a:endParaRPr>
          </a:p>
          <a:p>
            <a:pPr algn="just"/>
            <a:r>
              <a:rPr lang="en-US" baseline="30000" dirty="0">
                <a:solidFill>
                  <a:srgbClr val="2F5897"/>
                </a:solidFill>
              </a:rPr>
              <a:t>1</a:t>
            </a:r>
            <a:r>
              <a:rPr lang="en-US" dirty="0">
                <a:solidFill>
                  <a:srgbClr val="2F5897"/>
                </a:solidFill>
              </a:rPr>
              <a:t>Electrical and Computer Engineering Department, University at Albany, SUNY; </a:t>
            </a:r>
            <a:r>
              <a:rPr lang="en-US" baseline="30000" dirty="0">
                <a:solidFill>
                  <a:srgbClr val="2F5897"/>
                </a:solidFill>
              </a:rPr>
              <a:t>2</a:t>
            </a:r>
            <a:r>
              <a:rPr lang="en-US" dirty="0">
                <a:solidFill>
                  <a:srgbClr val="2F5897"/>
                </a:solidFill>
              </a:rPr>
              <a:t>School of Social Welfare, University at Albany, SUNY; </a:t>
            </a:r>
            <a:r>
              <a:rPr lang="en-US" baseline="30000" dirty="0">
                <a:solidFill>
                  <a:srgbClr val="2F5897"/>
                </a:solidFill>
              </a:rPr>
              <a:t>3</a:t>
            </a:r>
            <a:r>
              <a:rPr lang="en-US" dirty="0">
                <a:solidFill>
                  <a:srgbClr val="2F5897"/>
                </a:solidFill>
              </a:rPr>
              <a:t>Computer Science Department, University at Albany, SUNY; </a:t>
            </a:r>
            <a:r>
              <a:rPr lang="en-US" baseline="30000" dirty="0">
                <a:solidFill>
                  <a:srgbClr val="2F5897"/>
                </a:solidFill>
              </a:rPr>
              <a:t>4</a:t>
            </a:r>
            <a:r>
              <a:rPr lang="en-US" dirty="0">
                <a:solidFill>
                  <a:srgbClr val="2F5897"/>
                </a:solidFill>
              </a:rPr>
              <a:t>United Way of the Greater Capital Region; </a:t>
            </a:r>
            <a:r>
              <a:rPr lang="en-US" baseline="30000" dirty="0">
                <a:solidFill>
                  <a:srgbClr val="2F5897"/>
                </a:solidFill>
              </a:rPr>
              <a:t>5</a:t>
            </a:r>
            <a:r>
              <a:rPr lang="en-US" dirty="0">
                <a:solidFill>
                  <a:srgbClr val="2F5897"/>
                </a:solidFill>
              </a:rPr>
              <a:t>The Food Pantries for the Capital District; </a:t>
            </a:r>
            <a:r>
              <a:rPr lang="en-US" baseline="30000" dirty="0">
                <a:solidFill>
                  <a:srgbClr val="2F5897"/>
                </a:solidFill>
              </a:rPr>
              <a:t>6</a:t>
            </a:r>
            <a:r>
              <a:rPr lang="en-US" dirty="0">
                <a:solidFill>
                  <a:srgbClr val="2F5897"/>
                </a:solidFill>
              </a:rPr>
              <a:t>Neighborhood Engagement Unit, Albany Police Department; </a:t>
            </a:r>
            <a:r>
              <a:rPr lang="en-US" baseline="30000" dirty="0">
                <a:solidFill>
                  <a:srgbClr val="2F5897"/>
                </a:solidFill>
              </a:rPr>
              <a:t>7</a:t>
            </a:r>
            <a:r>
              <a:rPr lang="en-US" dirty="0">
                <a:solidFill>
                  <a:srgbClr val="2F5897"/>
                </a:solidFill>
              </a:rPr>
              <a:t>Central Avenue Business Improvement District; </a:t>
            </a:r>
            <a:r>
              <a:rPr lang="en-US" baseline="30000" dirty="0">
                <a:solidFill>
                  <a:srgbClr val="2F5897"/>
                </a:solidFill>
              </a:rPr>
              <a:t>8</a:t>
            </a:r>
            <a:r>
              <a:rPr lang="en-US" dirty="0">
                <a:solidFill>
                  <a:srgbClr val="2F5897"/>
                </a:solidFill>
              </a:rPr>
              <a:t>Capital Region Coalition to End Homelessness; </a:t>
            </a:r>
            <a:r>
              <a:rPr lang="en-US" baseline="30000" dirty="0">
                <a:solidFill>
                  <a:srgbClr val="2F5897"/>
                </a:solidFill>
              </a:rPr>
              <a:t>9</a:t>
            </a:r>
            <a:r>
              <a:rPr lang="en-US" dirty="0">
                <a:solidFill>
                  <a:srgbClr val="2F5897"/>
                </a:solidFill>
              </a:rPr>
              <a:t>U.S. Committee for Refugees and </a:t>
            </a:r>
            <a:r>
              <a:rPr lang="en-US" dirty="0" smtClean="0">
                <a:solidFill>
                  <a:srgbClr val="2F5897"/>
                </a:solidFill>
              </a:rPr>
              <a:t>Immigrants;</a:t>
            </a:r>
            <a:r>
              <a:rPr lang="en-US" baseline="30000" dirty="0" smtClean="0">
                <a:solidFill>
                  <a:srgbClr val="2F5897"/>
                </a:solidFill>
              </a:rPr>
              <a:t>10</a:t>
            </a:r>
            <a:r>
              <a:rPr lang="en-US" dirty="0" smtClean="0">
                <a:solidFill>
                  <a:srgbClr val="2F5897"/>
                </a:solidFill>
              </a:rPr>
              <a:t>Northeast </a:t>
            </a:r>
            <a:r>
              <a:rPr lang="en-US" dirty="0">
                <a:solidFill>
                  <a:srgbClr val="2F5897"/>
                </a:solidFill>
              </a:rPr>
              <a:t>New York Region </a:t>
            </a:r>
            <a:r>
              <a:rPr lang="en-US" dirty="0" smtClean="0">
                <a:solidFill>
                  <a:srgbClr val="2F5897"/>
                </a:solidFill>
              </a:rPr>
              <a:t>2-1-1; </a:t>
            </a:r>
            <a:r>
              <a:rPr lang="en-US" baseline="30000" dirty="0" smtClean="0">
                <a:solidFill>
                  <a:srgbClr val="2F5897"/>
                </a:solidFill>
              </a:rPr>
              <a:t>11</a:t>
            </a:r>
            <a:r>
              <a:rPr lang="en-US" dirty="0" smtClean="0">
                <a:solidFill>
                  <a:srgbClr val="2F5897"/>
                </a:solidFill>
              </a:rPr>
              <a:t>ServeAlbany; </a:t>
            </a:r>
            <a:r>
              <a:rPr lang="en-US" baseline="30000" dirty="0" smtClean="0">
                <a:solidFill>
                  <a:srgbClr val="2F5897"/>
                </a:solidFill>
              </a:rPr>
              <a:t>12</a:t>
            </a:r>
            <a:r>
              <a:rPr lang="en-US" dirty="0" smtClean="0">
                <a:solidFill>
                  <a:srgbClr val="2F5897"/>
                </a:solidFill>
              </a:rPr>
              <a:t>Catholic Charities, Tri</a:t>
            </a:r>
            <a:r>
              <a:rPr lang="mr-IN" dirty="0" smtClean="0">
                <a:solidFill>
                  <a:srgbClr val="2F5897"/>
                </a:solidFill>
              </a:rPr>
              <a:t>–</a:t>
            </a:r>
            <a:r>
              <a:rPr lang="en-US" dirty="0" smtClean="0">
                <a:solidFill>
                  <a:srgbClr val="2F5897"/>
                </a:solidFill>
              </a:rPr>
              <a:t>County Services</a:t>
            </a:r>
            <a:endParaRPr lang="en-US" dirty="0">
              <a:solidFill>
                <a:srgbClr val="2F5897"/>
              </a:solidFill>
            </a:endParaRPr>
          </a:p>
          <a:p>
            <a:pPr algn="just"/>
            <a:r>
              <a:rPr lang="en-US" dirty="0">
                <a:solidFill>
                  <a:srgbClr val="2F5897"/>
                </a:solidFill>
              </a:rPr>
              <a:t>https://www.albany.edu/~dz973423/projects/nsf-scc-2017/</a:t>
            </a:r>
            <a:r>
              <a:rPr lang="en-US" dirty="0" err="1">
                <a:solidFill>
                  <a:srgbClr val="2F5897"/>
                </a:solidFill>
              </a:rPr>
              <a:t>index.html</a:t>
            </a:r>
            <a:endParaRPr lang="en-US" dirty="0">
              <a:solidFill>
                <a:srgbClr val="2F5897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647F182-1538-034D-B8CD-F1BCC0C5B6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446" y="6059930"/>
            <a:ext cx="2349500" cy="7304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ADE39F1-DB76-A34D-8DD0-6DC5A30DC8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892" y="6129840"/>
            <a:ext cx="685989" cy="6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1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/>
    </mc:Choice>
    <mc:Fallback xmlns="">
      <p:transition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/>
          <p:cNvSpPr>
            <a:spLocks noGrp="1"/>
          </p:cNvSpPr>
          <p:nvPr>
            <p:ph type="title" idx="4294967295"/>
          </p:nvPr>
        </p:nvSpPr>
        <p:spPr>
          <a:xfrm>
            <a:off x="2070411" y="130175"/>
            <a:ext cx="8018153" cy="7620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chemeClr val="accent2"/>
                </a:solidFill>
              </a:rPr>
              <a:t>Project Aims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EEBEFED-B18C-7A4E-ACED-9F8A8B757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095" y="989475"/>
            <a:ext cx="3616611" cy="358159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12895" y="4984254"/>
            <a:ext cx="4512556" cy="1478256"/>
            <a:chOff x="134005" y="4997964"/>
            <a:chExt cx="4512556" cy="1478256"/>
          </a:xfrm>
        </p:grpSpPr>
        <p:sp>
          <p:nvSpPr>
            <p:cNvPr id="17" name="Round Diagonal Corner Rectangle 16">
              <a:extLst>
                <a:ext uri="{FF2B5EF4-FFF2-40B4-BE49-F238E27FC236}">
                  <a16:creationId xmlns:a16="http://schemas.microsoft.com/office/drawing/2014/main" xmlns="" id="{617C1392-567C-134F-B077-D56252969C00}"/>
                </a:ext>
              </a:extLst>
            </p:cNvPr>
            <p:cNvSpPr/>
            <p:nvPr/>
          </p:nvSpPr>
          <p:spPr>
            <a:xfrm>
              <a:off x="134005" y="5324999"/>
              <a:ext cx="4184850" cy="1151221"/>
            </a:xfrm>
            <a:prstGeom prst="round2DiagRect">
              <a:avLst/>
            </a:prstGeom>
            <a:noFill/>
            <a:ln w="28575" cap="flat" cmpd="sng" algn="ctr">
              <a:solidFill>
                <a:srgbClr val="70AD47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40480604-BA6B-2A40-A390-97B21D253541}"/>
                </a:ext>
              </a:extLst>
            </p:cNvPr>
            <p:cNvSpPr/>
            <p:nvPr/>
          </p:nvSpPr>
          <p:spPr>
            <a:xfrm>
              <a:off x="188575" y="5275891"/>
              <a:ext cx="413027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Simplify</a:t>
              </a: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discovery and use of </a:t>
              </a: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services</a:t>
              </a:r>
            </a:p>
            <a:p>
              <a:pPr algn="just" defTabSz="914400">
                <a:defRPr/>
              </a:pPr>
              <a:r>
                <a:rPr lang="en-US" b="1" kern="0" dirty="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</a:rPr>
                <a:t>Enable</a:t>
              </a:r>
              <a:r>
                <a:rPr lang="en-US" kern="0" dirty="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</a:rPr>
                <a:t> two</a:t>
              </a:r>
              <a:r>
                <a:rPr lang="mr-IN" kern="0" dirty="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</a:rPr>
                <a:t>–</a:t>
              </a:r>
              <a:r>
                <a:rPr lang="en-US" kern="0" dirty="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</a:rPr>
                <a:t>way communication between service seekers and service </a:t>
              </a:r>
              <a:r>
                <a:rPr lang="en-US" kern="0" dirty="0" smtClean="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</a:rPr>
                <a:t>providers</a:t>
              </a: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endParaRPr>
            </a:p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Deploy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 resources more </a:t>
              </a: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efficiently</a:t>
              </a: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901CCBAE-82B2-274B-8A46-DF09A03EC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70AD47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4167336" y="4997964"/>
              <a:ext cx="479225" cy="479225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212D8DA-DEB7-074E-87B9-60094D8610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076" y="888526"/>
            <a:ext cx="4300983" cy="154420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8E92F45-59B2-1944-8490-6CE44D610D61}"/>
              </a:ext>
            </a:extLst>
          </p:cNvPr>
          <p:cNvSpPr txBox="1"/>
          <p:nvPr/>
        </p:nvSpPr>
        <p:spPr>
          <a:xfrm>
            <a:off x="1892351" y="2372720"/>
            <a:ext cx="2279790" cy="369316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ctr"/>
            <a:r>
              <a:rPr lang="en-US" b="1" dirty="0"/>
              <a:t>City of Albany, NY</a:t>
            </a:r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04E3DA6E-5C3E-EF4A-A7E8-05F70DF7F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500" y="40356"/>
            <a:ext cx="2349500" cy="73049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4C0B5243-DFED-1540-BE89-22743A5728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04" y="168180"/>
            <a:ext cx="685989" cy="68598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92098" y="2754775"/>
            <a:ext cx="6166020" cy="2042794"/>
            <a:chOff x="370704" y="2796194"/>
            <a:chExt cx="6166020" cy="2042794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xmlns="" id="{33C65597-42CF-DC4D-99E5-F2CB4994C6BB}"/>
                </a:ext>
              </a:extLst>
            </p:cNvPr>
            <p:cNvSpPr/>
            <p:nvPr/>
          </p:nvSpPr>
          <p:spPr>
            <a:xfrm>
              <a:off x="370704" y="2796194"/>
              <a:ext cx="6166020" cy="2042794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826A7A65-8C0F-D442-AE79-1FFCA3942C42}"/>
                </a:ext>
              </a:extLst>
            </p:cNvPr>
            <p:cNvSpPr/>
            <p:nvPr/>
          </p:nvSpPr>
          <p:spPr>
            <a:xfrm>
              <a:off x="2202849" y="4546215"/>
              <a:ext cx="215022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Verdana" charset="0"/>
                  <a:ea typeface="Verdana" charset="0"/>
                  <a:cs typeface="Verdana" charset="0"/>
                </a:rPr>
                <a:t>Community Partners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507C95E0-72C6-9A4C-9334-CBA7808B3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9518" y="2987504"/>
              <a:ext cx="1151973" cy="75235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B990A7AC-F0BE-624F-ADC8-6AC307D22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50460" y="2929944"/>
              <a:ext cx="965662" cy="80137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64E87D8A-5200-B949-9531-5F970B8F5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48168" y="2929944"/>
              <a:ext cx="741619" cy="86398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22031867-05E0-4D4D-8753-351241C6C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69518" y="4041369"/>
              <a:ext cx="1499445" cy="508009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262C8EC3-C132-4447-91F6-C891D7D52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2951" y="3883096"/>
              <a:ext cx="1281368" cy="68339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03DB9AF5-DE2D-0B46-AE29-D70578836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6464" y="3537975"/>
              <a:ext cx="1392387" cy="464129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1636" y="2994112"/>
              <a:ext cx="2083745" cy="552762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63A3372D-82DF-164F-9975-C584560D6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9919" y="4062516"/>
              <a:ext cx="1607521" cy="57963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8307" y="3883096"/>
              <a:ext cx="1332894" cy="57124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/>
          <a:srcRect l="22269" t="5926" r="22272" b="9814"/>
          <a:stretch/>
        </p:blipFill>
        <p:spPr>
          <a:xfrm>
            <a:off x="4755006" y="5506998"/>
            <a:ext cx="624053" cy="9119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8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93958">
            <a:off x="5488079" y="5303120"/>
            <a:ext cx="1620319" cy="162031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389918" y="4984254"/>
            <a:ext cx="4417073" cy="1525143"/>
            <a:chOff x="6958118" y="4668370"/>
            <a:chExt cx="4417073" cy="15251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CABC676F-16FB-8B48-B47D-812F7FCF136D}"/>
                </a:ext>
              </a:extLst>
            </p:cNvPr>
            <p:cNvGrpSpPr/>
            <p:nvPr/>
          </p:nvGrpSpPr>
          <p:grpSpPr>
            <a:xfrm>
              <a:off x="6958118" y="4945377"/>
              <a:ext cx="4417073" cy="1248136"/>
              <a:chOff x="5415251" y="4372537"/>
              <a:chExt cx="4417073" cy="1402804"/>
            </a:xfrm>
          </p:grpSpPr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xmlns="" id="{775E1A8D-D4DB-A24A-81D6-0942B3C84789}"/>
                  </a:ext>
                </a:extLst>
              </p:cNvPr>
              <p:cNvSpPr/>
              <p:nvPr/>
            </p:nvSpPr>
            <p:spPr>
              <a:xfrm>
                <a:off x="5415251" y="4372537"/>
                <a:ext cx="4194588" cy="1402803"/>
              </a:xfrm>
              <a:prstGeom prst="roundRect">
                <a:avLst/>
              </a:prstGeom>
              <a:noFill/>
              <a:ln w="28575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xmlns="" id="{770085E9-6289-7144-BD9A-168790330A87}"/>
                  </a:ext>
                </a:extLst>
              </p:cNvPr>
              <p:cNvSpPr/>
              <p:nvPr/>
            </p:nvSpPr>
            <p:spPr>
              <a:xfrm>
                <a:off x="5423549" y="4426268"/>
                <a:ext cx="4408775" cy="13490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charset="0"/>
                    <a:ea typeface="Calibri" charset="0"/>
                    <a:cs typeface="Calibri" charset="0"/>
                  </a:rPr>
                  <a:t>Identify</a:t>
                </a:r>
                <a:r>
                  <a:rPr kumimoji="0" lang="en-US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charset="0"/>
                    <a:ea typeface="Calibri" charset="0"/>
                    <a:cs typeface="Calibri" charset="0"/>
                  </a:rPr>
                  <a:t>needs and </a:t>
                </a:r>
                <a:r>
                  <a:rPr kumimoji="0" lang="en-US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charset="0"/>
                    <a:ea typeface="Calibri" charset="0"/>
                    <a:cs typeface="Calibri" charset="0"/>
                  </a:rPr>
                  <a:t>challenges</a:t>
                </a:r>
                <a:r>
                  <a:rPr lang="en-US" kern="0" dirty="0" smtClean="0">
                    <a:solidFill>
                      <a:srgbClr val="000000"/>
                    </a:solidFill>
                    <a:latin typeface="Calibri" charset="0"/>
                    <a:ea typeface="Calibri" charset="0"/>
                    <a:cs typeface="Calibri" charset="0"/>
                  </a:rPr>
                  <a:t>.</a:t>
                </a:r>
                <a:endPara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endParaRPr>
              </a:p>
              <a:p>
                <a:pPr algn="just" defTabSz="914400">
                  <a:defRPr/>
                </a:pPr>
                <a:r>
                  <a:rPr lang="en-US" b="1" kern="0" dirty="0">
                    <a:solidFill>
                      <a:srgbClr val="000000"/>
                    </a:solidFill>
                    <a:latin typeface="Calibri" charset="0"/>
                    <a:ea typeface="Calibri" charset="0"/>
                    <a:cs typeface="Calibri" charset="0"/>
                  </a:rPr>
                  <a:t>Share </a:t>
                </a:r>
                <a:r>
                  <a:rPr lang="en-US" kern="0" dirty="0">
                    <a:solidFill>
                      <a:srgbClr val="000000"/>
                    </a:solidFill>
                    <a:latin typeface="Calibri" charset="0"/>
                    <a:ea typeface="Calibri" charset="0"/>
                    <a:cs typeface="Calibri" charset="0"/>
                  </a:rPr>
                  <a:t>expertise and data.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charset="0"/>
                    <a:ea typeface="Calibri" charset="0"/>
                    <a:cs typeface="Calibri" charset="0"/>
                  </a:rPr>
                  <a:t>Refine</a:t>
                </a:r>
                <a:r>
                  <a:rPr kumimoji="0" lang="en-US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charset="0"/>
                    <a:ea typeface="Calibri" charset="0"/>
                    <a:cs typeface="Calibri" charset="0"/>
                  </a:rPr>
                  <a:t>conceptual </a:t>
                </a:r>
                <a:r>
                  <a:rPr kumimoji="0" lang="en-US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charset="0"/>
                    <a:ea typeface="Calibri" charset="0"/>
                    <a:cs typeface="Calibri" charset="0"/>
                  </a:rPr>
                  <a:t>research framework.</a:t>
                </a:r>
                <a:endPara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endParaRP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charset="0"/>
                    <a:ea typeface="Calibri" charset="0"/>
                    <a:cs typeface="Calibri" charset="0"/>
                  </a:rPr>
                  <a:t>Assist</a:t>
                </a:r>
                <a:r>
                  <a: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charset="0"/>
                    <a:ea typeface="Calibri" charset="0"/>
                    <a:cs typeface="Calibri" charset="0"/>
                  </a:rPr>
                  <a:t> in evaluation of proposed </a:t>
                </a:r>
                <a:r>
                  <a:rPr kumimoji="0" lang="en-US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charset="0"/>
                    <a:ea typeface="Calibri" charset="0"/>
                    <a:cs typeface="Calibri" charset="0"/>
                  </a:rPr>
                  <a:t>approach.</a:t>
                </a:r>
                <a:endPara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19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t="7227" b="6070"/>
            <a:stretch/>
          </p:blipFill>
          <p:spPr>
            <a:xfrm>
              <a:off x="10703636" y="4668370"/>
              <a:ext cx="466485" cy="4044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0523190"/>
      </p:ext>
    </p:extLst>
  </p:cSld>
  <p:clrMapOvr>
    <a:masterClrMapping/>
  </p:clrMapOvr>
  <p:transition spd="med" advTm="5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b="6692"/>
          <a:stretch/>
        </p:blipFill>
        <p:spPr>
          <a:xfrm>
            <a:off x="10695425" y="1660425"/>
            <a:ext cx="1463308" cy="273075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051185" y="5461526"/>
            <a:ext cx="5371070" cy="1247948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051185" y="1680950"/>
            <a:ext cx="5371070" cy="3262098"/>
          </a:xfrm>
          <a:prstGeom prst="round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chemeClr val="accent2"/>
                </a:solidFill>
              </a:rPr>
              <a:t>Update of the Project since last PI meeting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D79D58B-A187-4747-821C-E3F89F9A9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9759" y="1823053"/>
            <a:ext cx="5213922" cy="3119676"/>
          </a:xfrm>
          <a:ln>
            <a:noFill/>
          </a:ln>
        </p:spPr>
        <p:txBody>
          <a:bodyPr>
            <a:normAutofit lnSpcReduction="10000"/>
          </a:bodyPr>
          <a:lstStyle/>
          <a:p>
            <a:pPr marL="68580" indent="-251460" algn="just"/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Interactive surveys: </a:t>
            </a:r>
            <a:r>
              <a:rPr lang="en-US" sz="2000" dirty="0" smtClean="0"/>
              <a:t>94 individuals of the general public to identify </a:t>
            </a:r>
            <a:r>
              <a:rPr lang="en-US" sz="2000" dirty="0"/>
              <a:t>issues with extant </a:t>
            </a:r>
            <a:r>
              <a:rPr lang="en-US" sz="2000" dirty="0" smtClean="0"/>
              <a:t>service</a:t>
            </a:r>
            <a:r>
              <a:rPr lang="mr-IN" sz="2000" dirty="0" smtClean="0"/>
              <a:t>–</a:t>
            </a:r>
            <a:r>
              <a:rPr lang="en-US" sz="2000" dirty="0" smtClean="0"/>
              <a:t>seeking process</a:t>
            </a:r>
            <a:endParaRPr lang="en-US" sz="20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68580" indent="-251460" algn="just"/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Participatory design of mobile app: </a:t>
            </a:r>
            <a:r>
              <a:rPr lang="en-US" sz="2000" dirty="0" smtClean="0"/>
              <a:t>comprehensive resource and one - stop shop for services</a:t>
            </a:r>
          </a:p>
          <a:p>
            <a:pPr marL="68580" indent="-251460" algn="just"/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Automatic identification of service need and importance: </a:t>
            </a:r>
            <a:r>
              <a:rPr lang="en-US" sz="2000" dirty="0" smtClean="0"/>
              <a:t>sequential feature selection methods for near</a:t>
            </a:r>
            <a:r>
              <a:rPr lang="mr-IN" sz="2000" dirty="0" smtClean="0"/>
              <a:t>–</a:t>
            </a:r>
            <a:r>
              <a:rPr lang="en-US" sz="2000" dirty="0" smtClean="0"/>
              <a:t>real</a:t>
            </a:r>
            <a:r>
              <a:rPr lang="mr-IN" sz="2000" dirty="0" smtClean="0"/>
              <a:t>–</a:t>
            </a:r>
            <a:r>
              <a:rPr lang="en-US" sz="2000" dirty="0" smtClean="0"/>
              <a:t>time classification and importance ranking</a:t>
            </a:r>
            <a:endParaRPr lang="en-US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11" l="10000" r="90000">
                        <a14:foregroundMark x1="53103" y1="82902" x2="53103" y2="82902"/>
                        <a14:foregroundMark x1="55517" y1="86528" x2="55517" y2="86528"/>
                      </a14:backgroundRemoval>
                    </a14:imgEffect>
                  </a14:imgLayer>
                </a14:imgProps>
              </a:ext>
            </a:extLst>
          </a:blip>
          <a:srcRect l="16504" r="16105"/>
          <a:stretch/>
        </p:blipFill>
        <p:spPr>
          <a:xfrm>
            <a:off x="93272" y="2230518"/>
            <a:ext cx="840260" cy="829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31" y="5691539"/>
            <a:ext cx="916142" cy="8315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7544" y="1281616"/>
            <a:ext cx="62333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</a:rPr>
              <a:t>Most Significant Accomplishments</a:t>
            </a:r>
            <a:endParaRPr lang="en-US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xmlns="" id="{DD79D58B-A187-4747-821C-E3F89F9A9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9759" y="5540130"/>
            <a:ext cx="5213922" cy="1105844"/>
          </a:xfrm>
          <a:ln>
            <a:noFill/>
          </a:ln>
        </p:spPr>
        <p:txBody>
          <a:bodyPr>
            <a:normAutofit/>
          </a:bodyPr>
          <a:lstStyle/>
          <a:p>
            <a:pPr marL="68580" indent="-251460" algn="just"/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Service coordination:</a:t>
            </a:r>
            <a:endParaRPr lang="en-US" sz="2000" dirty="0" smtClean="0"/>
          </a:p>
          <a:p>
            <a:pPr marL="468630" lvl="1" indent="-251460" algn="just"/>
            <a:r>
              <a:rPr lang="en-US" sz="1800" dirty="0" smtClean="0"/>
              <a:t>What does service coordination mean?</a:t>
            </a:r>
          </a:p>
          <a:p>
            <a:pPr marL="468630" lvl="1" indent="-251460" algn="just"/>
            <a:r>
              <a:rPr lang="en-US" sz="1800" dirty="0" smtClean="0"/>
              <a:t>How can service coordination be achieved?</a:t>
            </a:r>
          </a:p>
          <a:p>
            <a:pPr marL="468630" lvl="1" indent="-251460" algn="just"/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1966201" y="5030639"/>
            <a:ext cx="347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accent6">
                    <a:lumMod val="50000"/>
                  </a:schemeClr>
                </a:solidFill>
              </a:rPr>
              <a:t>Toughest Challenge</a:t>
            </a:r>
            <a:endParaRPr lang="en-US" sz="2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Bent Arrow 14"/>
          <p:cNvSpPr/>
          <p:nvPr/>
        </p:nvSpPr>
        <p:spPr>
          <a:xfrm>
            <a:off x="731082" y="3064476"/>
            <a:ext cx="531509" cy="2539153"/>
          </a:xfrm>
          <a:prstGeom prst="bentArrow">
            <a:avLst>
              <a:gd name="adj1" fmla="val 19286"/>
              <a:gd name="adj2" fmla="val 25000"/>
              <a:gd name="adj3" fmla="val 25000"/>
              <a:gd name="adj4" fmla="val 44440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7"/>
          <a:stretch/>
        </p:blipFill>
        <p:spPr>
          <a:xfrm>
            <a:off x="7517081" y="1644675"/>
            <a:ext cx="1485516" cy="27622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" t="1459" r="1569" b="2166"/>
          <a:stretch/>
        </p:blipFill>
        <p:spPr>
          <a:xfrm>
            <a:off x="9038136" y="1644676"/>
            <a:ext cx="1621750" cy="273800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994330" y="1213789"/>
            <a:ext cx="2741655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accent1"/>
                </a:solidFill>
              </a:rPr>
              <a:t>COMPASS mobile app</a:t>
            </a:r>
            <a:endParaRPr lang="en-US" sz="2200" b="1" dirty="0">
              <a:solidFill>
                <a:schemeClr val="accent1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9" t="41482" r="13750" b="20263"/>
          <a:stretch/>
        </p:blipFill>
        <p:spPr>
          <a:xfrm>
            <a:off x="6663543" y="5124709"/>
            <a:ext cx="1726169" cy="14897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2" t="10371" b="39945"/>
          <a:stretch/>
        </p:blipFill>
        <p:spPr>
          <a:xfrm>
            <a:off x="6865630" y="3809495"/>
            <a:ext cx="1524080" cy="162430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844115" y="6399040"/>
            <a:ext cx="13650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Surveys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4E3DA6E-5C3E-EF4A-A7E8-05F70DF7F4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500" y="40356"/>
            <a:ext cx="2349500" cy="7304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4C0B5243-DFED-1540-BE89-22743A5728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04" y="168180"/>
            <a:ext cx="685989" cy="6859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" t="13625" r="10561"/>
          <a:stretch/>
        </p:blipFill>
        <p:spPr>
          <a:xfrm>
            <a:off x="8459167" y="4391593"/>
            <a:ext cx="3767304" cy="20679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389710" y="6462540"/>
            <a:ext cx="38367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Sharing findings &amp; receiving feedback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37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0"/>
    </mc:Choice>
    <mc:Fallback xmlns="">
      <p:transition spd="slow" advTm="6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/>
          <p:cNvSpPr>
            <a:spLocks noGrp="1"/>
          </p:cNvSpPr>
          <p:nvPr>
            <p:ph type="title" idx="4294967295"/>
          </p:nvPr>
        </p:nvSpPr>
        <p:spPr>
          <a:xfrm>
            <a:off x="1042988" y="301625"/>
            <a:ext cx="9486900" cy="7620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chemeClr val="accent2"/>
                </a:solidFill>
              </a:rPr>
              <a:t>Anticipated Outcomes and Success Measures in the Next Year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034" t="1482" r="6002"/>
          <a:stretch/>
        </p:blipFill>
        <p:spPr>
          <a:xfrm>
            <a:off x="54518" y="3138938"/>
            <a:ext cx="988470" cy="95265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133585" y="1857119"/>
            <a:ext cx="7223682" cy="3686766"/>
          </a:xfrm>
          <a:prstGeom prst="round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xmlns="" id="{DD79D58B-A187-4747-821C-E3F89F9A9EF7}"/>
              </a:ext>
            </a:extLst>
          </p:cNvPr>
          <p:cNvSpPr txBox="1">
            <a:spLocks/>
          </p:cNvSpPr>
          <p:nvPr/>
        </p:nvSpPr>
        <p:spPr>
          <a:xfrm>
            <a:off x="1212159" y="1943449"/>
            <a:ext cx="6941908" cy="3400076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-251460" algn="just"/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Computational approach to match service needs to service providers:</a:t>
            </a:r>
            <a:endParaRPr lang="en-US" sz="2000" b="1" dirty="0" smtClean="0"/>
          </a:p>
          <a:p>
            <a:pPr marL="468630" lvl="1" indent="-251460" algn="just"/>
            <a:r>
              <a:rPr lang="en-US" sz="1800" dirty="0" smtClean="0"/>
              <a:t>Graph</a:t>
            </a:r>
            <a:r>
              <a:rPr lang="mr-IN" sz="1800" dirty="0" smtClean="0"/>
              <a:t>–</a:t>
            </a:r>
            <a:r>
              <a:rPr lang="en-US" sz="1800" dirty="0" smtClean="0"/>
              <a:t>theoretic approach to characterize service</a:t>
            </a:r>
            <a:r>
              <a:rPr lang="mr-IN" sz="1800" dirty="0" smtClean="0"/>
              <a:t>–</a:t>
            </a:r>
            <a:r>
              <a:rPr lang="en-US" sz="1800" dirty="0" smtClean="0"/>
              <a:t>seeking behavior</a:t>
            </a:r>
          </a:p>
          <a:p>
            <a:pPr marL="468630" lvl="1" indent="-251460" algn="just"/>
            <a:r>
              <a:rPr lang="en-US" sz="1800" dirty="0" smtClean="0"/>
              <a:t>Adaptive recommendation strategies that consider </a:t>
            </a:r>
            <a:r>
              <a:rPr lang="en-US" sz="1800" dirty="0"/>
              <a:t>service</a:t>
            </a:r>
            <a:r>
              <a:rPr lang="mr-IN" sz="1800" dirty="0"/>
              <a:t>–</a:t>
            </a:r>
            <a:r>
              <a:rPr lang="en-US" sz="1800" dirty="0"/>
              <a:t>seeking behavior</a:t>
            </a:r>
            <a:endParaRPr lang="en-US" sz="1800" dirty="0" smtClean="0"/>
          </a:p>
          <a:p>
            <a:pPr marL="68580" indent="-251460" algn="just"/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Enhanced mobile app:</a:t>
            </a:r>
            <a:endParaRPr lang="en-US" sz="2000" b="1" dirty="0" smtClean="0"/>
          </a:p>
          <a:p>
            <a:pPr marL="468630" lvl="1" indent="-251460" algn="just"/>
            <a:r>
              <a:rPr lang="en-US" sz="1800" dirty="0" smtClean="0"/>
              <a:t>Participatory design through focus groups with the public</a:t>
            </a:r>
          </a:p>
          <a:p>
            <a:pPr marL="68580" indent="-251460" algn="just"/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Informed community:</a:t>
            </a:r>
            <a:endParaRPr lang="en-US" sz="2000" b="1" dirty="0" smtClean="0"/>
          </a:p>
          <a:p>
            <a:pPr marL="468630" lvl="1" indent="-251460" algn="just"/>
            <a:r>
              <a:rPr lang="en-US" sz="1800" dirty="0" smtClean="0"/>
              <a:t>Inform service </a:t>
            </a:r>
            <a:r>
              <a:rPr lang="en-US" sz="1800" dirty="0"/>
              <a:t>providers </a:t>
            </a:r>
            <a:r>
              <a:rPr lang="en-US" sz="1800" dirty="0" smtClean="0"/>
              <a:t>about the </a:t>
            </a:r>
            <a:r>
              <a:rPr lang="en-US" sz="1800" dirty="0"/>
              <a:t>results of interviews (providers’ point of view) and surveys (clients’ point of view</a:t>
            </a:r>
            <a:r>
              <a:rPr lang="en-US" sz="1800" dirty="0" smtClean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38967" y="1426231"/>
            <a:ext cx="2858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accent3">
                    <a:lumMod val="75000"/>
                  </a:schemeClr>
                </a:solidFill>
              </a:rPr>
              <a:t>Anticipated Outcomes</a:t>
            </a:r>
            <a:endParaRPr lang="en-US" sz="2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891670" y="2181832"/>
            <a:ext cx="3423443" cy="923330"/>
            <a:chOff x="8056450" y="3384357"/>
            <a:chExt cx="3423443" cy="923330"/>
          </a:xfrm>
        </p:grpSpPr>
        <p:sp>
          <p:nvSpPr>
            <p:cNvPr id="7" name="Rectangle 6"/>
            <p:cNvSpPr/>
            <p:nvPr/>
          </p:nvSpPr>
          <p:spPr>
            <a:xfrm>
              <a:off x="9326449" y="3384357"/>
              <a:ext cx="215344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580" indent="-251460"/>
              <a:r>
                <a:rPr lang="en-US" b="1" dirty="0" smtClean="0"/>
                <a:t>of </a:t>
              </a:r>
              <a:r>
                <a:rPr lang="en-US" b="1" dirty="0"/>
                <a:t>service </a:t>
              </a:r>
              <a:r>
                <a:rPr lang="en-US" b="1" dirty="0" smtClean="0"/>
                <a:t>seeker’s request being turned down</a:t>
              </a:r>
              <a:endParaRPr lang="en-US" b="1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l="4064" t="6481" r="6301" b="3333"/>
            <a:stretch/>
          </p:blipFill>
          <p:spPr>
            <a:xfrm>
              <a:off x="8056450" y="3409757"/>
              <a:ext cx="1269999" cy="863661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8891670" y="3519926"/>
            <a:ext cx="2997035" cy="998078"/>
            <a:chOff x="1494004" y="5730137"/>
            <a:chExt cx="2997035" cy="99807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/>
            <a:srcRect l="17187" t="9570" r="17187" b="8742"/>
            <a:stretch/>
          </p:blipFill>
          <p:spPr>
            <a:xfrm>
              <a:off x="1494004" y="5730137"/>
              <a:ext cx="801827" cy="998078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293706" y="6044510"/>
              <a:ext cx="219733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proposed </a:t>
              </a:r>
              <a:r>
                <a:rPr lang="en-US" b="1" dirty="0"/>
                <a:t>technology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891670" y="4530879"/>
            <a:ext cx="3013497" cy="855837"/>
            <a:chOff x="5841028" y="4992411"/>
            <a:chExt cx="3013497" cy="855837"/>
          </a:xfrm>
        </p:grpSpPr>
        <p:sp>
          <p:nvSpPr>
            <p:cNvPr id="13" name="Rectangle 12"/>
            <p:cNvSpPr/>
            <p:nvPr/>
          </p:nvSpPr>
          <p:spPr>
            <a:xfrm>
              <a:off x="7191697" y="5168861"/>
              <a:ext cx="1662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smtClean="0"/>
                <a:t>to </a:t>
              </a:r>
              <a:r>
                <a:rPr lang="en-US" b="1"/>
                <a:t>address gaps</a:t>
              </a:r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/>
            <a:srcRect l="2570" t="8148" r="2880" b="9259"/>
            <a:stretch/>
          </p:blipFill>
          <p:spPr>
            <a:xfrm>
              <a:off x="5841028" y="4992411"/>
              <a:ext cx="1386152" cy="855837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8872103" y="1400831"/>
            <a:ext cx="2858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</a:rPr>
              <a:t>Success Measures</a:t>
            </a:r>
            <a:endParaRPr lang="en-US" sz="2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757573" y="1831719"/>
            <a:ext cx="3319897" cy="3712166"/>
          </a:xfrm>
          <a:prstGeom prst="round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014133" flipH="1">
            <a:off x="8083551" y="1563416"/>
            <a:ext cx="947738" cy="92499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014133" flipH="1">
            <a:off x="7961972" y="3470856"/>
            <a:ext cx="947738" cy="9249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014133" flipH="1">
            <a:off x="7868526" y="4128133"/>
            <a:ext cx="947738" cy="92499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04E3DA6E-5C3E-EF4A-A7E8-05F70DF7F4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500" y="40356"/>
            <a:ext cx="2349500" cy="73049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C0B5243-DFED-1540-BE89-22743A5728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04" y="168180"/>
            <a:ext cx="685989" cy="6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173430"/>
      </p:ext>
    </p:extLst>
  </p:cSld>
  <p:clrMapOvr>
    <a:masterClrMapping/>
  </p:clrMapOvr>
  <p:transition spd="med" advTm="65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15799</TotalTime>
  <Words>421</Words>
  <Application>Microsoft Macintosh PowerPoint</Application>
  <PresentationFormat>Widescreen</PresentationFormat>
  <Paragraphs>44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Mangal</vt:lpstr>
      <vt:lpstr>Verdana</vt:lpstr>
      <vt:lpstr>Office Theme</vt:lpstr>
      <vt:lpstr>PowerPoint Presentation</vt:lpstr>
      <vt:lpstr>Project Aims</vt:lpstr>
      <vt:lpstr>Update of the Project since last PI meeting</vt:lpstr>
      <vt:lpstr>Anticipated Outcomes and Success Measures in the Next Year</vt:lpstr>
    </vt:vector>
  </TitlesOfParts>
  <Manager/>
  <Company/>
  <LinksUpToDate>false</LinksUpToDate>
  <SharedDoc>false</SharedDoc>
  <HyperlinkBase/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Nilsen, Wendy</dc:creator>
  <cp:keywords/>
  <dc:description/>
  <cp:lastModifiedBy>Microsoft Office User</cp:lastModifiedBy>
  <cp:revision>285</cp:revision>
  <dcterms:created xsi:type="dcterms:W3CDTF">2016-01-15T22:20:06Z</dcterms:created>
  <dcterms:modified xsi:type="dcterms:W3CDTF">2019-03-22T00:21:12Z</dcterms:modified>
  <cp:category/>
</cp:coreProperties>
</file>