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Lst>
  <p:notesMasterIdLst>
    <p:notesMasterId r:id="rId6"/>
  </p:notesMasterIdLst>
  <p:handoutMasterIdLst>
    <p:handoutMasterId r:id="rId7"/>
  </p:handoutMasterIdLst>
  <p:sldIdLst>
    <p:sldId id="257" r:id="rId2"/>
    <p:sldId id="269" r:id="rId3"/>
    <p:sldId id="270" r:id="rId4"/>
    <p:sldId id="271"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ookout, Bethany" initials="BB [6]" lastIdx="1" clrIdx="6">
    <p:extLst/>
  </p:cmAuthor>
  <p:cmAuthor id="1" name="Cayelan C. Carey" initials="CCC" lastIdx="2" clrIdx="0">
    <p:extLst/>
  </p:cmAuthor>
  <p:cmAuthor id="8" name="Bookout, Bethany" initials="BB [7]" lastIdx="1" clrIdx="7">
    <p:extLst/>
  </p:cmAuthor>
  <p:cmAuthor id="2" name="Bookout, Bethany" initials="BB" lastIdx="4" clrIdx="1">
    <p:extLst/>
  </p:cmAuthor>
  <p:cmAuthor id="9" name="Bookout, Bethany" initials="BB [8]" lastIdx="1" clrIdx="8">
    <p:extLst/>
  </p:cmAuthor>
  <p:cmAuthor id="3" name="Bookout, Bethany" initials="BB [2]" lastIdx="1" clrIdx="2">
    <p:extLst/>
  </p:cmAuthor>
  <p:cmAuthor id="10" name="Bookout, Bethany" initials="BB [9]" lastIdx="1" clrIdx="9">
    <p:extLst/>
  </p:cmAuthor>
  <p:cmAuthor id="4" name="Bookout, Bethany" initials="BB [3]" lastIdx="1" clrIdx="3">
    <p:extLst/>
  </p:cmAuthor>
  <p:cmAuthor id="5" name="Bookout, Bethany" initials="BB [4]" lastIdx="1" clrIdx="4">
    <p:extLst/>
  </p:cmAuthor>
  <p:cmAuthor id="6" name="Bookout, Bethany" initials="BB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80" autoAdjust="0"/>
    <p:restoredTop sz="54727" autoAdjust="0"/>
  </p:normalViewPr>
  <p:slideViewPr>
    <p:cSldViewPr snapToGrid="0" snapToObjects="1">
      <p:cViewPr varScale="1">
        <p:scale>
          <a:sx n="83" d="100"/>
          <a:sy n="83" d="100"/>
        </p:scale>
        <p:origin x="1104" y="200"/>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81" d="100"/>
          <a:sy n="81" d="100"/>
        </p:scale>
        <p:origin x="338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6E97A0-74B5-0C45-A44D-89535C2F1EDC}" type="datetimeFigureOut">
              <a:rPr lang="en-US" smtClean="0"/>
              <a:t>3/19/19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37FC29-7FC1-7B42-9874-2173B2F42465}" type="slidenum">
              <a:rPr lang="en-US" smtClean="0"/>
              <a:t>‹#›</a:t>
            </a:fld>
            <a:endParaRPr lang="en-US"/>
          </a:p>
        </p:txBody>
      </p:sp>
    </p:spTree>
    <p:extLst>
      <p:ext uri="{BB962C8B-B14F-4D97-AF65-F5344CB8AC3E}">
        <p14:creationId xmlns:p14="http://schemas.microsoft.com/office/powerpoint/2010/main" val="2050886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BCB06A-0753-8142-AC4A-D731667376EB}" type="datetimeFigureOut">
              <a:rPr lang="en-US" smtClean="0"/>
              <a:t>3/19/19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C3F6D4-C46E-5B48-9C82-B3110DDD8D25}" type="slidenum">
              <a:rPr lang="en-US" smtClean="0"/>
              <a:t>‹#›</a:t>
            </a:fld>
            <a:endParaRPr lang="en-US"/>
          </a:p>
        </p:txBody>
      </p:sp>
    </p:spTree>
    <p:extLst>
      <p:ext uri="{BB962C8B-B14F-4D97-AF65-F5344CB8AC3E}">
        <p14:creationId xmlns:p14="http://schemas.microsoft.com/office/powerpoint/2010/main" val="39827515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Hello, my</a:t>
            </a:r>
            <a:r>
              <a:rPr lang="en-US" b="1" baseline="0" dirty="0"/>
              <a:t> name is Cayelan Carey and I am excited to present our Track 2 project, which integrates ecosystem science, computer science, social science, and engineering to improve the resilience of drinking water systems for communities. To learn more about our project, I refer you to our website, </a:t>
            </a:r>
            <a:r>
              <a:rPr lang="en-US" b="1" baseline="0" dirty="0" err="1"/>
              <a:t>SmartReservoir.Org</a:t>
            </a:r>
            <a:endParaRPr lang="en-US" b="1" baseline="0" dirty="0"/>
          </a:p>
          <a:p>
            <a:endParaRPr lang="en-US" dirty="0"/>
          </a:p>
        </p:txBody>
      </p:sp>
      <p:sp>
        <p:nvSpPr>
          <p:cNvPr id="4" name="Slide Number Placeholder 3"/>
          <p:cNvSpPr>
            <a:spLocks noGrp="1"/>
          </p:cNvSpPr>
          <p:nvPr>
            <p:ph type="sldNum" sz="quarter" idx="10"/>
          </p:nvPr>
        </p:nvSpPr>
        <p:spPr/>
        <p:txBody>
          <a:bodyPr/>
          <a:lstStyle/>
          <a:p>
            <a:fld id="{4DC3F6D4-C46E-5B48-9C82-B3110DDD8D25}" type="slidenum">
              <a:rPr lang="en-US" smtClean="0"/>
              <a:t>1</a:t>
            </a:fld>
            <a:endParaRPr lang="en-US"/>
          </a:p>
        </p:txBody>
      </p:sp>
    </p:spTree>
    <p:extLst>
      <p:ext uri="{BB962C8B-B14F-4D97-AF65-F5344CB8AC3E}">
        <p14:creationId xmlns:p14="http://schemas.microsoft.com/office/powerpoint/2010/main" val="262867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Globally, the water quality of drinking</a:t>
            </a:r>
            <a:r>
              <a:rPr lang="en-US" b="1" baseline="0" dirty="0"/>
              <a:t> supply lakes and reservoirs are threatened by land use change and climate change, resulting in toxic algal scums and contaminants. In response to this threat, our team has deployed novel water quality sensors in a drinking water reservoir in Roanoke, Virginia. The data from the sensors are being transmitted wirelessly and securely through virtual private networks to drive ecosystem models to create 16-day water quality forecasts, similar to weather forecasts. These forecasts are being co-developed with the managers so that they can integrate this information into their decision-making. We are studying how the managers use the forecasts to decide whether or not to treat the water in anticipation of predicted water quality impairment. Our forecasts will hopefully build resilience in the water supply, benefitting the overall community</a:t>
            </a:r>
            <a:r>
              <a:rPr lang="en-US" b="1" baseline="0" dirty="0">
                <a:solidFill>
                  <a:srgbClr val="FF0000"/>
                </a:solidFill>
              </a:rPr>
              <a:t>. We will then study how the public’s risk perceptions change in response to learning about the forecasting system via public survey</a:t>
            </a:r>
            <a:r>
              <a:rPr lang="en-US" b="1" baseline="0" dirty="0"/>
              <a:t>s. Our overall goal is to use this technology to build social trust between the public and the water utility.</a:t>
            </a:r>
            <a:endParaRPr lang="en-US" b="1" dirty="0"/>
          </a:p>
        </p:txBody>
      </p:sp>
      <p:sp>
        <p:nvSpPr>
          <p:cNvPr id="4" name="Slide Number Placeholder 3"/>
          <p:cNvSpPr>
            <a:spLocks noGrp="1"/>
          </p:cNvSpPr>
          <p:nvPr>
            <p:ph type="sldNum" sz="quarter" idx="10"/>
          </p:nvPr>
        </p:nvSpPr>
        <p:spPr/>
        <p:txBody>
          <a:bodyPr/>
          <a:lstStyle/>
          <a:p>
            <a:fld id="{4DC3F6D4-C46E-5B48-9C82-B3110DDD8D25}" type="slidenum">
              <a:rPr lang="en-US" smtClean="0"/>
              <a:t>2</a:t>
            </a:fld>
            <a:endParaRPr lang="en-US"/>
          </a:p>
        </p:txBody>
      </p:sp>
    </p:spTree>
    <p:extLst>
      <p:ext uri="{BB962C8B-B14F-4D97-AF65-F5344CB8AC3E}">
        <p14:creationId xmlns:p14="http://schemas.microsoft.com/office/powerpoint/2010/main" val="51583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Our most significant update is that our project is now fully operational: we developed an end-to-end workflow that generates water quality forecasts every day for managers. I have worked with them weekly throughout the past year, and they are now using this system as part of their daily decision-making.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The most exciting update is that the system predicted a day with extremely high iron concentrations more than a week in advance last fall in the reservoir. The bottle on the left shows a water sample the day before the high iron, and the bottle on the right shows the sample on the day of high iron, so there is no way that the managers could have predicted the impairment without our forecasts. So I truly feel like our project is already having an impact.</a:t>
            </a:r>
            <a:endParaRPr lang="en-US" b="1" dirty="0"/>
          </a:p>
          <a:p>
            <a:endParaRPr lang="en-US" b="1" baseline="0" dirty="0"/>
          </a:p>
          <a:p>
            <a:r>
              <a:rPr lang="en-US" b="1" baseline="0" dirty="0"/>
              <a:t>Our toughest challenge thus far has been data management: we are collecting millions of both sensor and modeled observations per day. In response to this challenge, our team has partnered with the Environmental Data Initiative to publish our forecasts and sensor data daily with DOIs (a digital object identifier).</a:t>
            </a:r>
            <a:endParaRPr lang="en-US" b="1" dirty="0"/>
          </a:p>
        </p:txBody>
      </p:sp>
      <p:sp>
        <p:nvSpPr>
          <p:cNvPr id="4" name="Slide Number Placeholder 3"/>
          <p:cNvSpPr>
            <a:spLocks noGrp="1"/>
          </p:cNvSpPr>
          <p:nvPr>
            <p:ph type="sldNum" sz="quarter" idx="10"/>
          </p:nvPr>
        </p:nvSpPr>
        <p:spPr/>
        <p:txBody>
          <a:bodyPr/>
          <a:lstStyle/>
          <a:p>
            <a:fld id="{4DC3F6D4-C46E-5B48-9C82-B3110DDD8D25}" type="slidenum">
              <a:rPr lang="en-US" smtClean="0"/>
              <a:t>3</a:t>
            </a:fld>
            <a:endParaRPr lang="en-US"/>
          </a:p>
        </p:txBody>
      </p:sp>
    </p:spTree>
    <p:extLst>
      <p:ext uri="{BB962C8B-B14F-4D97-AF65-F5344CB8AC3E}">
        <p14:creationId xmlns:p14="http://schemas.microsoft.com/office/powerpoint/2010/main" val="1903776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Now that our forecasting system is operational, we are conducting a </a:t>
            </a:r>
            <a:r>
              <a:rPr lang="en-US" b="1" baseline="0" dirty="0"/>
              <a:t>full-scale survey of Roanoke residents this summer to assess their risk perceptions of the technology being used to manage their drinking water.</a:t>
            </a:r>
          </a:p>
          <a:p>
            <a:endParaRPr lang="en-US" b="1" baseline="0" dirty="0"/>
          </a:p>
          <a:p>
            <a:r>
              <a:rPr lang="en-US" b="1" baseline="0" dirty="0"/>
              <a:t>We will be deploying new sensors throughout the summer to begin forecasting algal blooms, and with the forecasts in hand, the social scientists on our team will be studying what visualizations are most useful for their decision-making.</a:t>
            </a:r>
          </a:p>
          <a:p>
            <a:endParaRPr lang="en-US" b="1" baseline="0" dirty="0"/>
          </a:p>
          <a:p>
            <a:r>
              <a:rPr lang="en-US" b="1" baseline="0" dirty="0"/>
              <a:t>Finally, we are working to generalize our tools so that our forecasting system can be implemented in other drinking water supply lakes and reservoirs around the globe.</a:t>
            </a:r>
          </a:p>
          <a:p>
            <a:endParaRPr lang="en-US" b="1" baseline="0" dirty="0"/>
          </a:p>
          <a:p>
            <a:endParaRPr lang="en-US" b="1" baseline="0" dirty="0"/>
          </a:p>
        </p:txBody>
      </p:sp>
      <p:sp>
        <p:nvSpPr>
          <p:cNvPr id="4" name="Slide Number Placeholder 3"/>
          <p:cNvSpPr>
            <a:spLocks noGrp="1"/>
          </p:cNvSpPr>
          <p:nvPr>
            <p:ph type="sldNum" sz="quarter" idx="10"/>
          </p:nvPr>
        </p:nvSpPr>
        <p:spPr/>
        <p:txBody>
          <a:bodyPr/>
          <a:lstStyle/>
          <a:p>
            <a:fld id="{4DC3F6D4-C46E-5B48-9C82-B3110DDD8D25}" type="slidenum">
              <a:rPr lang="en-US" smtClean="0"/>
              <a:t>4</a:t>
            </a:fld>
            <a:endParaRPr lang="en-US"/>
          </a:p>
        </p:txBody>
      </p:sp>
    </p:spTree>
    <p:extLst>
      <p:ext uri="{BB962C8B-B14F-4D97-AF65-F5344CB8AC3E}">
        <p14:creationId xmlns:p14="http://schemas.microsoft.com/office/powerpoint/2010/main" val="1979232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085026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2383505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226709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EEFDED8-02F0-504F-827D-8519E00A3956}"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5406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EFDED8-02F0-504F-827D-8519E00A3956}" type="datetimeFigureOut">
              <a:rPr lang="en-US" smtClean="0"/>
              <a:t>3/19/19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181259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EEFDED8-02F0-504F-827D-8519E00A3956}" type="datetimeFigureOut">
              <a:rPr lang="en-US" smtClean="0"/>
              <a:t>3/19/19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73715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EEFDED8-02F0-504F-827D-8519E00A3956}" type="datetimeFigureOut">
              <a:rPr lang="en-US" smtClean="0"/>
              <a:t>3/19/19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652121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EEFDED8-02F0-504F-827D-8519E00A3956}" type="datetimeFigureOut">
              <a:rPr lang="en-US" smtClean="0"/>
              <a:t>3/19/19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918991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FDED8-02F0-504F-827D-8519E00A3956}" type="datetimeFigureOut">
              <a:rPr lang="en-US" smtClean="0"/>
              <a:t>3/19/19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3939350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FDED8-02F0-504F-827D-8519E00A3956}" type="datetimeFigureOut">
              <a:rPr lang="en-US" smtClean="0"/>
              <a:t>3/19/19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84139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EFDED8-02F0-504F-827D-8519E00A3956}" type="datetimeFigureOut">
              <a:rPr lang="en-US" smtClean="0"/>
              <a:t>3/19/19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91D023-4AC1-4F41-92D0-222C0E156FA4}" type="slidenum">
              <a:rPr lang="en-US" smtClean="0"/>
              <a:t>‹#›</a:t>
            </a:fld>
            <a:endParaRPr lang="en-US"/>
          </a:p>
        </p:txBody>
      </p:sp>
    </p:spTree>
    <p:extLst>
      <p:ext uri="{BB962C8B-B14F-4D97-AF65-F5344CB8AC3E}">
        <p14:creationId xmlns:p14="http://schemas.microsoft.com/office/powerpoint/2010/main" val="164512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FDED8-02F0-504F-827D-8519E00A3956}" type="datetimeFigureOut">
              <a:rPr lang="en-US" smtClean="0"/>
              <a:t>3/19/19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1D023-4AC1-4F41-92D0-222C0E156FA4}" type="slidenum">
              <a:rPr lang="en-US" smtClean="0"/>
              <a:t>‹#›</a:t>
            </a:fld>
            <a:endParaRPr lang="en-US"/>
          </a:p>
        </p:txBody>
      </p:sp>
    </p:spTree>
    <p:extLst>
      <p:ext uri="{BB962C8B-B14F-4D97-AF65-F5344CB8AC3E}">
        <p14:creationId xmlns:p14="http://schemas.microsoft.com/office/powerpoint/2010/main" val="22594211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tiff"/><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8" Type="http://schemas.openxmlformats.org/officeDocument/2006/relationships/image" Target="../media/image10.tiff"/><Relationship Id="rId13" Type="http://schemas.openxmlformats.org/officeDocument/2006/relationships/image" Target="../media/image15.jpeg"/><Relationship Id="rId3" Type="http://schemas.openxmlformats.org/officeDocument/2006/relationships/image" Target="../media/image6.png"/><Relationship Id="rId7" Type="http://schemas.openxmlformats.org/officeDocument/2006/relationships/image" Target="../media/image9.jpg"/><Relationship Id="rId12"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tiff"/><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11.tiff"/><Relationship Id="rId14" Type="http://schemas.openxmlformats.org/officeDocument/2006/relationships/image" Target="../media/image16.tif"/></Relationships>
</file>

<file path=ppt/slides/_rels/slide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tiff"/><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18186" y="1926555"/>
            <a:ext cx="10844011" cy="2038350"/>
          </a:xfrm>
          <a:prstGeom prst="rect">
            <a:avLst/>
          </a:prstGeom>
          <a:noFill/>
        </p:spPr>
        <p:txBody>
          <a:bodyPr vert="horz" lIns="91440" tIns="45720" rIns="91440" bIns="45720" rtlCol="0" anchor="t">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ts val="3500"/>
              </a:lnSpc>
            </a:pPr>
            <a:r>
              <a:rPr lang="en-US" sz="3500" b="1" dirty="0">
                <a:solidFill>
                  <a:schemeClr val="accent2"/>
                </a:solidFill>
                <a:effectLst/>
              </a:rPr>
              <a:t>IRG Track 2: Resilient Water Systems: </a:t>
            </a:r>
          </a:p>
          <a:p>
            <a:pPr>
              <a:lnSpc>
                <a:spcPts val="3500"/>
              </a:lnSpc>
            </a:pPr>
            <a:r>
              <a:rPr lang="en-US" sz="3500" b="1" dirty="0">
                <a:solidFill>
                  <a:schemeClr val="accent2"/>
                </a:solidFill>
                <a:effectLst/>
              </a:rPr>
              <a:t>Integrating Environmental Sensor Networks and </a:t>
            </a:r>
          </a:p>
          <a:p>
            <a:pPr>
              <a:lnSpc>
                <a:spcPts val="3500"/>
              </a:lnSpc>
            </a:pPr>
            <a:r>
              <a:rPr lang="en-US" sz="3500" b="1" dirty="0">
                <a:solidFill>
                  <a:schemeClr val="accent2"/>
                </a:solidFill>
                <a:effectLst/>
              </a:rPr>
              <a:t>Real-Time Forecasting to Adaptively Manage Water Quality and Build Social Trust, NSF Award 1737424</a:t>
            </a:r>
          </a:p>
        </p:txBody>
      </p:sp>
      <p:sp>
        <p:nvSpPr>
          <p:cNvPr id="10" name="Subtitle 3"/>
          <p:cNvSpPr txBox="1">
            <a:spLocks/>
          </p:cNvSpPr>
          <p:nvPr/>
        </p:nvSpPr>
        <p:spPr>
          <a:xfrm>
            <a:off x="1133341" y="4039902"/>
            <a:ext cx="9852338" cy="2489416"/>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dirty="0">
                <a:solidFill>
                  <a:srgbClr val="2F5897"/>
                </a:solidFill>
              </a:rPr>
              <a:t>Cayelan Carey, François </a:t>
            </a:r>
            <a:r>
              <a:rPr lang="en-US" dirty="0" err="1">
                <a:solidFill>
                  <a:srgbClr val="2F5897"/>
                </a:solidFill>
              </a:rPr>
              <a:t>Birgand</a:t>
            </a:r>
            <a:r>
              <a:rPr lang="en-US" dirty="0">
                <a:solidFill>
                  <a:srgbClr val="2F5897"/>
                </a:solidFill>
              </a:rPr>
              <a:t>, Renato </a:t>
            </a:r>
            <a:r>
              <a:rPr lang="en-US" dirty="0" err="1">
                <a:solidFill>
                  <a:srgbClr val="2F5897"/>
                </a:solidFill>
              </a:rPr>
              <a:t>Figueiredo</a:t>
            </a:r>
            <a:r>
              <a:rPr lang="en-US" dirty="0">
                <a:solidFill>
                  <a:srgbClr val="2F5897"/>
                </a:solidFill>
              </a:rPr>
              <a:t>, John Little, Madeline Schreiber, Michael </a:t>
            </a:r>
            <a:r>
              <a:rPr lang="en-US" dirty="0" err="1">
                <a:solidFill>
                  <a:srgbClr val="2F5897"/>
                </a:solidFill>
              </a:rPr>
              <a:t>Sorice</a:t>
            </a:r>
            <a:r>
              <a:rPr lang="en-US" dirty="0">
                <a:solidFill>
                  <a:srgbClr val="2F5897"/>
                </a:solidFill>
              </a:rPr>
              <a:t>, Quinn Thomas, Western Virginia Water Authority </a:t>
            </a:r>
          </a:p>
          <a:p>
            <a:r>
              <a:rPr lang="en-US" b="1" dirty="0" err="1">
                <a:solidFill>
                  <a:srgbClr val="2F5897"/>
                </a:solidFill>
              </a:rPr>
              <a:t>SmartReservoir.org</a:t>
            </a:r>
            <a:endParaRPr lang="en-US" b="1" dirty="0">
              <a:solidFill>
                <a:srgbClr val="2F5897"/>
              </a:solidFill>
            </a:endParaRPr>
          </a:p>
        </p:txBody>
      </p:sp>
      <p:sp>
        <p:nvSpPr>
          <p:cNvPr id="24" name="TextBox 23"/>
          <p:cNvSpPr txBox="1"/>
          <p:nvPr/>
        </p:nvSpPr>
        <p:spPr>
          <a:xfrm>
            <a:off x="1941095" y="-48126"/>
            <a:ext cx="8047484" cy="400110"/>
          </a:xfrm>
          <a:prstGeom prst="rect">
            <a:avLst/>
          </a:prstGeom>
          <a:noFill/>
        </p:spPr>
        <p:txBody>
          <a:bodyPr wrap="square" rtlCol="0">
            <a:spAutoFit/>
          </a:bodyPr>
          <a:lstStyle/>
          <a:p>
            <a:pPr algn="ctr"/>
            <a:r>
              <a:rPr lang="en-US" sz="2000" b="1" dirty="0"/>
              <a:t>2018 NSF SMART AND CONNECTED COMMUNITIES PI MEETING</a:t>
            </a:r>
          </a:p>
        </p:txBody>
      </p:sp>
      <p:pic>
        <p:nvPicPr>
          <p:cNvPr id="11" name="Picture 10">
            <a:extLst>
              <a:ext uri="{FF2B5EF4-FFF2-40B4-BE49-F238E27FC236}">
                <a16:creationId xmlns:a16="http://schemas.microsoft.com/office/drawing/2014/main" id="{B16DBAB9-2846-0048-B480-5202137F3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86" y="5944442"/>
            <a:ext cx="3672724" cy="694443"/>
          </a:xfrm>
          <a:prstGeom prst="rect">
            <a:avLst/>
          </a:prstGeom>
        </p:spPr>
      </p:pic>
      <p:pic>
        <p:nvPicPr>
          <p:cNvPr id="12" name="Picture 11">
            <a:extLst>
              <a:ext uri="{FF2B5EF4-FFF2-40B4-BE49-F238E27FC236}">
                <a16:creationId xmlns:a16="http://schemas.microsoft.com/office/drawing/2014/main" id="{4A97B9AE-E927-BD4B-8730-CC84979AE90A}"/>
              </a:ext>
            </a:extLst>
          </p:cNvPr>
          <p:cNvPicPr>
            <a:picLocks noChangeAspect="1"/>
          </p:cNvPicPr>
          <p:nvPr/>
        </p:nvPicPr>
        <p:blipFill>
          <a:blip r:embed="rId4"/>
          <a:stretch>
            <a:fillRect/>
          </a:stretch>
        </p:blipFill>
        <p:spPr>
          <a:xfrm>
            <a:off x="4677177" y="5895289"/>
            <a:ext cx="3812929" cy="714925"/>
          </a:xfrm>
          <a:prstGeom prst="rect">
            <a:avLst/>
          </a:prstGeom>
        </p:spPr>
      </p:pic>
      <p:pic>
        <p:nvPicPr>
          <p:cNvPr id="13" name="Picture 12">
            <a:extLst>
              <a:ext uri="{FF2B5EF4-FFF2-40B4-BE49-F238E27FC236}">
                <a16:creationId xmlns:a16="http://schemas.microsoft.com/office/drawing/2014/main" id="{AAEAFA00-9E33-804E-A6B8-9D036ED4C190}"/>
              </a:ext>
            </a:extLst>
          </p:cNvPr>
          <p:cNvPicPr>
            <a:picLocks noChangeAspect="1"/>
          </p:cNvPicPr>
          <p:nvPr/>
        </p:nvPicPr>
        <p:blipFill>
          <a:blip r:embed="rId5"/>
          <a:stretch>
            <a:fillRect/>
          </a:stretch>
        </p:blipFill>
        <p:spPr>
          <a:xfrm>
            <a:off x="8876373" y="5866619"/>
            <a:ext cx="1692313" cy="772266"/>
          </a:xfrm>
          <a:prstGeom prst="rect">
            <a:avLst/>
          </a:prstGeom>
        </p:spPr>
      </p:pic>
      <p:pic>
        <p:nvPicPr>
          <p:cNvPr id="14" name="Picture 2" descr="ttps://www.nsf.gov/images/logos/nsf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71946" y="6033006"/>
            <a:ext cx="820054" cy="8249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31AEE49-FF5E-AA4A-8731-F6F850307C2C}"/>
              </a:ext>
            </a:extLst>
          </p:cNvPr>
          <p:cNvPicPr>
            <a:picLocks noChangeAspect="1"/>
          </p:cNvPicPr>
          <p:nvPr/>
        </p:nvPicPr>
        <p:blipFill rotWithShape="1">
          <a:blip r:embed="rId7">
            <a:alphaModFix amt="33000"/>
            <a:extLst>
              <a:ext uri="{BEBA8EAE-BF5A-486C-A8C5-ECC9F3942E4B}">
                <a14:imgProps xmlns:a14="http://schemas.microsoft.com/office/drawing/2010/main">
                  <a14:imgLayer r:embed="rId8">
                    <a14:imgEffect>
                      <a14:saturation sat="46000"/>
                    </a14:imgEffect>
                  </a14:imgLayer>
                </a14:imgProps>
              </a:ext>
            </a:extLst>
          </a:blip>
          <a:srcRect b="4922"/>
          <a:stretch/>
        </p:blipFill>
        <p:spPr>
          <a:xfrm>
            <a:off x="0" y="216098"/>
            <a:ext cx="12192000" cy="1632875"/>
          </a:xfrm>
          <a:prstGeom prst="rect">
            <a:avLst/>
          </a:prstGeom>
        </p:spPr>
      </p:pic>
      <p:sp>
        <p:nvSpPr>
          <p:cNvPr id="16" name="TextBox 15"/>
          <p:cNvSpPr txBox="1"/>
          <p:nvPr/>
        </p:nvSpPr>
        <p:spPr>
          <a:xfrm>
            <a:off x="0" y="0"/>
            <a:ext cx="12192000" cy="400110"/>
          </a:xfrm>
          <a:prstGeom prst="rect">
            <a:avLst/>
          </a:prstGeom>
          <a:solidFill>
            <a:schemeClr val="accent1">
              <a:lumMod val="20000"/>
              <a:lumOff val="80000"/>
            </a:schemeClr>
          </a:solidFill>
        </p:spPr>
        <p:txBody>
          <a:bodyPr wrap="square" rtlCol="0">
            <a:spAutoFit/>
          </a:bodyPr>
          <a:lstStyle/>
          <a:p>
            <a:pPr algn="ctr"/>
            <a:r>
              <a:rPr lang="en-US" sz="2000" b="1" dirty="0"/>
              <a:t>2019 NSF SMART AND CONNECTED COMMUNITIES PI MEETING: FY 2017 IRG Track 2</a:t>
            </a:r>
          </a:p>
        </p:txBody>
      </p:sp>
    </p:spTree>
    <p:extLst>
      <p:ext uri="{BB962C8B-B14F-4D97-AF65-F5344CB8AC3E}">
        <p14:creationId xmlns:p14="http://schemas.microsoft.com/office/powerpoint/2010/main" val="4278698570"/>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FullSizeRender.jpg"/>
          <p:cNvPicPr>
            <a:picLocks noChangeAspect="1"/>
          </p:cNvPicPr>
          <p:nvPr/>
        </p:nvPicPr>
        <p:blipFill rotWithShape="1">
          <a:blip r:embed="rId3">
            <a:alphaModFix amt="50000"/>
            <a:extLst>
              <a:ext uri="{BEBA8EAE-BF5A-486C-A8C5-ECC9F3942E4B}">
                <a14:imgProps xmlns:a14="http://schemas.microsoft.com/office/drawing/2010/main">
                  <a14:imgLayer r:embed="rId4">
                    <a14:imgEffect>
                      <a14:backgroundRemoval t="8824" b="79126" l="0" r="100000"/>
                    </a14:imgEffect>
                  </a14:imgLayer>
                </a14:imgProps>
              </a:ext>
              <a:ext uri="{28A0092B-C50C-407E-A947-70E740481C1C}">
                <a14:useLocalDpi xmlns:a14="http://schemas.microsoft.com/office/drawing/2010/main" val="0"/>
              </a:ext>
            </a:extLst>
          </a:blip>
          <a:srcRect t="23146" b="26986"/>
          <a:stretch/>
        </p:blipFill>
        <p:spPr>
          <a:xfrm>
            <a:off x="0" y="1"/>
            <a:ext cx="12192000" cy="3419981"/>
          </a:xfrm>
          <a:prstGeom prst="rect">
            <a:avLst/>
          </a:prstGeom>
        </p:spPr>
      </p:pic>
      <p:pic>
        <p:nvPicPr>
          <p:cNvPr id="37" name="Picture 36"/>
          <p:cNvPicPr>
            <a:picLocks noChangeAspect="1"/>
          </p:cNvPicPr>
          <p:nvPr/>
        </p:nvPicPr>
        <p:blipFill>
          <a:blip r:embed="rId5"/>
          <a:stretch>
            <a:fillRect/>
          </a:stretch>
        </p:blipFill>
        <p:spPr>
          <a:xfrm>
            <a:off x="7603320" y="3855072"/>
            <a:ext cx="2469250" cy="1870018"/>
          </a:xfrm>
          <a:prstGeom prst="rect">
            <a:avLst/>
          </a:prstGeom>
        </p:spPr>
      </p:pic>
      <p:sp>
        <p:nvSpPr>
          <p:cNvPr id="43" name="Rectangle 42"/>
          <p:cNvSpPr/>
          <p:nvPr/>
        </p:nvSpPr>
        <p:spPr>
          <a:xfrm>
            <a:off x="6430283" y="348250"/>
            <a:ext cx="4355680" cy="400110"/>
          </a:xfrm>
          <a:prstGeom prst="rect">
            <a:avLst/>
          </a:prstGeom>
        </p:spPr>
        <p:txBody>
          <a:bodyPr wrap="none">
            <a:spAutoFit/>
          </a:bodyPr>
          <a:lstStyle/>
          <a:p>
            <a:r>
              <a:rPr lang="en-US" sz="2000" b="1" u="sng" dirty="0">
                <a:solidFill>
                  <a:srgbClr val="000000"/>
                </a:solidFill>
                <a:latin typeface="Arial" charset="0"/>
                <a:ea typeface="Arial" charset="0"/>
                <a:cs typeface="Arial" charset="0"/>
              </a:rPr>
              <a:t>Community system of water users</a:t>
            </a:r>
            <a:endParaRPr lang="en-US" sz="2000" u="sng" dirty="0">
              <a:latin typeface="Arial" charset="0"/>
              <a:ea typeface="Arial" charset="0"/>
              <a:cs typeface="Arial" charset="0"/>
            </a:endParaRPr>
          </a:p>
        </p:txBody>
      </p:sp>
      <p:sp>
        <p:nvSpPr>
          <p:cNvPr id="44" name="Rectangle 43"/>
          <p:cNvSpPr/>
          <p:nvPr/>
        </p:nvSpPr>
        <p:spPr>
          <a:xfrm>
            <a:off x="1539431" y="342528"/>
            <a:ext cx="4342856" cy="400110"/>
          </a:xfrm>
          <a:prstGeom prst="rect">
            <a:avLst/>
          </a:prstGeom>
        </p:spPr>
        <p:txBody>
          <a:bodyPr wrap="none">
            <a:spAutoFit/>
          </a:bodyPr>
          <a:lstStyle/>
          <a:p>
            <a:r>
              <a:rPr lang="en-US" sz="2000" b="1" u="sng" dirty="0" err="1">
                <a:solidFill>
                  <a:srgbClr val="000000"/>
                </a:solidFill>
                <a:latin typeface="Arial" charset="0"/>
                <a:ea typeface="Arial" charset="0"/>
                <a:cs typeface="Arial" charset="0"/>
              </a:rPr>
              <a:t>Sensored</a:t>
            </a:r>
            <a:r>
              <a:rPr lang="en-US" sz="2000" b="1" u="sng" dirty="0">
                <a:solidFill>
                  <a:srgbClr val="000000"/>
                </a:solidFill>
                <a:latin typeface="Arial" charset="0"/>
                <a:ea typeface="Arial" charset="0"/>
                <a:cs typeface="Arial" charset="0"/>
              </a:rPr>
              <a:t> drinking water reservoir</a:t>
            </a:r>
            <a:endParaRPr lang="en-US" sz="2000" u="sng" dirty="0">
              <a:latin typeface="Arial" charset="0"/>
              <a:ea typeface="Arial" charset="0"/>
              <a:cs typeface="Arial" charset="0"/>
            </a:endParaRPr>
          </a:p>
        </p:txBody>
      </p:sp>
      <p:cxnSp>
        <p:nvCxnSpPr>
          <p:cNvPr id="45" name="Straight Arrow Connector 44"/>
          <p:cNvCxnSpPr>
            <a:cxnSpLocks/>
          </p:cNvCxnSpPr>
          <p:nvPr/>
        </p:nvCxnSpPr>
        <p:spPr>
          <a:xfrm flipH="1">
            <a:off x="3552897" y="2719999"/>
            <a:ext cx="1" cy="159863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910620" y="4952010"/>
            <a:ext cx="2487088" cy="1187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9374574" y="2433996"/>
            <a:ext cx="7962" cy="166048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8026739" y="2376697"/>
            <a:ext cx="22484" cy="170584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108711" y="1723227"/>
            <a:ext cx="2037549" cy="356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4700231" y="2532474"/>
            <a:ext cx="2634635" cy="1661677"/>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414027" y="2970235"/>
            <a:ext cx="2242922" cy="923330"/>
          </a:xfrm>
          <a:prstGeom prst="rect">
            <a:avLst/>
          </a:prstGeom>
          <a:solidFill>
            <a:schemeClr val="bg1"/>
          </a:solidFill>
        </p:spPr>
        <p:txBody>
          <a:bodyPr wrap="none" rtlCol="0">
            <a:spAutoFit/>
          </a:bodyPr>
          <a:lstStyle/>
          <a:p>
            <a:pPr algn="ctr"/>
            <a:r>
              <a:rPr lang="en-US" sz="1350" b="1" dirty="0">
                <a:latin typeface="Arial" charset="0"/>
                <a:ea typeface="Arial" charset="0"/>
                <a:cs typeface="Arial" charset="0"/>
              </a:rPr>
              <a:t>Novel sensors</a:t>
            </a:r>
          </a:p>
          <a:p>
            <a:pPr algn="ctr"/>
            <a:r>
              <a:rPr lang="en-US" sz="1350" b="1" dirty="0">
                <a:latin typeface="Arial" charset="0"/>
                <a:ea typeface="Arial" charset="0"/>
                <a:cs typeface="Arial" charset="0"/>
              </a:rPr>
              <a:t>and secure data </a:t>
            </a:r>
          </a:p>
          <a:p>
            <a:pPr algn="ctr"/>
            <a:r>
              <a:rPr lang="en-US" sz="1350" b="1" dirty="0">
                <a:latin typeface="Arial" charset="0"/>
                <a:ea typeface="Arial" charset="0"/>
                <a:cs typeface="Arial" charset="0"/>
              </a:rPr>
              <a:t>transfer and processing </a:t>
            </a:r>
          </a:p>
          <a:p>
            <a:pPr algn="ctr"/>
            <a:r>
              <a:rPr lang="en-US" sz="1350" b="1" dirty="0">
                <a:latin typeface="Arial" charset="0"/>
                <a:ea typeface="Arial" charset="0"/>
                <a:cs typeface="Arial" charset="0"/>
              </a:rPr>
              <a:t>in the cloud</a:t>
            </a:r>
          </a:p>
        </p:txBody>
      </p:sp>
      <p:sp>
        <p:nvSpPr>
          <p:cNvPr id="52" name="TextBox 51"/>
          <p:cNvSpPr txBox="1"/>
          <p:nvPr/>
        </p:nvSpPr>
        <p:spPr>
          <a:xfrm>
            <a:off x="5365692" y="2773031"/>
            <a:ext cx="1317774" cy="1131079"/>
          </a:xfrm>
          <a:prstGeom prst="rect">
            <a:avLst/>
          </a:prstGeom>
          <a:solidFill>
            <a:schemeClr val="bg1"/>
          </a:solidFill>
        </p:spPr>
        <p:txBody>
          <a:bodyPr wrap="square" rtlCol="0">
            <a:spAutoFit/>
          </a:bodyPr>
          <a:lstStyle/>
          <a:p>
            <a:pPr algn="ctr"/>
            <a:r>
              <a:rPr lang="en-US" sz="1350" b="1" dirty="0">
                <a:latin typeface="Arial" charset="0"/>
                <a:ea typeface="Arial" charset="0"/>
                <a:cs typeface="Arial" charset="0"/>
              </a:rPr>
              <a:t>Using forecasts to  improve reservoir management</a:t>
            </a:r>
          </a:p>
        </p:txBody>
      </p:sp>
      <p:sp>
        <p:nvSpPr>
          <p:cNvPr id="53" name="TextBox 52"/>
          <p:cNvSpPr txBox="1"/>
          <p:nvPr/>
        </p:nvSpPr>
        <p:spPr>
          <a:xfrm>
            <a:off x="8635731" y="2654555"/>
            <a:ext cx="1532863" cy="1131079"/>
          </a:xfrm>
          <a:prstGeom prst="rect">
            <a:avLst/>
          </a:prstGeom>
          <a:solidFill>
            <a:schemeClr val="bg1"/>
          </a:solidFill>
        </p:spPr>
        <p:txBody>
          <a:bodyPr wrap="square" rtlCol="0">
            <a:spAutoFit/>
          </a:bodyPr>
          <a:lstStyle/>
          <a:p>
            <a:pPr algn="ctr"/>
            <a:r>
              <a:rPr lang="en-US" sz="1350" b="1" dirty="0">
                <a:latin typeface="Arial" charset="0"/>
                <a:ea typeface="Arial" charset="0"/>
                <a:cs typeface="Arial" charset="0"/>
              </a:rPr>
              <a:t>Evaluating how technology changes social trust in water utilities</a:t>
            </a:r>
          </a:p>
        </p:txBody>
      </p:sp>
      <p:sp>
        <p:nvSpPr>
          <p:cNvPr id="54" name="TextBox 53"/>
          <p:cNvSpPr txBox="1"/>
          <p:nvPr/>
        </p:nvSpPr>
        <p:spPr>
          <a:xfrm>
            <a:off x="5500315" y="1326635"/>
            <a:ext cx="1185713" cy="923330"/>
          </a:xfrm>
          <a:prstGeom prst="rect">
            <a:avLst/>
          </a:prstGeom>
          <a:solidFill>
            <a:schemeClr val="bg1"/>
          </a:solidFill>
        </p:spPr>
        <p:txBody>
          <a:bodyPr wrap="square" rtlCol="0">
            <a:spAutoFit/>
          </a:bodyPr>
          <a:lstStyle/>
          <a:p>
            <a:pPr algn="ctr"/>
            <a:r>
              <a:rPr lang="en-US" sz="1350" b="1" dirty="0">
                <a:latin typeface="Arial" charset="0"/>
                <a:ea typeface="Arial" charset="0"/>
                <a:cs typeface="Arial" charset="0"/>
              </a:rPr>
              <a:t>Building resilience in the water supply</a:t>
            </a:r>
          </a:p>
        </p:txBody>
      </p:sp>
      <p:sp>
        <p:nvSpPr>
          <p:cNvPr id="55" name="TextBox 54"/>
          <p:cNvSpPr txBox="1"/>
          <p:nvPr/>
        </p:nvSpPr>
        <p:spPr>
          <a:xfrm>
            <a:off x="7397709" y="2653557"/>
            <a:ext cx="1303031" cy="923330"/>
          </a:xfrm>
          <a:prstGeom prst="rect">
            <a:avLst/>
          </a:prstGeom>
          <a:solidFill>
            <a:schemeClr val="bg1"/>
          </a:solidFill>
        </p:spPr>
        <p:txBody>
          <a:bodyPr wrap="square" rtlCol="0">
            <a:spAutoFit/>
          </a:bodyPr>
          <a:lstStyle/>
          <a:p>
            <a:pPr algn="ctr"/>
            <a:r>
              <a:rPr lang="en-US" sz="1350" b="1" dirty="0">
                <a:latin typeface="Arial" charset="0"/>
                <a:ea typeface="Arial" charset="0"/>
                <a:cs typeface="Arial" charset="0"/>
              </a:rPr>
              <a:t>Educating the public on smart technology</a:t>
            </a:r>
          </a:p>
        </p:txBody>
      </p:sp>
      <p:sp>
        <p:nvSpPr>
          <p:cNvPr id="56" name="TextBox 55"/>
          <p:cNvSpPr txBox="1"/>
          <p:nvPr/>
        </p:nvSpPr>
        <p:spPr>
          <a:xfrm>
            <a:off x="5371553" y="4235523"/>
            <a:ext cx="1565221" cy="1131079"/>
          </a:xfrm>
          <a:prstGeom prst="rect">
            <a:avLst/>
          </a:prstGeom>
          <a:solidFill>
            <a:schemeClr val="bg1"/>
          </a:solidFill>
        </p:spPr>
        <p:txBody>
          <a:bodyPr wrap="square" rtlCol="0">
            <a:spAutoFit/>
          </a:bodyPr>
          <a:lstStyle/>
          <a:p>
            <a:pPr lvl="0" algn="ctr"/>
            <a:r>
              <a:rPr lang="en-US" sz="1350" b="1" dirty="0">
                <a:solidFill>
                  <a:prstClr val="black"/>
                </a:solidFill>
                <a:latin typeface="Arial" charset="0"/>
                <a:ea typeface="Arial" charset="0"/>
                <a:cs typeface="Arial" charset="0"/>
              </a:rPr>
              <a:t>Creating real-time water quality forecasts for decision-making</a:t>
            </a:r>
          </a:p>
        </p:txBody>
      </p:sp>
      <p:grpSp>
        <p:nvGrpSpPr>
          <p:cNvPr id="7" name="Group 6"/>
          <p:cNvGrpSpPr/>
          <p:nvPr/>
        </p:nvGrpSpPr>
        <p:grpSpPr>
          <a:xfrm>
            <a:off x="2070167" y="902898"/>
            <a:ext cx="2817708" cy="1629575"/>
            <a:chOff x="476009" y="1124845"/>
            <a:chExt cx="2817708" cy="1629575"/>
          </a:xfrm>
        </p:grpSpPr>
        <p:grpSp>
          <p:nvGrpSpPr>
            <p:cNvPr id="6" name="Group 5"/>
            <p:cNvGrpSpPr/>
            <p:nvPr/>
          </p:nvGrpSpPr>
          <p:grpSpPr>
            <a:xfrm>
              <a:off x="476009" y="1124845"/>
              <a:ext cx="2817708" cy="1629575"/>
              <a:chOff x="476009" y="1124845"/>
              <a:chExt cx="2817708" cy="1629575"/>
            </a:xfrm>
          </p:grpSpPr>
          <p:pic>
            <p:nvPicPr>
              <p:cNvPr id="36" name="Picture 35"/>
              <p:cNvPicPr>
                <a:picLocks noChangeAspect="1"/>
              </p:cNvPicPr>
              <p:nvPr/>
            </p:nvPicPr>
            <p:blipFill>
              <a:blip r:embed="rId6"/>
              <a:stretch>
                <a:fillRect/>
              </a:stretch>
            </p:blipFill>
            <p:spPr>
              <a:xfrm>
                <a:off x="476009" y="1124845"/>
                <a:ext cx="2817708" cy="1629575"/>
              </a:xfrm>
              <a:prstGeom prst="rect">
                <a:avLst/>
              </a:prstGeom>
            </p:spPr>
          </p:pic>
          <p:sp>
            <p:nvSpPr>
              <p:cNvPr id="58" name="Rectangle 57"/>
              <p:cNvSpPr/>
              <p:nvPr/>
            </p:nvSpPr>
            <p:spPr>
              <a:xfrm>
                <a:off x="735962" y="2564131"/>
                <a:ext cx="749008" cy="1544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9" name="Rectangle 58"/>
            <p:cNvSpPr/>
            <p:nvPr/>
          </p:nvSpPr>
          <p:spPr>
            <a:xfrm>
              <a:off x="2955823" y="2315493"/>
              <a:ext cx="337894" cy="376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331" y="6000643"/>
            <a:ext cx="2999565" cy="829163"/>
          </a:xfrm>
          <a:prstGeom prst="rect">
            <a:avLst/>
          </a:prstGeom>
        </p:spPr>
      </p:pic>
      <p:pic>
        <p:nvPicPr>
          <p:cNvPr id="3" name="Picture 2"/>
          <p:cNvPicPr>
            <a:picLocks noChangeAspect="1"/>
          </p:cNvPicPr>
          <p:nvPr/>
        </p:nvPicPr>
        <p:blipFill>
          <a:blip r:embed="rId8"/>
          <a:stretch>
            <a:fillRect/>
          </a:stretch>
        </p:blipFill>
        <p:spPr>
          <a:xfrm>
            <a:off x="7334866" y="6085487"/>
            <a:ext cx="4273073" cy="712179"/>
          </a:xfrm>
          <a:prstGeom prst="rect">
            <a:avLst/>
          </a:prstGeom>
        </p:spPr>
      </p:pic>
      <p:pic>
        <p:nvPicPr>
          <p:cNvPr id="13" name="Picture 12"/>
          <p:cNvPicPr>
            <a:picLocks noChangeAspect="1"/>
          </p:cNvPicPr>
          <p:nvPr/>
        </p:nvPicPr>
        <p:blipFill>
          <a:blip r:embed="rId9"/>
          <a:stretch>
            <a:fillRect/>
          </a:stretch>
        </p:blipFill>
        <p:spPr>
          <a:xfrm>
            <a:off x="8090957" y="1148970"/>
            <a:ext cx="2569406" cy="1241246"/>
          </a:xfrm>
          <a:prstGeom prst="rect">
            <a:avLst/>
          </a:prstGeom>
        </p:spPr>
      </p:pic>
      <p:pic>
        <p:nvPicPr>
          <p:cNvPr id="39" name="Picture 38"/>
          <p:cNvPicPr>
            <a:picLocks noChangeAspect="1"/>
          </p:cNvPicPr>
          <p:nvPr/>
        </p:nvPicPr>
        <p:blipFill rotWithShape="1">
          <a:blip r:embed="rId10"/>
          <a:srcRect t="14488" b="11656"/>
          <a:stretch/>
        </p:blipFill>
        <p:spPr>
          <a:xfrm>
            <a:off x="7242750" y="812948"/>
            <a:ext cx="2208348" cy="815499"/>
          </a:xfrm>
          <a:prstGeom prst="rect">
            <a:avLst/>
          </a:prstGeom>
        </p:spPr>
      </p:pic>
      <p:pic>
        <p:nvPicPr>
          <p:cNvPr id="62" name="Picture 61"/>
          <p:cNvPicPr>
            <a:picLocks noChangeAspect="1"/>
          </p:cNvPicPr>
          <p:nvPr/>
        </p:nvPicPr>
        <p:blipFill rotWithShape="1">
          <a:blip r:embed="rId9"/>
          <a:srcRect l="20332" t="25514" r="57938" b="37016"/>
          <a:stretch/>
        </p:blipFill>
        <p:spPr>
          <a:xfrm>
            <a:off x="8627512" y="1458468"/>
            <a:ext cx="558339" cy="465099"/>
          </a:xfrm>
          <a:prstGeom prst="rect">
            <a:avLst/>
          </a:prstGeom>
        </p:spPr>
      </p:pic>
      <p:pic>
        <p:nvPicPr>
          <p:cNvPr id="17" name="Picture 16"/>
          <p:cNvPicPr>
            <a:picLocks noChangeAspect="1"/>
          </p:cNvPicPr>
          <p:nvPr/>
        </p:nvPicPr>
        <p:blipFill rotWithShape="1">
          <a:blip r:embed="rId11"/>
          <a:srcRect t="12172" b="21831"/>
          <a:stretch/>
        </p:blipFill>
        <p:spPr>
          <a:xfrm>
            <a:off x="4807984" y="5978265"/>
            <a:ext cx="1271238" cy="838989"/>
          </a:xfrm>
          <a:prstGeom prst="rect">
            <a:avLst/>
          </a:prstGeom>
        </p:spPr>
      </p:pic>
      <p:sp>
        <p:nvSpPr>
          <p:cNvPr id="42" name="Rectangle 41"/>
          <p:cNvSpPr/>
          <p:nvPr/>
        </p:nvSpPr>
        <p:spPr>
          <a:xfrm>
            <a:off x="6727360" y="5657489"/>
            <a:ext cx="4245201" cy="400110"/>
          </a:xfrm>
          <a:prstGeom prst="rect">
            <a:avLst/>
          </a:prstGeom>
        </p:spPr>
        <p:txBody>
          <a:bodyPr wrap="none">
            <a:spAutoFit/>
          </a:bodyPr>
          <a:lstStyle/>
          <a:p>
            <a:r>
              <a:rPr lang="en-US" sz="2000" b="1" u="sng" dirty="0">
                <a:solidFill>
                  <a:srgbClr val="000000"/>
                </a:solidFill>
                <a:latin typeface="Arial" charset="0"/>
                <a:ea typeface="Arial" charset="0"/>
                <a:cs typeface="Arial" charset="0"/>
              </a:rPr>
              <a:t>Water utility management system</a:t>
            </a:r>
            <a:endParaRPr lang="en-US" sz="2000" u="sng" dirty="0">
              <a:latin typeface="Arial" charset="0"/>
              <a:ea typeface="Arial" charset="0"/>
              <a:cs typeface="Arial" charset="0"/>
            </a:endParaRPr>
          </a:p>
        </p:txBody>
      </p:sp>
      <p:sp>
        <p:nvSpPr>
          <p:cNvPr id="41" name="Rectangle 40"/>
          <p:cNvSpPr/>
          <p:nvPr/>
        </p:nvSpPr>
        <p:spPr>
          <a:xfrm>
            <a:off x="888253" y="5655287"/>
            <a:ext cx="5542030" cy="400110"/>
          </a:xfrm>
          <a:prstGeom prst="rect">
            <a:avLst/>
          </a:prstGeom>
        </p:spPr>
        <p:txBody>
          <a:bodyPr wrap="none">
            <a:spAutoFit/>
          </a:bodyPr>
          <a:lstStyle/>
          <a:p>
            <a:r>
              <a:rPr lang="en-US" sz="2000" b="1" u="sng" dirty="0">
                <a:solidFill>
                  <a:srgbClr val="000000"/>
                </a:solidFill>
                <a:latin typeface="Arial" charset="0"/>
                <a:ea typeface="Arial" charset="0"/>
                <a:cs typeface="Arial" charset="0"/>
              </a:rPr>
              <a:t>Water quality model and forecasting system</a:t>
            </a:r>
            <a:endParaRPr lang="en-US" sz="2000" u="sng" dirty="0">
              <a:latin typeface="Arial" charset="0"/>
              <a:ea typeface="Arial" charset="0"/>
              <a:cs typeface="Arial" charset="0"/>
            </a:endParaRPr>
          </a:p>
        </p:txBody>
      </p:sp>
      <p:grpSp>
        <p:nvGrpSpPr>
          <p:cNvPr id="32" name="Group 383">
            <a:extLst>
              <a:ext uri="{FF2B5EF4-FFF2-40B4-BE49-F238E27FC236}">
                <a16:creationId xmlns:a16="http://schemas.microsoft.com/office/drawing/2014/main" id="{93295C74-256B-2644-8A37-22D3B3313E55}"/>
              </a:ext>
            </a:extLst>
          </p:cNvPr>
          <p:cNvGrpSpPr/>
          <p:nvPr/>
        </p:nvGrpSpPr>
        <p:grpSpPr>
          <a:xfrm>
            <a:off x="1981875" y="4424462"/>
            <a:ext cx="2803160" cy="954865"/>
            <a:chOff x="0" y="0"/>
            <a:chExt cx="4696732" cy="1495232"/>
          </a:xfrm>
        </p:grpSpPr>
        <p:sp>
          <p:nvSpPr>
            <p:cNvPr id="33" name="Shape 370">
              <a:extLst>
                <a:ext uri="{FF2B5EF4-FFF2-40B4-BE49-F238E27FC236}">
                  <a16:creationId xmlns:a16="http://schemas.microsoft.com/office/drawing/2014/main" id="{15293756-CB20-1741-936B-C4BFEB1F50E2}"/>
                </a:ext>
              </a:extLst>
            </p:cNvPr>
            <p:cNvSpPr/>
            <p:nvPr/>
          </p:nvSpPr>
          <p:spPr>
            <a:xfrm>
              <a:off x="0" y="0"/>
              <a:ext cx="4696732" cy="1495232"/>
            </a:xfrm>
            <a:custGeom>
              <a:avLst/>
              <a:gdLst/>
              <a:ahLst/>
              <a:cxnLst>
                <a:cxn ang="0">
                  <a:pos x="wd2" y="hd2"/>
                </a:cxn>
                <a:cxn ang="5400000">
                  <a:pos x="wd2" y="hd2"/>
                </a:cxn>
                <a:cxn ang="10800000">
                  <a:pos x="wd2" y="hd2"/>
                </a:cxn>
                <a:cxn ang="16200000">
                  <a:pos x="wd2" y="hd2"/>
                </a:cxn>
              </a:cxnLst>
              <a:rect l="0" t="0" r="r" b="b"/>
              <a:pathLst>
                <a:path w="21600" h="21600" extrusionOk="0">
                  <a:moveTo>
                    <a:pt x="1577" y="0"/>
                  </a:moveTo>
                  <a:lnTo>
                    <a:pt x="20023" y="0"/>
                  </a:lnTo>
                  <a:cubicBezTo>
                    <a:pt x="20249" y="0"/>
                    <a:pt x="20420" y="0"/>
                    <a:pt x="20564" y="30"/>
                  </a:cubicBezTo>
                  <a:cubicBezTo>
                    <a:pt x="20708" y="61"/>
                    <a:pt x="20827" y="121"/>
                    <a:pt x="20949" y="243"/>
                  </a:cubicBezTo>
                  <a:cubicBezTo>
                    <a:pt x="21082" y="395"/>
                    <a:pt x="21201" y="637"/>
                    <a:pt x="21299" y="944"/>
                  </a:cubicBezTo>
                  <a:cubicBezTo>
                    <a:pt x="21397" y="1252"/>
                    <a:pt x="21474" y="1627"/>
                    <a:pt x="21523" y="2046"/>
                  </a:cubicBezTo>
                  <a:cubicBezTo>
                    <a:pt x="21561" y="2429"/>
                    <a:pt x="21581" y="2801"/>
                    <a:pt x="21590" y="3257"/>
                  </a:cubicBezTo>
                  <a:cubicBezTo>
                    <a:pt x="21600" y="3713"/>
                    <a:pt x="21600" y="4254"/>
                    <a:pt x="21600" y="4975"/>
                  </a:cubicBezTo>
                  <a:lnTo>
                    <a:pt x="21600" y="16647"/>
                  </a:lnTo>
                  <a:cubicBezTo>
                    <a:pt x="21600" y="17357"/>
                    <a:pt x="21600" y="17892"/>
                    <a:pt x="21590" y="18346"/>
                  </a:cubicBezTo>
                  <a:cubicBezTo>
                    <a:pt x="21581" y="18799"/>
                    <a:pt x="21561" y="19171"/>
                    <a:pt x="21523" y="19554"/>
                  </a:cubicBezTo>
                  <a:cubicBezTo>
                    <a:pt x="21474" y="19973"/>
                    <a:pt x="21397" y="20348"/>
                    <a:pt x="21299" y="20656"/>
                  </a:cubicBezTo>
                  <a:cubicBezTo>
                    <a:pt x="21201" y="20963"/>
                    <a:pt x="21082" y="21205"/>
                    <a:pt x="20949" y="21357"/>
                  </a:cubicBezTo>
                  <a:cubicBezTo>
                    <a:pt x="20827" y="21479"/>
                    <a:pt x="20708" y="21539"/>
                    <a:pt x="20563" y="21570"/>
                  </a:cubicBezTo>
                  <a:cubicBezTo>
                    <a:pt x="20418" y="21600"/>
                    <a:pt x="20246" y="21600"/>
                    <a:pt x="20016" y="21600"/>
                  </a:cubicBezTo>
                  <a:lnTo>
                    <a:pt x="1577" y="21600"/>
                  </a:lnTo>
                  <a:cubicBezTo>
                    <a:pt x="1351" y="21600"/>
                    <a:pt x="1180" y="21600"/>
                    <a:pt x="1036" y="21570"/>
                  </a:cubicBezTo>
                  <a:cubicBezTo>
                    <a:pt x="892" y="21539"/>
                    <a:pt x="773" y="21479"/>
                    <a:pt x="651" y="21357"/>
                  </a:cubicBezTo>
                  <a:cubicBezTo>
                    <a:pt x="518" y="21205"/>
                    <a:pt x="399" y="20963"/>
                    <a:pt x="301" y="20656"/>
                  </a:cubicBezTo>
                  <a:cubicBezTo>
                    <a:pt x="203" y="20348"/>
                    <a:pt x="126" y="19973"/>
                    <a:pt x="77" y="19554"/>
                  </a:cubicBezTo>
                  <a:cubicBezTo>
                    <a:pt x="39" y="19171"/>
                    <a:pt x="19" y="18799"/>
                    <a:pt x="10" y="18343"/>
                  </a:cubicBezTo>
                  <a:cubicBezTo>
                    <a:pt x="0" y="17887"/>
                    <a:pt x="0" y="17346"/>
                    <a:pt x="0" y="16625"/>
                  </a:cubicBezTo>
                  <a:lnTo>
                    <a:pt x="0" y="4953"/>
                  </a:lnTo>
                  <a:cubicBezTo>
                    <a:pt x="0" y="4243"/>
                    <a:pt x="0" y="3708"/>
                    <a:pt x="10" y="3254"/>
                  </a:cubicBezTo>
                  <a:cubicBezTo>
                    <a:pt x="19" y="2801"/>
                    <a:pt x="39" y="2429"/>
                    <a:pt x="77" y="2046"/>
                  </a:cubicBezTo>
                  <a:cubicBezTo>
                    <a:pt x="126" y="1627"/>
                    <a:pt x="203" y="1252"/>
                    <a:pt x="301" y="944"/>
                  </a:cubicBezTo>
                  <a:cubicBezTo>
                    <a:pt x="399" y="637"/>
                    <a:pt x="518" y="395"/>
                    <a:pt x="651" y="243"/>
                  </a:cubicBezTo>
                  <a:cubicBezTo>
                    <a:pt x="773" y="121"/>
                    <a:pt x="892" y="61"/>
                    <a:pt x="1037" y="30"/>
                  </a:cubicBezTo>
                  <a:cubicBezTo>
                    <a:pt x="1182" y="0"/>
                    <a:pt x="1354" y="0"/>
                    <a:pt x="1584" y="0"/>
                  </a:cubicBezTo>
                  <a:lnTo>
                    <a:pt x="1577" y="0"/>
                  </a:lnTo>
                  <a:close/>
                </a:path>
              </a:pathLst>
            </a:custGeom>
            <a:solidFill>
              <a:srgbClr val="FFFFFF"/>
            </a:solidFill>
            <a:ln w="12700" cap="flat">
              <a:solidFill>
                <a:srgbClr val="000000"/>
              </a:solidFill>
              <a:prstDash val="solid"/>
              <a:miter lim="400000"/>
            </a:ln>
            <a:effectLst/>
          </p:spPr>
          <p:txBody>
            <a:bodyPr wrap="square" lIns="50800" tIns="50800" rIns="50800" bIns="50800" numCol="1" anchor="ctr">
              <a:noAutofit/>
            </a:bodyPr>
            <a:lstStyle/>
            <a:p>
              <a:pPr algn="ctr" defTabSz="584200">
                <a:defRPr sz="3600">
                  <a:latin typeface="+mj-lt"/>
                  <a:ea typeface="+mj-ea"/>
                  <a:cs typeface="+mj-cs"/>
                  <a:sym typeface="Helvetica Neue Light"/>
                </a:defRPr>
              </a:pPr>
              <a:endParaRPr/>
            </a:p>
          </p:txBody>
        </p:sp>
        <p:sp>
          <p:nvSpPr>
            <p:cNvPr id="34" name="Shape 371">
              <a:extLst>
                <a:ext uri="{FF2B5EF4-FFF2-40B4-BE49-F238E27FC236}">
                  <a16:creationId xmlns:a16="http://schemas.microsoft.com/office/drawing/2014/main" id="{4D6BBE27-D4B8-4445-BF9E-0E3F9E546723}"/>
                </a:ext>
              </a:extLst>
            </p:cNvPr>
            <p:cNvSpPr/>
            <p:nvPr/>
          </p:nvSpPr>
          <p:spPr>
            <a:xfrm>
              <a:off x="385206" y="1089026"/>
              <a:ext cx="588171" cy="3126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600" b="1"/>
              </a:lvl1pPr>
            </a:lstStyle>
            <a:p>
              <a:r>
                <a:rPr sz="1200" dirty="0"/>
                <a:t>0%</a:t>
              </a:r>
            </a:p>
          </p:txBody>
        </p:sp>
        <p:sp>
          <p:nvSpPr>
            <p:cNvPr id="35" name="Shape 372">
              <a:extLst>
                <a:ext uri="{FF2B5EF4-FFF2-40B4-BE49-F238E27FC236}">
                  <a16:creationId xmlns:a16="http://schemas.microsoft.com/office/drawing/2014/main" id="{216DFF1C-C54B-CE4C-87FD-9D75BFBC0627}"/>
                </a:ext>
              </a:extLst>
            </p:cNvPr>
            <p:cNvSpPr/>
            <p:nvPr/>
          </p:nvSpPr>
          <p:spPr>
            <a:xfrm>
              <a:off x="1448250" y="1100858"/>
              <a:ext cx="724122" cy="3126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600" b="1"/>
              </a:lvl1pPr>
            </a:lstStyle>
            <a:p>
              <a:r>
                <a:rPr sz="1200"/>
                <a:t>25%</a:t>
              </a:r>
            </a:p>
          </p:txBody>
        </p:sp>
        <p:sp>
          <p:nvSpPr>
            <p:cNvPr id="38" name="Shape 373">
              <a:extLst>
                <a:ext uri="{FF2B5EF4-FFF2-40B4-BE49-F238E27FC236}">
                  <a16:creationId xmlns:a16="http://schemas.microsoft.com/office/drawing/2014/main" id="{2BB31F4F-221F-EE49-BD06-9CC93529445C}"/>
                </a:ext>
              </a:extLst>
            </p:cNvPr>
            <p:cNvSpPr/>
            <p:nvPr/>
          </p:nvSpPr>
          <p:spPr>
            <a:xfrm>
              <a:off x="2683246" y="1112690"/>
              <a:ext cx="660201" cy="3126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600" b="1"/>
              </a:lvl1pPr>
            </a:lstStyle>
            <a:p>
              <a:r>
                <a:rPr sz="1200" dirty="0"/>
                <a:t>75%</a:t>
              </a:r>
            </a:p>
          </p:txBody>
        </p:sp>
        <p:sp>
          <p:nvSpPr>
            <p:cNvPr id="40" name="Shape 374">
              <a:extLst>
                <a:ext uri="{FF2B5EF4-FFF2-40B4-BE49-F238E27FC236}">
                  <a16:creationId xmlns:a16="http://schemas.microsoft.com/office/drawing/2014/main" id="{C1E07EB2-FCAD-6442-A4CA-F7E7A5BD95AB}"/>
                </a:ext>
              </a:extLst>
            </p:cNvPr>
            <p:cNvSpPr/>
            <p:nvPr/>
          </p:nvSpPr>
          <p:spPr>
            <a:xfrm>
              <a:off x="3816617" y="1112690"/>
              <a:ext cx="676411" cy="3126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600" b="1"/>
              </a:lvl1pPr>
            </a:lstStyle>
            <a:p>
              <a:r>
                <a:rPr sz="1200" dirty="0"/>
                <a:t>95%</a:t>
              </a:r>
            </a:p>
          </p:txBody>
        </p:sp>
        <p:pic>
          <p:nvPicPr>
            <p:cNvPr id="60" name="pasted-image-filtered.jpeg">
              <a:extLst>
                <a:ext uri="{FF2B5EF4-FFF2-40B4-BE49-F238E27FC236}">
                  <a16:creationId xmlns:a16="http://schemas.microsoft.com/office/drawing/2014/main" id="{F832C0D1-921A-4744-8E44-EBABA5118C0E}"/>
                </a:ext>
              </a:extLst>
            </p:cNvPr>
            <p:cNvPicPr>
              <a:picLocks noChangeAspect="1"/>
            </p:cNvPicPr>
            <p:nvPr/>
          </p:nvPicPr>
          <p:blipFill>
            <a:blip r:embed="rId12">
              <a:extLst/>
            </a:blip>
            <a:srcRect l="25382" t="12373" r="25382" b="14113"/>
            <a:stretch>
              <a:fillRect/>
            </a:stretch>
          </p:blipFill>
          <p:spPr>
            <a:xfrm>
              <a:off x="1522984" y="407678"/>
              <a:ext cx="391569" cy="766763"/>
            </a:xfrm>
            <a:prstGeom prst="rect">
              <a:avLst/>
            </a:prstGeom>
            <a:ln w="12700" cap="flat">
              <a:noFill/>
              <a:miter lim="400000"/>
            </a:ln>
            <a:effectLst/>
          </p:spPr>
        </p:pic>
        <p:pic>
          <p:nvPicPr>
            <p:cNvPr id="61" name="pasted-image-filtered.jpeg">
              <a:extLst>
                <a:ext uri="{FF2B5EF4-FFF2-40B4-BE49-F238E27FC236}">
                  <a16:creationId xmlns:a16="http://schemas.microsoft.com/office/drawing/2014/main" id="{050A46B4-C78B-4041-89AF-0CC72B6D706A}"/>
                </a:ext>
              </a:extLst>
            </p:cNvPr>
            <p:cNvPicPr>
              <a:picLocks noChangeAspect="1"/>
            </p:cNvPicPr>
            <p:nvPr/>
          </p:nvPicPr>
          <p:blipFill>
            <a:blip r:embed="rId13">
              <a:extLst/>
            </a:blip>
            <a:srcRect l="25382" t="12373" r="25382" b="14113"/>
            <a:stretch>
              <a:fillRect/>
            </a:stretch>
          </p:blipFill>
          <p:spPr>
            <a:xfrm>
              <a:off x="2738512" y="407678"/>
              <a:ext cx="391568" cy="766763"/>
            </a:xfrm>
            <a:prstGeom prst="rect">
              <a:avLst/>
            </a:prstGeom>
            <a:ln w="12700" cap="flat">
              <a:noFill/>
              <a:miter lim="400000"/>
            </a:ln>
            <a:effectLst/>
          </p:spPr>
        </p:pic>
        <p:pic>
          <p:nvPicPr>
            <p:cNvPr id="64" name="pasted-image.tiff">
              <a:extLst>
                <a:ext uri="{FF2B5EF4-FFF2-40B4-BE49-F238E27FC236}">
                  <a16:creationId xmlns:a16="http://schemas.microsoft.com/office/drawing/2014/main" id="{ECB10408-69D4-B94A-9CB5-C3F7BCBD0B14}"/>
                </a:ext>
              </a:extLst>
            </p:cNvPr>
            <p:cNvPicPr>
              <a:picLocks noChangeAspect="1"/>
            </p:cNvPicPr>
            <p:nvPr/>
          </p:nvPicPr>
          <p:blipFill>
            <a:blip r:embed="rId14">
              <a:extLst/>
            </a:blip>
            <a:srcRect l="25382" t="12373" r="25382" b="14113"/>
            <a:stretch>
              <a:fillRect/>
            </a:stretch>
          </p:blipFill>
          <p:spPr>
            <a:xfrm>
              <a:off x="3895740" y="407678"/>
              <a:ext cx="391569" cy="766763"/>
            </a:xfrm>
            <a:prstGeom prst="rect">
              <a:avLst/>
            </a:prstGeom>
            <a:ln w="12700" cap="flat">
              <a:noFill/>
              <a:miter lim="400000"/>
            </a:ln>
            <a:effectLst/>
          </p:spPr>
        </p:pic>
        <p:pic>
          <p:nvPicPr>
            <p:cNvPr id="65" name="pasted-image-filtered.jpeg">
              <a:extLst>
                <a:ext uri="{FF2B5EF4-FFF2-40B4-BE49-F238E27FC236}">
                  <a16:creationId xmlns:a16="http://schemas.microsoft.com/office/drawing/2014/main" id="{1B150C1F-152A-ED4E-88D0-34B6E2B77DE0}"/>
                </a:ext>
              </a:extLst>
            </p:cNvPr>
            <p:cNvPicPr>
              <a:picLocks noChangeAspect="1"/>
            </p:cNvPicPr>
            <p:nvPr/>
          </p:nvPicPr>
          <p:blipFill>
            <a:blip r:embed="rId15">
              <a:extLst/>
            </a:blip>
            <a:srcRect l="25382" t="12373" r="25382" b="14113"/>
            <a:stretch>
              <a:fillRect/>
            </a:stretch>
          </p:blipFill>
          <p:spPr>
            <a:xfrm>
              <a:off x="395067" y="407678"/>
              <a:ext cx="391569" cy="766763"/>
            </a:xfrm>
            <a:prstGeom prst="rect">
              <a:avLst/>
            </a:prstGeom>
            <a:ln w="12700" cap="flat">
              <a:noFill/>
              <a:miter lim="400000"/>
            </a:ln>
            <a:effectLst/>
          </p:spPr>
        </p:pic>
        <p:sp>
          <p:nvSpPr>
            <p:cNvPr id="66" name="Shape 379">
              <a:extLst>
                <a:ext uri="{FF2B5EF4-FFF2-40B4-BE49-F238E27FC236}">
                  <a16:creationId xmlns:a16="http://schemas.microsoft.com/office/drawing/2014/main" id="{8A1A23EE-5ABC-2343-A2CB-80B6B7631AA5}"/>
                </a:ext>
              </a:extLst>
            </p:cNvPr>
            <p:cNvSpPr/>
            <p:nvPr/>
          </p:nvSpPr>
          <p:spPr>
            <a:xfrm>
              <a:off x="288755" y="91787"/>
              <a:ext cx="826159" cy="3126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700" b="1"/>
              </a:lvl1pPr>
            </a:lstStyle>
            <a:p>
              <a:r>
                <a:rPr sz="1500" dirty="0"/>
                <a:t>Mon</a:t>
              </a:r>
            </a:p>
          </p:txBody>
        </p:sp>
        <p:sp>
          <p:nvSpPr>
            <p:cNvPr id="67" name="Shape 380">
              <a:extLst>
                <a:ext uri="{FF2B5EF4-FFF2-40B4-BE49-F238E27FC236}">
                  <a16:creationId xmlns:a16="http://schemas.microsoft.com/office/drawing/2014/main" id="{94647628-3E05-8A44-B20C-FBAA8498402F}"/>
                </a:ext>
              </a:extLst>
            </p:cNvPr>
            <p:cNvSpPr/>
            <p:nvPr/>
          </p:nvSpPr>
          <p:spPr>
            <a:xfrm>
              <a:off x="1354823" y="90920"/>
              <a:ext cx="866329" cy="3126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700" b="1"/>
              </a:lvl1pPr>
            </a:lstStyle>
            <a:p>
              <a:r>
                <a:rPr sz="1500" dirty="0"/>
                <a:t>Tues</a:t>
              </a:r>
            </a:p>
          </p:txBody>
        </p:sp>
        <p:sp>
          <p:nvSpPr>
            <p:cNvPr id="68" name="Shape 381">
              <a:extLst>
                <a:ext uri="{FF2B5EF4-FFF2-40B4-BE49-F238E27FC236}">
                  <a16:creationId xmlns:a16="http://schemas.microsoft.com/office/drawing/2014/main" id="{4F50273D-41AF-D345-95C6-63DA0140D943}"/>
                </a:ext>
              </a:extLst>
            </p:cNvPr>
            <p:cNvSpPr/>
            <p:nvPr/>
          </p:nvSpPr>
          <p:spPr>
            <a:xfrm>
              <a:off x="2508388" y="91787"/>
              <a:ext cx="1170416" cy="3126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700" b="1"/>
              </a:lvl1pPr>
            </a:lstStyle>
            <a:p>
              <a:r>
                <a:rPr sz="1500" dirty="0"/>
                <a:t>Weds</a:t>
              </a:r>
            </a:p>
          </p:txBody>
        </p:sp>
        <p:sp>
          <p:nvSpPr>
            <p:cNvPr id="69" name="Shape 382">
              <a:extLst>
                <a:ext uri="{FF2B5EF4-FFF2-40B4-BE49-F238E27FC236}">
                  <a16:creationId xmlns:a16="http://schemas.microsoft.com/office/drawing/2014/main" id="{58B0C55D-BAC2-C945-98EB-985CE4F590F0}"/>
                </a:ext>
              </a:extLst>
            </p:cNvPr>
            <p:cNvSpPr/>
            <p:nvPr/>
          </p:nvSpPr>
          <p:spPr>
            <a:xfrm>
              <a:off x="3663946" y="91787"/>
              <a:ext cx="967468" cy="3126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lvl1pPr>
                <a:defRPr sz="1700" b="1"/>
              </a:lvl1pPr>
            </a:lstStyle>
            <a:p>
              <a:r>
                <a:rPr sz="1500" dirty="0"/>
                <a:t>Thurs</a:t>
              </a:r>
            </a:p>
          </p:txBody>
        </p:sp>
      </p:grpSp>
    </p:spTree>
    <p:extLst>
      <p:ext uri="{BB962C8B-B14F-4D97-AF65-F5344CB8AC3E}">
        <p14:creationId xmlns:p14="http://schemas.microsoft.com/office/powerpoint/2010/main" val="835890445"/>
      </p:ext>
    </p:extLst>
  </p:cSld>
  <p:clrMapOvr>
    <a:masterClrMapping/>
  </p:clrMapOvr>
  <mc:AlternateContent xmlns:mc="http://schemas.openxmlformats.org/markup-compatibility/2006" xmlns:p14="http://schemas.microsoft.com/office/powerpoint/2010/main">
    <mc:Choice Requires="p14">
      <p:transition p14:dur="10" advTm="65000"/>
    </mc:Choice>
    <mc:Fallback xmlns="">
      <p:transition advTm="6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ullSizeRender.jpg"/>
          <p:cNvPicPr>
            <a:picLocks noChangeAspect="1"/>
          </p:cNvPicPr>
          <p:nvPr/>
        </p:nvPicPr>
        <p:blipFill rotWithShape="1">
          <a:blip r:embed="rId3">
            <a:alphaModFix amt="50000"/>
            <a:extLst>
              <a:ext uri="{BEBA8EAE-BF5A-486C-A8C5-ECC9F3942E4B}">
                <a14:imgProps xmlns:a14="http://schemas.microsoft.com/office/drawing/2010/main">
                  <a14:imgLayer r:embed="rId4">
                    <a14:imgEffect>
                      <a14:backgroundRemoval t="8824" b="79126" l="0" r="100000"/>
                    </a14:imgEffect>
                  </a14:imgLayer>
                </a14:imgProps>
              </a:ext>
              <a:ext uri="{28A0092B-C50C-407E-A947-70E740481C1C}">
                <a14:useLocalDpi xmlns:a14="http://schemas.microsoft.com/office/drawing/2010/main" val="0"/>
              </a:ext>
            </a:extLst>
          </a:blip>
          <a:srcRect t="23146" b="26986"/>
          <a:stretch/>
        </p:blipFill>
        <p:spPr>
          <a:xfrm>
            <a:off x="0" y="1"/>
            <a:ext cx="12192000" cy="3419981"/>
          </a:xfrm>
          <a:prstGeom prst="rect">
            <a:avLst/>
          </a:prstGeom>
        </p:spPr>
      </p:pic>
      <p:sp>
        <p:nvSpPr>
          <p:cNvPr id="2" name="TextBox 1"/>
          <p:cNvSpPr txBox="1"/>
          <p:nvPr/>
        </p:nvSpPr>
        <p:spPr>
          <a:xfrm>
            <a:off x="1133341" y="1269644"/>
            <a:ext cx="6764961" cy="5878532"/>
          </a:xfrm>
          <a:prstGeom prst="rect">
            <a:avLst/>
          </a:prstGeom>
          <a:noFill/>
        </p:spPr>
        <p:txBody>
          <a:bodyPr wrap="square" rtlCol="0">
            <a:spAutoFit/>
          </a:bodyPr>
          <a:lstStyle/>
          <a:p>
            <a:pPr>
              <a:spcAft>
                <a:spcPts val="1800"/>
              </a:spcAft>
            </a:pPr>
            <a:endParaRPr lang="en-US" sz="2500" b="1" u="sng" dirty="0">
              <a:latin typeface="Arial" charset="0"/>
              <a:ea typeface="Arial" charset="0"/>
              <a:cs typeface="Arial" charset="0"/>
            </a:endParaRPr>
          </a:p>
          <a:p>
            <a:pPr>
              <a:spcAft>
                <a:spcPts val="1800"/>
              </a:spcAft>
            </a:pPr>
            <a:r>
              <a:rPr lang="en-US" sz="2500" b="1" u="sng" dirty="0">
                <a:latin typeface="Arial" charset="0"/>
                <a:ea typeface="Arial" charset="0"/>
                <a:cs typeface="Arial" charset="0"/>
              </a:rPr>
              <a:t>Most Significant Accomplishments:</a:t>
            </a:r>
          </a:p>
          <a:p>
            <a:pPr marL="285750" indent="-285750">
              <a:spcAft>
                <a:spcPts val="1800"/>
              </a:spcAft>
              <a:buFont typeface="Arial" charset="0"/>
              <a:buChar char="•"/>
            </a:pPr>
            <a:r>
              <a:rPr lang="en-US" sz="2500" dirty="0">
                <a:latin typeface="Arial" charset="0"/>
                <a:ea typeface="Arial" charset="0"/>
                <a:cs typeface="Arial" charset="0"/>
              </a:rPr>
              <a:t>End-to-end forecasting workflow with sensors, cyberinfrastructure, models, and managers is fully operational</a:t>
            </a:r>
          </a:p>
          <a:p>
            <a:pPr marL="285750" indent="-285750">
              <a:spcAft>
                <a:spcPts val="1800"/>
              </a:spcAft>
              <a:buFont typeface="Arial" charset="0"/>
              <a:buChar char="•"/>
            </a:pPr>
            <a:r>
              <a:rPr lang="en-US" sz="2500" dirty="0">
                <a:latin typeface="Arial" charset="0"/>
                <a:ea typeface="Arial" charset="0"/>
                <a:cs typeface="Arial" charset="0"/>
              </a:rPr>
              <a:t>We successfully predicted water quality impairment during fall 2018 more </a:t>
            </a:r>
            <a:r>
              <a:rPr lang="en-US" sz="2500">
                <a:latin typeface="Arial" charset="0"/>
                <a:ea typeface="Arial" charset="0"/>
                <a:cs typeface="Arial" charset="0"/>
              </a:rPr>
              <a:t>than one </a:t>
            </a:r>
            <a:r>
              <a:rPr lang="en-US" sz="2500" dirty="0">
                <a:latin typeface="Arial" charset="0"/>
                <a:ea typeface="Arial" charset="0"/>
                <a:cs typeface="Arial" charset="0"/>
              </a:rPr>
              <a:t>week in advance </a:t>
            </a:r>
          </a:p>
          <a:p>
            <a:pPr>
              <a:spcAft>
                <a:spcPts val="1800"/>
              </a:spcAft>
            </a:pPr>
            <a:r>
              <a:rPr lang="en-US" sz="2500" b="1" u="sng" dirty="0">
                <a:latin typeface="Arial" charset="0"/>
                <a:ea typeface="Arial" charset="0"/>
                <a:cs typeface="Arial" charset="0"/>
              </a:rPr>
              <a:t>Toughest Challenge</a:t>
            </a:r>
          </a:p>
          <a:p>
            <a:pPr marL="285750" indent="-285750">
              <a:spcAft>
                <a:spcPts val="1800"/>
              </a:spcAft>
              <a:buFont typeface="Arial" charset="0"/>
              <a:buChar char="•"/>
            </a:pPr>
            <a:r>
              <a:rPr lang="en-US" sz="2500" dirty="0">
                <a:latin typeface="Arial" charset="0"/>
                <a:ea typeface="Arial" charset="0"/>
                <a:cs typeface="Arial" charset="0"/>
              </a:rPr>
              <a:t>Data management </a:t>
            </a:r>
            <a:r>
              <a:rPr lang="en-US" sz="2500" dirty="0">
                <a:latin typeface="Arial" charset="0"/>
                <a:ea typeface="Arial" charset="0"/>
                <a:cs typeface="Arial" charset="0"/>
                <a:sym typeface="Wingdings" pitchFamily="2" charset="2"/>
              </a:rPr>
              <a:t> DOI publishing</a:t>
            </a:r>
            <a:endParaRPr lang="en-US" sz="2500" dirty="0">
              <a:latin typeface="Arial" charset="0"/>
              <a:ea typeface="Arial" charset="0"/>
              <a:cs typeface="Arial" charset="0"/>
            </a:endParaRPr>
          </a:p>
          <a:p>
            <a:pPr marL="285750" indent="-285750">
              <a:buFont typeface="Arial" charset="0"/>
              <a:buChar char="•"/>
            </a:pPr>
            <a:endParaRPr lang="en-US" dirty="0">
              <a:latin typeface="Arial" charset="0"/>
              <a:ea typeface="Arial" charset="0"/>
              <a:cs typeface="Arial" charset="0"/>
            </a:endParaRPr>
          </a:p>
          <a:p>
            <a:pPr marL="285750" indent="-285750">
              <a:buFont typeface="Arial" charset="0"/>
              <a:buChar char="•"/>
            </a:pPr>
            <a:endParaRPr lang="en-US" dirty="0">
              <a:latin typeface="Arial" charset="0"/>
              <a:ea typeface="Arial" charset="0"/>
              <a:cs typeface="Arial" charset="0"/>
            </a:endParaRPr>
          </a:p>
        </p:txBody>
      </p:sp>
      <p:sp>
        <p:nvSpPr>
          <p:cNvPr id="8" name="Title 8"/>
          <p:cNvSpPr>
            <a:spLocks noGrp="1"/>
          </p:cNvSpPr>
          <p:nvPr>
            <p:ph type="title" idx="4294967295"/>
          </p:nvPr>
        </p:nvSpPr>
        <p:spPr>
          <a:xfrm>
            <a:off x="1065860" y="434336"/>
            <a:ext cx="8018153" cy="762000"/>
          </a:xfrm>
        </p:spPr>
        <p:txBody>
          <a:bodyPr>
            <a:noAutofit/>
          </a:bodyPr>
          <a:lstStyle/>
          <a:p>
            <a:pPr algn="l">
              <a:lnSpc>
                <a:spcPct val="100000"/>
              </a:lnSpc>
            </a:pPr>
            <a:r>
              <a:rPr lang="en-US" sz="4000" b="1" dirty="0">
                <a:latin typeface="Arial" charset="0"/>
                <a:ea typeface="Arial" charset="0"/>
                <a:cs typeface="Arial" charset="0"/>
              </a:rPr>
              <a:t>Project Updates</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3402" b="2327"/>
          <a:stretch/>
        </p:blipFill>
        <p:spPr>
          <a:xfrm>
            <a:off x="8604725" y="4227991"/>
            <a:ext cx="2880852" cy="2529425"/>
          </a:xfrm>
          <a:prstGeom prst="rect">
            <a:avLst/>
          </a:prstGeom>
          <a:ln>
            <a:solidFill>
              <a:schemeClr val="tx1"/>
            </a:solidFill>
          </a:ln>
        </p:spPr>
      </p:pic>
      <p:grpSp>
        <p:nvGrpSpPr>
          <p:cNvPr id="34" name="Group 33"/>
          <p:cNvGrpSpPr/>
          <p:nvPr/>
        </p:nvGrpSpPr>
        <p:grpSpPr>
          <a:xfrm>
            <a:off x="8540352" y="4189353"/>
            <a:ext cx="2878410" cy="2565375"/>
            <a:chOff x="7531360" y="4289937"/>
            <a:chExt cx="2878410" cy="2565375"/>
          </a:xfrm>
        </p:grpSpPr>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70683" t="12696" r="5410" b="79722"/>
            <a:stretch/>
          </p:blipFill>
          <p:spPr>
            <a:xfrm>
              <a:off x="9108651" y="4578277"/>
              <a:ext cx="1207016" cy="313764"/>
            </a:xfrm>
            <a:prstGeom prst="rect">
              <a:avLst/>
            </a:prstGeom>
            <a:ln>
              <a:solidFill>
                <a:schemeClr val="tx1"/>
              </a:solidFill>
            </a:ln>
          </p:spPr>
        </p:pic>
        <p:sp>
          <p:nvSpPr>
            <p:cNvPr id="16" name="Rectangle 15"/>
            <p:cNvSpPr/>
            <p:nvPr/>
          </p:nvSpPr>
          <p:spPr>
            <a:xfrm>
              <a:off x="8680361" y="4370222"/>
              <a:ext cx="1000305" cy="997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924574" y="4289937"/>
              <a:ext cx="2447668" cy="307777"/>
            </a:xfrm>
            <a:prstGeom prst="rect">
              <a:avLst/>
            </a:prstGeom>
            <a:noFill/>
          </p:spPr>
          <p:txBody>
            <a:bodyPr wrap="square" rtlCol="0">
              <a:spAutoFit/>
            </a:bodyPr>
            <a:lstStyle/>
            <a:p>
              <a:r>
                <a:rPr lang="en-US" sz="1400" dirty="0">
                  <a:latin typeface="Arial" charset="0"/>
                  <a:ea typeface="Arial" charset="0"/>
                  <a:cs typeface="Arial" charset="0"/>
                </a:rPr>
                <a:t>Surface water temperature</a:t>
              </a:r>
            </a:p>
          </p:txBody>
        </p:sp>
        <p:sp>
          <p:nvSpPr>
            <p:cNvPr id="17" name="Rectangle 16"/>
            <p:cNvSpPr/>
            <p:nvPr/>
          </p:nvSpPr>
          <p:spPr>
            <a:xfrm>
              <a:off x="7891806" y="4554215"/>
              <a:ext cx="2427197" cy="197002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734224" y="4497289"/>
              <a:ext cx="104343" cy="20269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611725" y="4695383"/>
              <a:ext cx="104343" cy="20269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759186" y="6614247"/>
              <a:ext cx="2500015" cy="2208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616284" y="4503862"/>
              <a:ext cx="338862" cy="246221"/>
            </a:xfrm>
            <a:prstGeom prst="rect">
              <a:avLst/>
            </a:prstGeom>
            <a:noFill/>
          </p:spPr>
          <p:txBody>
            <a:bodyPr wrap="square" rtlCol="0">
              <a:spAutoFit/>
            </a:bodyPr>
            <a:lstStyle/>
            <a:p>
              <a:r>
                <a:rPr lang="en-US" sz="1000" dirty="0">
                  <a:latin typeface="Arial" charset="0"/>
                  <a:ea typeface="Arial" charset="0"/>
                  <a:cs typeface="Arial" charset="0"/>
                </a:rPr>
                <a:t>30</a:t>
              </a:r>
            </a:p>
          </p:txBody>
        </p:sp>
        <p:sp>
          <p:nvSpPr>
            <p:cNvPr id="22" name="TextBox 21"/>
            <p:cNvSpPr txBox="1"/>
            <p:nvPr/>
          </p:nvSpPr>
          <p:spPr>
            <a:xfrm>
              <a:off x="7625428" y="5114085"/>
              <a:ext cx="338862" cy="246221"/>
            </a:xfrm>
            <a:prstGeom prst="rect">
              <a:avLst/>
            </a:prstGeom>
            <a:noFill/>
          </p:spPr>
          <p:txBody>
            <a:bodyPr wrap="square" rtlCol="0">
              <a:spAutoFit/>
            </a:bodyPr>
            <a:lstStyle/>
            <a:p>
              <a:r>
                <a:rPr lang="en-US" sz="1000" dirty="0">
                  <a:latin typeface="Arial" charset="0"/>
                  <a:ea typeface="Arial" charset="0"/>
                  <a:cs typeface="Arial" charset="0"/>
                </a:rPr>
                <a:t>20</a:t>
              </a:r>
            </a:p>
          </p:txBody>
        </p:sp>
        <p:sp>
          <p:nvSpPr>
            <p:cNvPr id="23" name="TextBox 22"/>
            <p:cNvSpPr txBox="1"/>
            <p:nvPr/>
          </p:nvSpPr>
          <p:spPr>
            <a:xfrm>
              <a:off x="7620719" y="5715583"/>
              <a:ext cx="338862" cy="246221"/>
            </a:xfrm>
            <a:prstGeom prst="rect">
              <a:avLst/>
            </a:prstGeom>
            <a:noFill/>
          </p:spPr>
          <p:txBody>
            <a:bodyPr wrap="square" rtlCol="0">
              <a:spAutoFit/>
            </a:bodyPr>
            <a:lstStyle/>
            <a:p>
              <a:r>
                <a:rPr lang="en-US" sz="1000" dirty="0">
                  <a:latin typeface="Arial" charset="0"/>
                  <a:ea typeface="Arial" charset="0"/>
                  <a:cs typeface="Arial" charset="0"/>
                </a:rPr>
                <a:t>1</a:t>
              </a:r>
              <a:r>
                <a:rPr lang="en-US" sz="1000">
                  <a:latin typeface="Arial" charset="0"/>
                  <a:ea typeface="Arial" charset="0"/>
                  <a:cs typeface="Arial" charset="0"/>
                </a:rPr>
                <a:t>0</a:t>
              </a:r>
              <a:endParaRPr lang="en-US" sz="1000" dirty="0">
                <a:latin typeface="Arial" charset="0"/>
                <a:ea typeface="Arial" charset="0"/>
                <a:cs typeface="Arial" charset="0"/>
              </a:endParaRPr>
            </a:p>
          </p:txBody>
        </p:sp>
        <p:sp>
          <p:nvSpPr>
            <p:cNvPr id="24" name="TextBox 23"/>
            <p:cNvSpPr txBox="1"/>
            <p:nvPr/>
          </p:nvSpPr>
          <p:spPr>
            <a:xfrm>
              <a:off x="7684199" y="6325806"/>
              <a:ext cx="338862" cy="246221"/>
            </a:xfrm>
            <a:prstGeom prst="rect">
              <a:avLst/>
            </a:prstGeom>
            <a:noFill/>
          </p:spPr>
          <p:txBody>
            <a:bodyPr wrap="square" rtlCol="0">
              <a:spAutoFit/>
            </a:bodyPr>
            <a:lstStyle/>
            <a:p>
              <a:r>
                <a:rPr lang="en-US" sz="1000" dirty="0">
                  <a:latin typeface="Arial" charset="0"/>
                  <a:ea typeface="Arial" charset="0"/>
                  <a:cs typeface="Arial" charset="0"/>
                </a:rPr>
                <a:t>0</a:t>
              </a:r>
            </a:p>
          </p:txBody>
        </p:sp>
        <p:sp>
          <p:nvSpPr>
            <p:cNvPr id="25" name="TextBox 24"/>
            <p:cNvSpPr txBox="1"/>
            <p:nvPr/>
          </p:nvSpPr>
          <p:spPr>
            <a:xfrm>
              <a:off x="7816387" y="6487554"/>
              <a:ext cx="338862" cy="246221"/>
            </a:xfrm>
            <a:prstGeom prst="rect">
              <a:avLst/>
            </a:prstGeom>
            <a:noFill/>
          </p:spPr>
          <p:txBody>
            <a:bodyPr wrap="square" rtlCol="0">
              <a:spAutoFit/>
            </a:bodyPr>
            <a:lstStyle/>
            <a:p>
              <a:r>
                <a:rPr lang="en-US" sz="1000" dirty="0">
                  <a:latin typeface="Arial" charset="0"/>
                  <a:ea typeface="Arial" charset="0"/>
                  <a:cs typeface="Arial" charset="0"/>
                </a:rPr>
                <a:t>0</a:t>
              </a:r>
            </a:p>
          </p:txBody>
        </p:sp>
        <p:sp>
          <p:nvSpPr>
            <p:cNvPr id="26" name="TextBox 25"/>
            <p:cNvSpPr txBox="1"/>
            <p:nvPr/>
          </p:nvSpPr>
          <p:spPr>
            <a:xfrm>
              <a:off x="8163219" y="6487554"/>
              <a:ext cx="338862" cy="246221"/>
            </a:xfrm>
            <a:prstGeom prst="rect">
              <a:avLst/>
            </a:prstGeom>
            <a:noFill/>
          </p:spPr>
          <p:txBody>
            <a:bodyPr wrap="square" rtlCol="0">
              <a:spAutoFit/>
            </a:bodyPr>
            <a:lstStyle/>
            <a:p>
              <a:r>
                <a:rPr lang="en-US" sz="1000">
                  <a:latin typeface="Arial" charset="0"/>
                  <a:ea typeface="Arial" charset="0"/>
                  <a:cs typeface="Arial" charset="0"/>
                </a:rPr>
                <a:t>10</a:t>
              </a:r>
              <a:endParaRPr lang="en-US" sz="1000" dirty="0">
                <a:latin typeface="Arial" charset="0"/>
                <a:ea typeface="Arial" charset="0"/>
                <a:cs typeface="Arial" charset="0"/>
              </a:endParaRPr>
            </a:p>
          </p:txBody>
        </p:sp>
        <p:sp>
          <p:nvSpPr>
            <p:cNvPr id="27" name="TextBox 26"/>
            <p:cNvSpPr txBox="1"/>
            <p:nvPr/>
          </p:nvSpPr>
          <p:spPr>
            <a:xfrm>
              <a:off x="8533889" y="6487554"/>
              <a:ext cx="338862" cy="246221"/>
            </a:xfrm>
            <a:prstGeom prst="rect">
              <a:avLst/>
            </a:prstGeom>
            <a:noFill/>
          </p:spPr>
          <p:txBody>
            <a:bodyPr wrap="square" rtlCol="0">
              <a:spAutoFit/>
            </a:bodyPr>
            <a:lstStyle/>
            <a:p>
              <a:r>
                <a:rPr lang="en-US" sz="1000">
                  <a:latin typeface="Arial" charset="0"/>
                  <a:ea typeface="Arial" charset="0"/>
                  <a:cs typeface="Arial" charset="0"/>
                </a:rPr>
                <a:t>20</a:t>
              </a:r>
              <a:endParaRPr lang="en-US" sz="1000" dirty="0">
                <a:latin typeface="Arial" charset="0"/>
                <a:ea typeface="Arial" charset="0"/>
                <a:cs typeface="Arial" charset="0"/>
              </a:endParaRPr>
            </a:p>
          </p:txBody>
        </p:sp>
        <p:sp>
          <p:nvSpPr>
            <p:cNvPr id="28" name="TextBox 27"/>
            <p:cNvSpPr txBox="1"/>
            <p:nvPr/>
          </p:nvSpPr>
          <p:spPr>
            <a:xfrm>
              <a:off x="8904559" y="6487554"/>
              <a:ext cx="338862" cy="246221"/>
            </a:xfrm>
            <a:prstGeom prst="rect">
              <a:avLst/>
            </a:prstGeom>
            <a:noFill/>
          </p:spPr>
          <p:txBody>
            <a:bodyPr wrap="square" rtlCol="0">
              <a:spAutoFit/>
            </a:bodyPr>
            <a:lstStyle/>
            <a:p>
              <a:r>
                <a:rPr lang="en-US" sz="1000">
                  <a:latin typeface="Arial" charset="0"/>
                  <a:ea typeface="Arial" charset="0"/>
                  <a:cs typeface="Arial" charset="0"/>
                </a:rPr>
                <a:t>30</a:t>
              </a:r>
              <a:endParaRPr lang="en-US" sz="1000" dirty="0">
                <a:latin typeface="Arial" charset="0"/>
                <a:ea typeface="Arial" charset="0"/>
                <a:cs typeface="Arial" charset="0"/>
              </a:endParaRPr>
            </a:p>
          </p:txBody>
        </p:sp>
        <p:sp>
          <p:nvSpPr>
            <p:cNvPr id="29" name="TextBox 28"/>
            <p:cNvSpPr txBox="1"/>
            <p:nvPr/>
          </p:nvSpPr>
          <p:spPr>
            <a:xfrm>
              <a:off x="9286539" y="6491666"/>
              <a:ext cx="338862" cy="246221"/>
            </a:xfrm>
            <a:prstGeom prst="rect">
              <a:avLst/>
            </a:prstGeom>
            <a:noFill/>
          </p:spPr>
          <p:txBody>
            <a:bodyPr wrap="square" rtlCol="0">
              <a:spAutoFit/>
            </a:bodyPr>
            <a:lstStyle/>
            <a:p>
              <a:r>
                <a:rPr lang="en-US" sz="1000">
                  <a:latin typeface="Arial" charset="0"/>
                  <a:ea typeface="Arial" charset="0"/>
                  <a:cs typeface="Arial" charset="0"/>
                </a:rPr>
                <a:t>40</a:t>
              </a:r>
              <a:endParaRPr lang="en-US" sz="1000" dirty="0">
                <a:latin typeface="Arial" charset="0"/>
                <a:ea typeface="Arial" charset="0"/>
                <a:cs typeface="Arial" charset="0"/>
              </a:endParaRPr>
            </a:p>
          </p:txBody>
        </p:sp>
        <p:sp>
          <p:nvSpPr>
            <p:cNvPr id="30" name="TextBox 29"/>
            <p:cNvSpPr txBox="1"/>
            <p:nvPr/>
          </p:nvSpPr>
          <p:spPr>
            <a:xfrm>
              <a:off x="9652090" y="6492126"/>
              <a:ext cx="338862" cy="246221"/>
            </a:xfrm>
            <a:prstGeom prst="rect">
              <a:avLst/>
            </a:prstGeom>
            <a:noFill/>
          </p:spPr>
          <p:txBody>
            <a:bodyPr wrap="square" rtlCol="0">
              <a:spAutoFit/>
            </a:bodyPr>
            <a:lstStyle/>
            <a:p>
              <a:r>
                <a:rPr lang="en-US" sz="1000" dirty="0">
                  <a:latin typeface="Arial" charset="0"/>
                  <a:ea typeface="Arial" charset="0"/>
                  <a:cs typeface="Arial" charset="0"/>
                </a:rPr>
                <a:t>50</a:t>
              </a:r>
            </a:p>
          </p:txBody>
        </p:sp>
        <p:sp>
          <p:nvSpPr>
            <p:cNvPr id="31" name="TextBox 30"/>
            <p:cNvSpPr txBox="1"/>
            <p:nvPr/>
          </p:nvSpPr>
          <p:spPr>
            <a:xfrm>
              <a:off x="10034070" y="6487554"/>
              <a:ext cx="338862" cy="246221"/>
            </a:xfrm>
            <a:prstGeom prst="rect">
              <a:avLst/>
            </a:prstGeom>
            <a:noFill/>
          </p:spPr>
          <p:txBody>
            <a:bodyPr wrap="square" rtlCol="0">
              <a:spAutoFit/>
            </a:bodyPr>
            <a:lstStyle/>
            <a:p>
              <a:r>
                <a:rPr lang="en-US" sz="1000" dirty="0">
                  <a:latin typeface="Arial" charset="0"/>
                  <a:ea typeface="Arial" charset="0"/>
                  <a:cs typeface="Arial" charset="0"/>
                </a:rPr>
                <a:t>60</a:t>
              </a:r>
            </a:p>
          </p:txBody>
        </p:sp>
        <p:sp>
          <p:nvSpPr>
            <p:cNvPr id="32" name="TextBox 31"/>
            <p:cNvSpPr txBox="1"/>
            <p:nvPr/>
          </p:nvSpPr>
          <p:spPr>
            <a:xfrm rot="16200000">
              <a:off x="6725118" y="5193643"/>
              <a:ext cx="1843315" cy="230832"/>
            </a:xfrm>
            <a:prstGeom prst="rect">
              <a:avLst/>
            </a:prstGeom>
            <a:noFill/>
          </p:spPr>
          <p:txBody>
            <a:bodyPr wrap="square" rtlCol="0">
              <a:spAutoFit/>
            </a:bodyPr>
            <a:lstStyle/>
            <a:p>
              <a:r>
                <a:rPr lang="en-US" sz="900" dirty="0">
                  <a:latin typeface="Arial" charset="0"/>
                  <a:ea typeface="Arial" charset="0"/>
                  <a:cs typeface="Arial" charset="0"/>
                </a:rPr>
                <a:t>Temperature (degrees C)</a:t>
              </a:r>
            </a:p>
          </p:txBody>
        </p:sp>
        <p:sp>
          <p:nvSpPr>
            <p:cNvPr id="33" name="TextBox 32"/>
            <p:cNvSpPr txBox="1"/>
            <p:nvPr/>
          </p:nvSpPr>
          <p:spPr>
            <a:xfrm>
              <a:off x="8566455" y="6624480"/>
              <a:ext cx="1843315" cy="230832"/>
            </a:xfrm>
            <a:prstGeom prst="rect">
              <a:avLst/>
            </a:prstGeom>
            <a:noFill/>
          </p:spPr>
          <p:txBody>
            <a:bodyPr wrap="square" rtlCol="0">
              <a:spAutoFit/>
            </a:bodyPr>
            <a:lstStyle/>
            <a:p>
              <a:r>
                <a:rPr lang="en-US" sz="900" dirty="0">
                  <a:latin typeface="Arial" charset="0"/>
                  <a:ea typeface="Arial" charset="0"/>
                  <a:cs typeface="Arial" charset="0"/>
                </a:rPr>
                <a:t>Time step (days)</a:t>
              </a:r>
            </a:p>
          </p:txBody>
        </p:sp>
      </p:grpSp>
      <p:pic>
        <p:nvPicPr>
          <p:cNvPr id="35" name="Picture 34">
            <a:extLst>
              <a:ext uri="{FF2B5EF4-FFF2-40B4-BE49-F238E27FC236}">
                <a16:creationId xmlns:a16="http://schemas.microsoft.com/office/drawing/2014/main" id="{28A96C6E-5887-084D-B1B2-997A4D731F45}"/>
              </a:ext>
            </a:extLst>
          </p:cNvPr>
          <p:cNvPicPr>
            <a:picLocks noChangeAspect="1"/>
          </p:cNvPicPr>
          <p:nvPr/>
        </p:nvPicPr>
        <p:blipFill rotWithShape="1">
          <a:blip r:embed="rId6"/>
          <a:srcRect l="1871" t="7065"/>
          <a:stretch/>
        </p:blipFill>
        <p:spPr>
          <a:xfrm>
            <a:off x="8603279" y="123390"/>
            <a:ext cx="2881870" cy="2027203"/>
          </a:xfrm>
          <a:prstGeom prst="rect">
            <a:avLst/>
          </a:prstGeom>
          <a:ln>
            <a:solidFill>
              <a:schemeClr val="tx1"/>
            </a:solidFill>
          </a:ln>
        </p:spPr>
      </p:pic>
      <p:pic>
        <p:nvPicPr>
          <p:cNvPr id="36" name="IMG_1813.png">
            <a:extLst>
              <a:ext uri="{FF2B5EF4-FFF2-40B4-BE49-F238E27FC236}">
                <a16:creationId xmlns:a16="http://schemas.microsoft.com/office/drawing/2014/main" id="{3C4811D1-39E3-E442-9851-7901BFAA1710}"/>
              </a:ext>
            </a:extLst>
          </p:cNvPr>
          <p:cNvPicPr>
            <a:picLocks noChangeAspect="1"/>
          </p:cNvPicPr>
          <p:nvPr/>
        </p:nvPicPr>
        <p:blipFill>
          <a:blip r:embed="rId7">
            <a:extLst/>
          </a:blip>
          <a:stretch>
            <a:fillRect/>
          </a:stretch>
        </p:blipFill>
        <p:spPr>
          <a:xfrm rot="5400000">
            <a:off x="9014666" y="1761762"/>
            <a:ext cx="2059097" cy="2878980"/>
          </a:xfrm>
          <a:prstGeom prst="rect">
            <a:avLst/>
          </a:prstGeom>
          <a:ln w="12700">
            <a:solidFill>
              <a:srgbClr val="000000"/>
            </a:solidFill>
            <a:miter lim="400000"/>
          </a:ln>
        </p:spPr>
      </p:pic>
      <p:pic>
        <p:nvPicPr>
          <p:cNvPr id="37" name="bottles.jpg">
            <a:extLst>
              <a:ext uri="{FF2B5EF4-FFF2-40B4-BE49-F238E27FC236}">
                <a16:creationId xmlns:a16="http://schemas.microsoft.com/office/drawing/2014/main" id="{73924191-8946-DD46-8EFF-5807F3FD3B2A}"/>
              </a:ext>
            </a:extLst>
          </p:cNvPr>
          <p:cNvPicPr>
            <a:picLocks/>
          </p:cNvPicPr>
          <p:nvPr/>
        </p:nvPicPr>
        <p:blipFill>
          <a:blip r:embed="rId8">
            <a:extLst/>
          </a:blip>
          <a:stretch>
            <a:fillRect/>
          </a:stretch>
        </p:blipFill>
        <p:spPr>
          <a:xfrm>
            <a:off x="8601678" y="3234389"/>
            <a:ext cx="1326161" cy="990357"/>
          </a:xfrm>
          <a:prstGeom prst="rect">
            <a:avLst/>
          </a:prstGeom>
          <a:ln w="12700">
            <a:solidFill>
              <a:srgbClr val="000000"/>
            </a:solidFill>
            <a:miter lim="400000"/>
          </a:ln>
          <a:effectLst/>
        </p:spPr>
      </p:pic>
    </p:spTree>
    <p:extLst>
      <p:ext uri="{BB962C8B-B14F-4D97-AF65-F5344CB8AC3E}">
        <p14:creationId xmlns:p14="http://schemas.microsoft.com/office/powerpoint/2010/main" val="1869818051"/>
      </p:ext>
    </p:extLst>
  </p:cSld>
  <p:clrMapOvr>
    <a:masterClrMapping/>
  </p:clrMapOvr>
  <mc:AlternateContent xmlns:mc="http://schemas.openxmlformats.org/markup-compatibility/2006" xmlns:p14="http://schemas.microsoft.com/office/powerpoint/2010/main">
    <mc:Choice Requires="p14">
      <p:transition p14:dur="10" advTm="60000"/>
    </mc:Choice>
    <mc:Fallback xmlns="">
      <p:transition advTm="6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ullSizeRender.jpg"/>
          <p:cNvPicPr>
            <a:picLocks noChangeAspect="1"/>
          </p:cNvPicPr>
          <p:nvPr/>
        </p:nvPicPr>
        <p:blipFill rotWithShape="1">
          <a:blip r:embed="rId3">
            <a:alphaModFix amt="50000"/>
            <a:extLst>
              <a:ext uri="{BEBA8EAE-BF5A-486C-A8C5-ECC9F3942E4B}">
                <a14:imgProps xmlns:a14="http://schemas.microsoft.com/office/drawing/2010/main">
                  <a14:imgLayer r:embed="rId4">
                    <a14:imgEffect>
                      <a14:backgroundRemoval t="8824" b="79126" l="0" r="100000"/>
                    </a14:imgEffect>
                  </a14:imgLayer>
                </a14:imgProps>
              </a:ext>
              <a:ext uri="{28A0092B-C50C-407E-A947-70E740481C1C}">
                <a14:useLocalDpi xmlns:a14="http://schemas.microsoft.com/office/drawing/2010/main" val="0"/>
              </a:ext>
            </a:extLst>
          </a:blip>
          <a:srcRect t="23146" b="26986"/>
          <a:stretch/>
        </p:blipFill>
        <p:spPr>
          <a:xfrm>
            <a:off x="0" y="1"/>
            <a:ext cx="12192000" cy="3419981"/>
          </a:xfrm>
          <a:prstGeom prst="rect">
            <a:avLst/>
          </a:prstGeom>
        </p:spPr>
      </p:pic>
      <p:sp>
        <p:nvSpPr>
          <p:cNvPr id="8" name="Title 8"/>
          <p:cNvSpPr>
            <a:spLocks noGrp="1"/>
          </p:cNvSpPr>
          <p:nvPr>
            <p:ph type="title" idx="4294967295"/>
          </p:nvPr>
        </p:nvSpPr>
        <p:spPr>
          <a:xfrm>
            <a:off x="1030311" y="434336"/>
            <a:ext cx="9058254" cy="762000"/>
          </a:xfrm>
        </p:spPr>
        <p:txBody>
          <a:bodyPr>
            <a:noAutofit/>
          </a:bodyPr>
          <a:lstStyle/>
          <a:p>
            <a:pPr algn="l">
              <a:lnSpc>
                <a:spcPct val="100000"/>
              </a:lnSpc>
            </a:pPr>
            <a:r>
              <a:rPr lang="en-US" sz="4000" b="1" dirty="0">
                <a:latin typeface="Arial" charset="0"/>
                <a:ea typeface="Arial" charset="0"/>
                <a:cs typeface="Arial" charset="0"/>
              </a:rPr>
              <a:t>Next Steps</a:t>
            </a:r>
          </a:p>
        </p:txBody>
      </p:sp>
      <p:sp>
        <p:nvSpPr>
          <p:cNvPr id="2" name="TextBox 1"/>
          <p:cNvSpPr txBox="1"/>
          <p:nvPr/>
        </p:nvSpPr>
        <p:spPr>
          <a:xfrm>
            <a:off x="1133341" y="1257026"/>
            <a:ext cx="6375271" cy="5416868"/>
          </a:xfrm>
          <a:prstGeom prst="rect">
            <a:avLst/>
          </a:prstGeom>
          <a:noFill/>
        </p:spPr>
        <p:txBody>
          <a:bodyPr wrap="square" rtlCol="0">
            <a:spAutoFit/>
          </a:bodyPr>
          <a:lstStyle/>
          <a:p>
            <a:pPr marL="285750" indent="-285750">
              <a:spcAft>
                <a:spcPts val="1800"/>
              </a:spcAft>
              <a:buFont typeface="Arial" charset="0"/>
              <a:buChar char="•"/>
            </a:pPr>
            <a:r>
              <a:rPr lang="en-US" sz="2500" dirty="0">
                <a:latin typeface="Arial" charset="0"/>
                <a:ea typeface="Arial" charset="0"/>
                <a:cs typeface="Arial" charset="0"/>
              </a:rPr>
              <a:t>Survey of Roanoke residents to assess social trust in summer 2019</a:t>
            </a:r>
          </a:p>
          <a:p>
            <a:pPr marL="285750" indent="-285750">
              <a:spcAft>
                <a:spcPts val="1800"/>
              </a:spcAft>
              <a:buFont typeface="Arial" charset="0"/>
              <a:buChar char="•"/>
            </a:pPr>
            <a:r>
              <a:rPr lang="en-US" sz="2500" dirty="0">
                <a:latin typeface="Arial" charset="0"/>
                <a:ea typeface="Arial" charset="0"/>
                <a:cs typeface="Arial" charset="0"/>
              </a:rPr>
              <a:t>Begin forecasting algal blooms this upcoming summer</a:t>
            </a:r>
          </a:p>
          <a:p>
            <a:pPr marL="285750" indent="-285750">
              <a:spcAft>
                <a:spcPts val="1800"/>
              </a:spcAft>
              <a:buFont typeface="Arial" charset="0"/>
              <a:buChar char="•"/>
            </a:pPr>
            <a:r>
              <a:rPr lang="en-US" sz="2500" dirty="0">
                <a:latin typeface="Arial" charset="0"/>
                <a:ea typeface="Arial" charset="0"/>
                <a:cs typeface="Arial" charset="0"/>
              </a:rPr>
              <a:t>Iteratively co-develop new forecast visualizations for managers to study human-in-the-loop decision-making</a:t>
            </a:r>
          </a:p>
          <a:p>
            <a:pPr marL="285750" indent="-285750">
              <a:spcAft>
                <a:spcPts val="1800"/>
              </a:spcAft>
              <a:buFont typeface="Arial" charset="0"/>
              <a:buChar char="•"/>
            </a:pPr>
            <a:r>
              <a:rPr lang="en-US" sz="2500" dirty="0">
                <a:latin typeface="Arial" charset="0"/>
                <a:ea typeface="Arial" charset="0"/>
                <a:cs typeface="Arial" charset="0"/>
              </a:rPr>
              <a:t>Generalize our forecasting system for implementation in other lakes and reservoirs globally</a:t>
            </a:r>
          </a:p>
          <a:p>
            <a:pPr marL="285750" indent="-285750">
              <a:buFont typeface="Arial" charset="0"/>
              <a:buChar char="•"/>
            </a:pPr>
            <a:endParaRPr lang="en-US" dirty="0">
              <a:latin typeface="Arial" charset="0"/>
              <a:ea typeface="Arial" charset="0"/>
              <a:cs typeface="Arial" charset="0"/>
            </a:endParaRPr>
          </a:p>
          <a:p>
            <a:pPr marL="285750" indent="-285750">
              <a:buFont typeface="Arial" charset="0"/>
              <a:buChar char="•"/>
            </a:pPr>
            <a:endParaRPr lang="en-US" dirty="0">
              <a:latin typeface="Arial" charset="0"/>
              <a:ea typeface="Arial" charset="0"/>
              <a:cs typeface="Arial"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852" y="139463"/>
            <a:ext cx="2740944" cy="2650432"/>
          </a:xfrm>
          <a:prstGeom prst="rect">
            <a:avLst/>
          </a:prstGeom>
        </p:spPr>
      </p:pic>
      <p:pic>
        <p:nvPicPr>
          <p:cNvPr id="9" name="Picture 2" descr="emp_compar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252" y="4896541"/>
            <a:ext cx="3207012" cy="19166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0852" y="2818471"/>
            <a:ext cx="2740944" cy="2055708"/>
          </a:xfrm>
          <a:prstGeom prst="rect">
            <a:avLst/>
          </a:prstGeom>
        </p:spPr>
      </p:pic>
    </p:spTree>
    <p:extLst>
      <p:ext uri="{BB962C8B-B14F-4D97-AF65-F5344CB8AC3E}">
        <p14:creationId xmlns:p14="http://schemas.microsoft.com/office/powerpoint/2010/main" val="273935663"/>
      </p:ext>
    </p:extLst>
  </p:cSld>
  <p:clrMapOvr>
    <a:masterClrMapping/>
  </p:clrMapOvr>
  <mc:AlternateContent xmlns:mc="http://schemas.openxmlformats.org/markup-compatibility/2006" xmlns:p14="http://schemas.microsoft.com/office/powerpoint/2010/main">
    <mc:Choice Requires="p14">
      <p:transition p14:dur="10" advTm="35000"/>
    </mc:Choice>
    <mc:Fallback xmlns="">
      <p:transition advTm="3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16877</TotalTime>
  <Words>815</Words>
  <Application>Microsoft Macintosh PowerPoint</Application>
  <PresentationFormat>Widescreen</PresentationFormat>
  <Paragraphs>70</Paragraphs>
  <Slides>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Helvetica Neue Light</vt:lpstr>
      <vt:lpstr>Wingdings</vt:lpstr>
      <vt:lpstr>Office Theme</vt:lpstr>
      <vt:lpstr>PowerPoint Presentation</vt:lpstr>
      <vt:lpstr>PowerPoint Presentation</vt:lpstr>
      <vt:lpstr>Project Updates</vt:lpstr>
      <vt:lpstr>Next Steps</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Nilsen, Wendy</dc:creator>
  <cp:keywords/>
  <dc:description/>
  <cp:lastModifiedBy>Cayelan C. Carey</cp:lastModifiedBy>
  <cp:revision>185</cp:revision>
  <dcterms:created xsi:type="dcterms:W3CDTF">2016-01-15T22:20:06Z</dcterms:created>
  <dcterms:modified xsi:type="dcterms:W3CDTF">2019-03-20T00:51:57Z</dcterms:modified>
  <cp:category/>
</cp:coreProperties>
</file>