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7"/>
  </p:notesMasterIdLst>
  <p:sldIdLst>
    <p:sldId id="269" r:id="rId2"/>
    <p:sldId id="270" r:id="rId3"/>
    <p:sldId id="272" r:id="rId4"/>
    <p:sldId id="274" r:id="rId5"/>
    <p:sldId id="273"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7DA"/>
    <a:srgbClr val="26C13A"/>
    <a:srgbClr val="5321AE"/>
    <a:srgbClr val="F0382C"/>
    <a:srgbClr val="DECB38"/>
    <a:srgbClr val="FFEA43"/>
    <a:srgbClr val="FF753D"/>
    <a:srgbClr val="F7FF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04" autoAdjust="0"/>
    <p:restoredTop sz="74863" autoAdjust="0"/>
  </p:normalViewPr>
  <p:slideViewPr>
    <p:cSldViewPr snapToGrid="0" snapToObjects="1">
      <p:cViewPr varScale="1">
        <p:scale>
          <a:sx n="93" d="100"/>
          <a:sy n="93" d="100"/>
        </p:scale>
        <p:origin x="264" y="200"/>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CB06A-0753-8142-AC4A-D731667376EB}" type="datetimeFigureOut">
              <a:rPr lang="en-US" smtClean="0"/>
              <a:t>3/21/19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3F6D4-C46E-5B48-9C82-B3110DDD8D25}" type="slidenum">
              <a:rPr lang="en-US" smtClean="0"/>
              <a:t>‹#›</a:t>
            </a:fld>
            <a:endParaRPr lang="en-US"/>
          </a:p>
        </p:txBody>
      </p:sp>
    </p:spTree>
    <p:extLst>
      <p:ext uri="{BB962C8B-B14F-4D97-AF65-F5344CB8AC3E}">
        <p14:creationId xmlns:p14="http://schemas.microsoft.com/office/powerpoint/2010/main" val="3982751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This is the transition slide. The lightning talk moderator will announce the name of your project and the name of the lead PI. Expect to begin your presentation from the next slide.</a:t>
            </a:r>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95304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118790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Most significant accomplishment: Describe at least one deliverable that you accomplished together with your community partner(s) in terms of capacity building and/or the science. Anecdotes and photos are highly encouraged.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Toughest challenge: Describe something challenging or unexpected about working with your community partners in terms of capacity building and/or the science (technical and/or social). How did you overcome this challenge? Anecdotes and photos are highly encouraged. Consider limiting your text.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138129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Most significant accomplishment: Describe at least one deliverable that you accomplished together with your community partner(s) in terms of capacity building and/or the science. Anecdotes and photos are highly encouraged.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Toughest challenge: Describe something challenging or unexpected about working with your community partners in terms of capacity building and/or the science (technical and/or social). How did you overcome this challenge? Anecdotes and photos are highly encouraged. Consider limiting your text.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136074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3F6D4-C46E-5B48-9C82-B3110DDD8D25}" type="slidenum">
              <a:rPr lang="en-US" smtClean="0"/>
              <a:t>5</a:t>
            </a:fld>
            <a:endParaRPr lang="en-US"/>
          </a:p>
        </p:txBody>
      </p:sp>
    </p:spTree>
    <p:extLst>
      <p:ext uri="{BB962C8B-B14F-4D97-AF65-F5344CB8AC3E}">
        <p14:creationId xmlns:p14="http://schemas.microsoft.com/office/powerpoint/2010/main" val="4076838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08502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38350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22670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5406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18125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EFDED8-02F0-504F-827D-8519E00A3956}" type="datetimeFigureOut">
              <a:rPr lang="en-US" smtClean="0"/>
              <a:t>3/21/19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73715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FDED8-02F0-504F-827D-8519E00A3956}" type="datetimeFigureOut">
              <a:rPr lang="en-US" smtClean="0"/>
              <a:t>3/21/19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6521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EFDED8-02F0-504F-827D-8519E00A3956}" type="datetimeFigureOut">
              <a:rPr lang="en-US" smtClean="0"/>
              <a:t>3/21/19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9189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FDED8-02F0-504F-827D-8519E00A3956}" type="datetimeFigureOut">
              <a:rPr lang="en-US" smtClean="0"/>
              <a:t>3/21/19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93935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8413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64512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DED8-02F0-504F-827D-8519E00A3956}" type="datetimeFigureOut">
              <a:rPr lang="en-US" smtClean="0"/>
              <a:t>3/21/19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1D023-4AC1-4F41-92D0-222C0E156FA4}" type="slidenum">
              <a:rPr lang="en-US" smtClean="0"/>
              <a:t>‹#›</a:t>
            </a:fld>
            <a:endParaRPr lang="en-US"/>
          </a:p>
        </p:txBody>
      </p:sp>
    </p:spTree>
    <p:extLst>
      <p:ext uri="{BB962C8B-B14F-4D97-AF65-F5344CB8AC3E}">
        <p14:creationId xmlns:p14="http://schemas.microsoft.com/office/powerpoint/2010/main" val="22594211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04800" y="2080401"/>
            <a:ext cx="11776364" cy="1812446"/>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en-US" sz="3000" b="1" dirty="0">
                <a:solidFill>
                  <a:schemeClr val="tx1">
                    <a:lumMod val="85000"/>
                    <a:lumOff val="15000"/>
                  </a:schemeClr>
                </a:solidFill>
                <a:effectLst/>
              </a:rPr>
              <a:t>FY 2017 IRG Track 2: Data Informed Modeling and Correct-by-Design Control Protocols for Personal Mobility in Intelligent Urban Transportation Systems, NSF Award 1736582</a:t>
            </a:r>
          </a:p>
          <a:p>
            <a:endParaRPr lang="en-US" sz="3600" b="1" dirty="0">
              <a:solidFill>
                <a:schemeClr val="tx1">
                  <a:lumMod val="85000"/>
                  <a:lumOff val="15000"/>
                </a:schemeClr>
              </a:solidFill>
              <a:effectLst/>
            </a:endParaRPr>
          </a:p>
        </p:txBody>
      </p:sp>
      <p:pic>
        <p:nvPicPr>
          <p:cNvPr id="8" name="Picture 2" descr="ttps://www.nsf.gov/images/logos/ns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1946" y="6033006"/>
            <a:ext cx="820054" cy="8249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0"/>
            <a:ext cx="12192000" cy="400110"/>
          </a:xfrm>
          <a:prstGeom prst="rect">
            <a:avLst/>
          </a:prstGeom>
          <a:solidFill>
            <a:schemeClr val="accent1">
              <a:lumMod val="20000"/>
              <a:lumOff val="80000"/>
            </a:schemeClr>
          </a:solidFill>
        </p:spPr>
        <p:txBody>
          <a:bodyPr wrap="square" rtlCol="0">
            <a:spAutoFit/>
          </a:bodyPr>
          <a:lstStyle/>
          <a:p>
            <a:pPr algn="ctr"/>
            <a:r>
              <a:rPr lang="en-US" sz="2000" b="1" dirty="0"/>
              <a:t>2019 NSF SMART AND CONNECTED COMMUNITIES PI MEETING</a:t>
            </a:r>
          </a:p>
        </p:txBody>
      </p:sp>
      <p:pic>
        <p:nvPicPr>
          <p:cNvPr id="12" name="Picture 11">
            <a:extLst>
              <a:ext uri="{FF2B5EF4-FFF2-40B4-BE49-F238E27FC236}">
                <a16:creationId xmlns:a16="http://schemas.microsoft.com/office/drawing/2014/main" id="{331AEE49-FF5E-AA4A-8731-F6F850307C2C}"/>
              </a:ext>
            </a:extLst>
          </p:cNvPr>
          <p:cNvPicPr>
            <a:picLocks noChangeAspect="1"/>
          </p:cNvPicPr>
          <p:nvPr/>
        </p:nvPicPr>
        <p:blipFill rotWithShape="1">
          <a:blip r:embed="rId4">
            <a:alphaModFix amt="33000"/>
            <a:extLst>
              <a:ext uri="{BEBA8EAE-BF5A-486C-A8C5-ECC9F3942E4B}">
                <a14:imgProps xmlns:a14="http://schemas.microsoft.com/office/drawing/2010/main">
                  <a14:imgLayer r:embed="rId5">
                    <a14:imgEffect>
                      <a14:saturation sat="46000"/>
                    </a14:imgEffect>
                  </a14:imgLayer>
                </a14:imgProps>
              </a:ext>
            </a:extLst>
          </a:blip>
          <a:srcRect b="4922"/>
          <a:stretch/>
        </p:blipFill>
        <p:spPr>
          <a:xfrm>
            <a:off x="0" y="360476"/>
            <a:ext cx="12192000" cy="1632875"/>
          </a:xfrm>
          <a:prstGeom prst="rect">
            <a:avLst/>
          </a:prstGeom>
        </p:spPr>
      </p:pic>
      <p:sp>
        <p:nvSpPr>
          <p:cNvPr id="7" name="Subtitle 3">
            <a:extLst>
              <a:ext uri="{FF2B5EF4-FFF2-40B4-BE49-F238E27FC236}">
                <a16:creationId xmlns:a16="http://schemas.microsoft.com/office/drawing/2014/main" id="{BA223B06-1999-3D45-AB9D-631B9D888153}"/>
              </a:ext>
            </a:extLst>
          </p:cNvPr>
          <p:cNvSpPr txBox="1">
            <a:spLocks/>
          </p:cNvSpPr>
          <p:nvPr/>
        </p:nvSpPr>
        <p:spPr>
          <a:xfrm>
            <a:off x="1532369" y="3892847"/>
            <a:ext cx="8737678" cy="248941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rgbClr val="2F5897"/>
                </a:solidFill>
              </a:rPr>
              <a:t>Lillian Ratliff</a:t>
            </a:r>
            <a:r>
              <a:rPr lang="en-US" baseline="30000" dirty="0">
                <a:solidFill>
                  <a:srgbClr val="2F5897"/>
                </a:solidFill>
              </a:rPr>
              <a:t>1</a:t>
            </a:r>
            <a:r>
              <a:rPr lang="en-US" dirty="0">
                <a:solidFill>
                  <a:srgbClr val="2F5897"/>
                </a:solidFill>
              </a:rPr>
              <a:t>, </a:t>
            </a:r>
            <a:r>
              <a:rPr lang="en-US" dirty="0" err="1">
                <a:solidFill>
                  <a:srgbClr val="2F5897"/>
                </a:solidFill>
              </a:rPr>
              <a:t>Behcet</a:t>
            </a:r>
            <a:r>
              <a:rPr lang="en-US" dirty="0">
                <a:solidFill>
                  <a:srgbClr val="2F5897"/>
                </a:solidFill>
              </a:rPr>
              <a:t> Acikmese</a:t>
            </a:r>
            <a:r>
              <a:rPr lang="en-US" baseline="30000" dirty="0">
                <a:solidFill>
                  <a:srgbClr val="2F5897"/>
                </a:solidFill>
              </a:rPr>
              <a:t>1</a:t>
            </a:r>
            <a:r>
              <a:rPr lang="en-US" dirty="0">
                <a:solidFill>
                  <a:srgbClr val="2F5897"/>
                </a:solidFill>
              </a:rPr>
              <a:t>, Samuel Coogan</a:t>
            </a:r>
            <a:r>
              <a:rPr lang="en-US" baseline="30000" dirty="0">
                <a:solidFill>
                  <a:srgbClr val="2F5897"/>
                </a:solidFill>
              </a:rPr>
              <a:t>2</a:t>
            </a:r>
            <a:r>
              <a:rPr lang="en-US" dirty="0">
                <a:solidFill>
                  <a:srgbClr val="2F5897"/>
                </a:solidFill>
              </a:rPr>
              <a:t>, Juan Matute</a:t>
            </a:r>
            <a:r>
              <a:rPr lang="en-US" baseline="30000" dirty="0">
                <a:solidFill>
                  <a:srgbClr val="2F5897"/>
                </a:solidFill>
              </a:rPr>
              <a:t>3</a:t>
            </a:r>
          </a:p>
          <a:p>
            <a:r>
              <a:rPr lang="en-US" baseline="30000" dirty="0">
                <a:solidFill>
                  <a:srgbClr val="2F5897"/>
                </a:solidFill>
              </a:rPr>
              <a:t>1</a:t>
            </a:r>
            <a:r>
              <a:rPr lang="en-US" dirty="0">
                <a:solidFill>
                  <a:srgbClr val="2F5897"/>
                </a:solidFill>
              </a:rPr>
              <a:t>University of Washington, Seattle; </a:t>
            </a:r>
            <a:r>
              <a:rPr lang="en-US" baseline="30000" dirty="0">
                <a:solidFill>
                  <a:srgbClr val="2F5897"/>
                </a:solidFill>
              </a:rPr>
              <a:t>2</a:t>
            </a:r>
            <a:r>
              <a:rPr lang="en-US" dirty="0">
                <a:solidFill>
                  <a:srgbClr val="2F5897"/>
                </a:solidFill>
              </a:rPr>
              <a:t>Georgia Institute of Technology; </a:t>
            </a:r>
            <a:r>
              <a:rPr lang="en-US" baseline="30000" dirty="0">
                <a:solidFill>
                  <a:srgbClr val="2F5897"/>
                </a:solidFill>
              </a:rPr>
              <a:t>3</a:t>
            </a:r>
            <a:r>
              <a:rPr lang="en-US" dirty="0">
                <a:solidFill>
                  <a:srgbClr val="2F5897"/>
                </a:solidFill>
              </a:rPr>
              <a:t>University of California, Los Angeles</a:t>
            </a:r>
          </a:p>
          <a:p>
            <a:r>
              <a:rPr lang="en-US" dirty="0">
                <a:solidFill>
                  <a:srgbClr val="2F5897"/>
                </a:solidFill>
              </a:rPr>
              <a:t>Community: SDOT, LADOT, and Business Improvement Areas in Seattle, LA, Santa Monica</a:t>
            </a:r>
          </a:p>
          <a:p>
            <a:pPr marL="0" indent="0">
              <a:buNone/>
            </a:pPr>
            <a:endParaRPr lang="en-US" dirty="0">
              <a:solidFill>
                <a:srgbClr val="2F5897"/>
              </a:solidFill>
            </a:endParaRPr>
          </a:p>
        </p:txBody>
      </p:sp>
    </p:spTree>
    <p:extLst>
      <p:ext uri="{BB962C8B-B14F-4D97-AF65-F5344CB8AC3E}">
        <p14:creationId xmlns:p14="http://schemas.microsoft.com/office/powerpoint/2010/main" val="1733810832"/>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F0B635CC-9697-F140-8B61-B695A2A8A345}"/>
              </a:ext>
            </a:extLst>
          </p:cNvPr>
          <p:cNvSpPr txBox="1">
            <a:spLocks/>
          </p:cNvSpPr>
          <p:nvPr/>
        </p:nvSpPr>
        <p:spPr>
          <a:xfrm>
            <a:off x="138545" y="130175"/>
            <a:ext cx="11845637" cy="762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bg1"/>
                </a:solidFill>
              </a:rPr>
              <a:t>Project Aim: Unified Approach to Parking, Ride-Sharing, and Traffic Flow</a:t>
            </a:r>
          </a:p>
        </p:txBody>
      </p:sp>
      <p:sp>
        <p:nvSpPr>
          <p:cNvPr id="3" name="Rectangle 2">
            <a:extLst>
              <a:ext uri="{FF2B5EF4-FFF2-40B4-BE49-F238E27FC236}">
                <a16:creationId xmlns:a16="http://schemas.microsoft.com/office/drawing/2014/main" id="{360455A4-1879-6D4B-945D-0555F0BBA6FD}"/>
              </a:ext>
            </a:extLst>
          </p:cNvPr>
          <p:cNvSpPr/>
          <p:nvPr/>
        </p:nvSpPr>
        <p:spPr>
          <a:xfrm>
            <a:off x="545286" y="1147295"/>
            <a:ext cx="11189514" cy="1061829"/>
          </a:xfrm>
          <a:prstGeom prst="rect">
            <a:avLst/>
          </a:prstGeom>
          <a:solidFill>
            <a:schemeClr val="tx1"/>
          </a:solidFill>
          <a:ln>
            <a:solidFill>
              <a:schemeClr val="tx1"/>
            </a:solidFill>
          </a:ln>
        </p:spPr>
        <p:txBody>
          <a:bodyPr wrap="square">
            <a:spAutoFit/>
          </a:bodyPr>
          <a:lstStyle/>
          <a:p>
            <a:pPr algn="just"/>
            <a:r>
              <a:rPr lang="en-US" sz="2100" b="1" dirty="0">
                <a:solidFill>
                  <a:schemeClr val="bg1"/>
                </a:solidFill>
              </a:rPr>
              <a:t>Overview: </a:t>
            </a:r>
            <a:r>
              <a:rPr lang="en-US" sz="2100" dirty="0">
                <a:solidFill>
                  <a:schemeClr val="bg1"/>
                </a:solidFill>
              </a:rPr>
              <a:t>Rich data streams available through collaborators are being leveraged to learn</a:t>
            </a:r>
            <a:r>
              <a:rPr lang="en-US" sz="2100" b="1" dirty="0">
                <a:solidFill>
                  <a:schemeClr val="bg1"/>
                </a:solidFill>
              </a:rPr>
              <a:t> </a:t>
            </a:r>
            <a:r>
              <a:rPr lang="en-US" sz="2100" b="1" dirty="0">
                <a:solidFill>
                  <a:schemeClr val="accent3">
                    <a:lumMod val="60000"/>
                    <a:lumOff val="40000"/>
                  </a:schemeClr>
                </a:solidFill>
              </a:rPr>
              <a:t>data-informed models</a:t>
            </a:r>
            <a:r>
              <a:rPr lang="en-US" sz="2100" b="1" dirty="0">
                <a:solidFill>
                  <a:schemeClr val="bg1"/>
                </a:solidFill>
              </a:rPr>
              <a:t> </a:t>
            </a:r>
            <a:r>
              <a:rPr lang="en-US" sz="2100" dirty="0">
                <a:solidFill>
                  <a:schemeClr val="bg1"/>
                </a:solidFill>
              </a:rPr>
              <a:t>and </a:t>
            </a:r>
            <a:r>
              <a:rPr lang="en-US" sz="2100" b="1" dirty="0">
                <a:solidFill>
                  <a:schemeClr val="accent5">
                    <a:lumMod val="60000"/>
                    <a:lumOff val="40000"/>
                  </a:schemeClr>
                </a:solidFill>
              </a:rPr>
              <a:t>correct-by-design policies </a:t>
            </a:r>
            <a:r>
              <a:rPr lang="en-US" sz="2100" dirty="0">
                <a:solidFill>
                  <a:schemeClr val="bg1"/>
                </a:solidFill>
              </a:rPr>
              <a:t>such as demand-based pricing for parking and traffic light control. </a:t>
            </a:r>
          </a:p>
        </p:txBody>
      </p:sp>
      <p:sp>
        <p:nvSpPr>
          <p:cNvPr id="15" name="Rectangle 14">
            <a:extLst>
              <a:ext uri="{FF2B5EF4-FFF2-40B4-BE49-F238E27FC236}">
                <a16:creationId xmlns:a16="http://schemas.microsoft.com/office/drawing/2014/main" id="{232B72B6-95CC-254E-A7D4-BF5D449D13B0}"/>
              </a:ext>
            </a:extLst>
          </p:cNvPr>
          <p:cNvSpPr/>
          <p:nvPr/>
        </p:nvSpPr>
        <p:spPr>
          <a:xfrm>
            <a:off x="545285" y="5431151"/>
            <a:ext cx="4656108" cy="1061829"/>
          </a:xfrm>
          <a:prstGeom prst="rect">
            <a:avLst/>
          </a:prstGeom>
          <a:solidFill>
            <a:srgbClr val="C00000"/>
          </a:solidFill>
          <a:ln>
            <a:solidFill>
              <a:srgbClr val="C00000"/>
            </a:solidFill>
          </a:ln>
        </p:spPr>
        <p:txBody>
          <a:bodyPr wrap="square">
            <a:spAutoFit/>
          </a:bodyPr>
          <a:lstStyle/>
          <a:p>
            <a:r>
              <a:rPr lang="en-US" sz="2100" b="1" dirty="0">
                <a:solidFill>
                  <a:schemeClr val="bg1"/>
                </a:solidFill>
                <a:latin typeface="CMSS10"/>
              </a:rPr>
              <a:t>Formal verification and validation</a:t>
            </a:r>
            <a:r>
              <a:rPr lang="en-US" sz="2100" dirty="0">
                <a:solidFill>
                  <a:schemeClr val="bg1"/>
                </a:solidFill>
                <a:latin typeface="CMSS10"/>
              </a:rPr>
              <a:t> of algorithms via rigorous simulation and a series of living lab experiments. </a:t>
            </a:r>
            <a:endParaRPr lang="en-US" sz="2100" dirty="0">
              <a:solidFill>
                <a:schemeClr val="bg1"/>
              </a:solidFill>
            </a:endParaRPr>
          </a:p>
        </p:txBody>
      </p:sp>
      <p:sp>
        <p:nvSpPr>
          <p:cNvPr id="17" name="Rectangle 16">
            <a:extLst>
              <a:ext uri="{FF2B5EF4-FFF2-40B4-BE49-F238E27FC236}">
                <a16:creationId xmlns:a16="http://schemas.microsoft.com/office/drawing/2014/main" id="{CFA89C8A-2F7A-8E4A-B1A1-7E68F4CA80BB}"/>
              </a:ext>
            </a:extLst>
          </p:cNvPr>
          <p:cNvSpPr/>
          <p:nvPr/>
        </p:nvSpPr>
        <p:spPr>
          <a:xfrm>
            <a:off x="545285" y="3875555"/>
            <a:ext cx="4656108" cy="1061829"/>
          </a:xfrm>
          <a:prstGeom prst="rect">
            <a:avLst/>
          </a:prstGeom>
          <a:solidFill>
            <a:schemeClr val="accent5">
              <a:lumMod val="75000"/>
            </a:schemeClr>
          </a:solidFill>
          <a:ln>
            <a:solidFill>
              <a:schemeClr val="accent5">
                <a:lumMod val="75000"/>
              </a:schemeClr>
            </a:solidFill>
          </a:ln>
        </p:spPr>
        <p:txBody>
          <a:bodyPr wrap="square">
            <a:spAutoFit/>
          </a:bodyPr>
          <a:lstStyle/>
          <a:p>
            <a:r>
              <a:rPr lang="en-US" sz="2100" b="1" dirty="0">
                <a:solidFill>
                  <a:schemeClr val="bg1"/>
                </a:solidFill>
                <a:latin typeface="CMSS10"/>
              </a:rPr>
              <a:t>Correct-by-design</a:t>
            </a:r>
            <a:r>
              <a:rPr lang="en-US" sz="2100" dirty="0">
                <a:solidFill>
                  <a:schemeClr val="bg1"/>
                </a:solidFill>
                <a:latin typeface="CMSS10"/>
              </a:rPr>
              <a:t> policy synthesis using formal methods, convex optimization, and certifiable learning algorithms</a:t>
            </a:r>
            <a:endParaRPr lang="en-US" sz="2100" dirty="0">
              <a:solidFill>
                <a:schemeClr val="bg1"/>
              </a:solidFill>
            </a:endParaRPr>
          </a:p>
        </p:txBody>
      </p:sp>
      <p:sp>
        <p:nvSpPr>
          <p:cNvPr id="18" name="Rectangle 17">
            <a:extLst>
              <a:ext uri="{FF2B5EF4-FFF2-40B4-BE49-F238E27FC236}">
                <a16:creationId xmlns:a16="http://schemas.microsoft.com/office/drawing/2014/main" id="{1D7FE712-B06A-D540-A8EA-9F4D75618D5D}"/>
              </a:ext>
            </a:extLst>
          </p:cNvPr>
          <p:cNvSpPr/>
          <p:nvPr/>
        </p:nvSpPr>
        <p:spPr>
          <a:xfrm>
            <a:off x="545285" y="2319960"/>
            <a:ext cx="4656108" cy="1061829"/>
          </a:xfrm>
          <a:prstGeom prst="rect">
            <a:avLst/>
          </a:prstGeom>
          <a:solidFill>
            <a:srgbClr val="26C13A"/>
          </a:solidFill>
          <a:ln>
            <a:solidFill>
              <a:srgbClr val="26C13A"/>
            </a:solidFill>
          </a:ln>
        </p:spPr>
        <p:txBody>
          <a:bodyPr wrap="square">
            <a:spAutoFit/>
          </a:bodyPr>
          <a:lstStyle/>
          <a:p>
            <a:r>
              <a:rPr lang="en-US" sz="2100" b="1" dirty="0">
                <a:solidFill>
                  <a:schemeClr val="bg1"/>
                </a:solidFill>
                <a:latin typeface="CMSS10"/>
              </a:rPr>
              <a:t>Data-informed</a:t>
            </a:r>
            <a:r>
              <a:rPr lang="en-US" sz="2100" dirty="0">
                <a:solidFill>
                  <a:schemeClr val="bg1"/>
                </a:solidFill>
                <a:latin typeface="CMSS10"/>
              </a:rPr>
              <a:t> stochastic dynamical system models of mobility including parking, ride-sharing, personal vehicles </a:t>
            </a:r>
          </a:p>
        </p:txBody>
      </p:sp>
      <p:pic>
        <p:nvPicPr>
          <p:cNvPr id="22" name="Picture 21">
            <a:extLst>
              <a:ext uri="{FF2B5EF4-FFF2-40B4-BE49-F238E27FC236}">
                <a16:creationId xmlns:a16="http://schemas.microsoft.com/office/drawing/2014/main" id="{2E0DF77C-1420-3842-A632-6CD2BF982F1E}"/>
              </a:ext>
            </a:extLst>
          </p:cNvPr>
          <p:cNvPicPr>
            <a:picLocks noChangeAspect="1"/>
          </p:cNvPicPr>
          <p:nvPr/>
        </p:nvPicPr>
        <p:blipFill>
          <a:blip r:embed="rId3"/>
          <a:stretch>
            <a:fillRect/>
          </a:stretch>
        </p:blipFill>
        <p:spPr>
          <a:xfrm>
            <a:off x="5920928" y="2319960"/>
            <a:ext cx="5813872" cy="4173020"/>
          </a:xfrm>
          <a:prstGeom prst="rect">
            <a:avLst/>
          </a:prstGeom>
        </p:spPr>
      </p:pic>
    </p:spTree>
    <p:extLst>
      <p:ext uri="{BB962C8B-B14F-4D97-AF65-F5344CB8AC3E}">
        <p14:creationId xmlns:p14="http://schemas.microsoft.com/office/powerpoint/2010/main" val="700523190"/>
      </p:ext>
    </p:extLst>
  </p:cSld>
  <p:clrMapOvr>
    <a:masterClrMapping/>
  </p:clrMapOvr>
  <mc:AlternateContent xmlns:mc="http://schemas.openxmlformats.org/markup-compatibility/2006">
    <mc:Choice xmlns:p14="http://schemas.microsoft.com/office/powerpoint/2010/main" Requires="p14">
      <p:transition spd="slow" p14:dur="25000" advTm="25000"/>
    </mc:Choice>
    <mc:Fallback>
      <p:transition spd="slow" advTm="2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8"/>
          <p:cNvSpPr>
            <a:spLocks noGrp="1"/>
          </p:cNvSpPr>
          <p:nvPr>
            <p:ph type="title"/>
          </p:nvPr>
        </p:nvSpPr>
        <p:spPr>
          <a:xfrm>
            <a:off x="206231" y="176146"/>
            <a:ext cx="11636902" cy="530905"/>
          </a:xfrm>
        </p:spPr>
        <p:txBody>
          <a:bodyPr>
            <a:noAutofit/>
          </a:bodyPr>
          <a:lstStyle/>
          <a:p>
            <a:pPr algn="l">
              <a:lnSpc>
                <a:spcPct val="100000"/>
              </a:lnSpc>
            </a:pPr>
            <a:r>
              <a:rPr lang="en-US" sz="3200" b="1" dirty="0">
                <a:solidFill>
                  <a:schemeClr val="bg1"/>
                </a:solidFill>
              </a:rPr>
              <a:t>Project Update: Significant Accomplishments (Theory)</a:t>
            </a:r>
          </a:p>
        </p:txBody>
      </p:sp>
      <p:sp>
        <p:nvSpPr>
          <p:cNvPr id="19" name="TextBox 18">
            <a:extLst>
              <a:ext uri="{FF2B5EF4-FFF2-40B4-BE49-F238E27FC236}">
                <a16:creationId xmlns:a16="http://schemas.microsoft.com/office/drawing/2014/main" id="{62649B42-9433-DD46-AB2D-24C0FCDC4191}"/>
              </a:ext>
            </a:extLst>
          </p:cNvPr>
          <p:cNvSpPr txBox="1"/>
          <p:nvPr/>
        </p:nvSpPr>
        <p:spPr>
          <a:xfrm>
            <a:off x="581742" y="4685948"/>
            <a:ext cx="4536704" cy="923330"/>
          </a:xfrm>
          <a:prstGeom prst="rect">
            <a:avLst/>
          </a:prstGeom>
          <a:solidFill>
            <a:schemeClr val="tx2">
              <a:lumMod val="60000"/>
              <a:lumOff val="40000"/>
            </a:schemeClr>
          </a:solidFill>
          <a:ln cap="rnd">
            <a:noFill/>
            <a:headEnd type="none" w="med" len="med"/>
            <a:tailEnd type="none" w="med" len="med"/>
          </a:ln>
          <a:effectLst>
            <a:softEdge rad="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t>Development of Koopman/DMD tools for analysis of traffic flow data</a:t>
            </a:r>
          </a:p>
          <a:p>
            <a:pPr marL="285750" indent="-285750">
              <a:buFont typeface="Arial" panose="020B0604020202020204" pitchFamily="34" charset="0"/>
              <a:buChar char="•"/>
            </a:pPr>
            <a:r>
              <a:rPr lang="en-US" dirty="0"/>
              <a:t>application: traffic flow management</a:t>
            </a:r>
          </a:p>
        </p:txBody>
      </p:sp>
      <p:pic>
        <p:nvPicPr>
          <p:cNvPr id="29" name="Picture 28">
            <a:extLst>
              <a:ext uri="{FF2B5EF4-FFF2-40B4-BE49-F238E27FC236}">
                <a16:creationId xmlns:a16="http://schemas.microsoft.com/office/drawing/2014/main" id="{9A92E576-CF74-5E41-85C3-4BFB0451D933}"/>
              </a:ext>
            </a:extLst>
          </p:cNvPr>
          <p:cNvPicPr>
            <a:picLocks noChangeAspect="1"/>
          </p:cNvPicPr>
          <p:nvPr/>
        </p:nvPicPr>
        <p:blipFill>
          <a:blip r:embed="rId3"/>
          <a:stretch>
            <a:fillRect/>
          </a:stretch>
        </p:blipFill>
        <p:spPr>
          <a:xfrm>
            <a:off x="6494990" y="4706291"/>
            <a:ext cx="2525950" cy="926062"/>
          </a:xfrm>
          <a:prstGeom prst="rect">
            <a:avLst/>
          </a:prstGeom>
        </p:spPr>
      </p:pic>
      <p:pic>
        <p:nvPicPr>
          <p:cNvPr id="31" name="Picture 30">
            <a:extLst>
              <a:ext uri="{FF2B5EF4-FFF2-40B4-BE49-F238E27FC236}">
                <a16:creationId xmlns:a16="http://schemas.microsoft.com/office/drawing/2014/main" id="{43D9E390-A111-3348-853E-3443BF21BA69}"/>
              </a:ext>
            </a:extLst>
          </p:cNvPr>
          <p:cNvPicPr>
            <a:picLocks noChangeAspect="1"/>
          </p:cNvPicPr>
          <p:nvPr/>
        </p:nvPicPr>
        <p:blipFill>
          <a:blip r:embed="rId4"/>
          <a:stretch>
            <a:fillRect/>
          </a:stretch>
        </p:blipFill>
        <p:spPr>
          <a:xfrm>
            <a:off x="581742" y="5685624"/>
            <a:ext cx="4544973" cy="1052925"/>
          </a:xfrm>
          <a:prstGeom prst="rect">
            <a:avLst/>
          </a:prstGeom>
        </p:spPr>
      </p:pic>
      <p:grpSp>
        <p:nvGrpSpPr>
          <p:cNvPr id="41" name="Group 40">
            <a:extLst>
              <a:ext uri="{FF2B5EF4-FFF2-40B4-BE49-F238E27FC236}">
                <a16:creationId xmlns:a16="http://schemas.microsoft.com/office/drawing/2014/main" id="{BCF35A86-E31B-6E4C-9A31-80EB62D02FF9}"/>
              </a:ext>
            </a:extLst>
          </p:cNvPr>
          <p:cNvGrpSpPr/>
          <p:nvPr/>
        </p:nvGrpSpPr>
        <p:grpSpPr>
          <a:xfrm>
            <a:off x="9108816" y="4706291"/>
            <a:ext cx="2039788" cy="924846"/>
            <a:chOff x="3245984" y="1176703"/>
            <a:chExt cx="2269698" cy="1019114"/>
          </a:xfrm>
        </p:grpSpPr>
        <p:pic>
          <p:nvPicPr>
            <p:cNvPr id="33" name="Picture 32">
              <a:extLst>
                <a:ext uri="{FF2B5EF4-FFF2-40B4-BE49-F238E27FC236}">
                  <a16:creationId xmlns:a16="http://schemas.microsoft.com/office/drawing/2014/main" id="{561BF4E3-0B8F-074C-912B-4FB54F59BCAE}"/>
                </a:ext>
              </a:extLst>
            </p:cNvPr>
            <p:cNvPicPr>
              <a:picLocks noChangeAspect="1"/>
            </p:cNvPicPr>
            <p:nvPr/>
          </p:nvPicPr>
          <p:blipFill>
            <a:blip r:embed="rId5"/>
            <a:stretch>
              <a:fillRect/>
            </a:stretch>
          </p:blipFill>
          <p:spPr>
            <a:xfrm>
              <a:off x="3946057" y="1176703"/>
              <a:ext cx="1569625" cy="726984"/>
            </a:xfrm>
            <a:prstGeom prst="rect">
              <a:avLst/>
            </a:prstGeom>
          </p:spPr>
        </p:pic>
        <p:pic>
          <p:nvPicPr>
            <p:cNvPr id="34" name="Picture 33">
              <a:extLst>
                <a:ext uri="{FF2B5EF4-FFF2-40B4-BE49-F238E27FC236}">
                  <a16:creationId xmlns:a16="http://schemas.microsoft.com/office/drawing/2014/main" id="{6B0DA18C-0E9E-4245-9A76-9FED9E44A6F8}"/>
                </a:ext>
              </a:extLst>
            </p:cNvPr>
            <p:cNvPicPr>
              <a:picLocks noChangeAspect="1"/>
            </p:cNvPicPr>
            <p:nvPr/>
          </p:nvPicPr>
          <p:blipFill>
            <a:blip r:embed="rId6"/>
            <a:stretch>
              <a:fillRect/>
            </a:stretch>
          </p:blipFill>
          <p:spPr>
            <a:xfrm>
              <a:off x="3245984" y="1246171"/>
              <a:ext cx="504512" cy="90281"/>
            </a:xfrm>
            <a:prstGeom prst="rect">
              <a:avLst/>
            </a:prstGeom>
          </p:spPr>
        </p:pic>
        <p:pic>
          <p:nvPicPr>
            <p:cNvPr id="35" name="Picture 34">
              <a:extLst>
                <a:ext uri="{FF2B5EF4-FFF2-40B4-BE49-F238E27FC236}">
                  <a16:creationId xmlns:a16="http://schemas.microsoft.com/office/drawing/2014/main" id="{0CFB9CFC-9D9F-8147-91D8-796199FA21D1}"/>
                </a:ext>
              </a:extLst>
            </p:cNvPr>
            <p:cNvPicPr>
              <a:picLocks noChangeAspect="1"/>
            </p:cNvPicPr>
            <p:nvPr/>
          </p:nvPicPr>
          <p:blipFill>
            <a:blip r:embed="rId7"/>
            <a:stretch>
              <a:fillRect/>
            </a:stretch>
          </p:blipFill>
          <p:spPr>
            <a:xfrm rot="5400000" flipV="1">
              <a:off x="3326619" y="1533960"/>
              <a:ext cx="342900" cy="127000"/>
            </a:xfrm>
            <a:prstGeom prst="rect">
              <a:avLst/>
            </a:prstGeom>
          </p:spPr>
        </p:pic>
        <p:pic>
          <p:nvPicPr>
            <p:cNvPr id="36" name="Picture 35">
              <a:extLst>
                <a:ext uri="{FF2B5EF4-FFF2-40B4-BE49-F238E27FC236}">
                  <a16:creationId xmlns:a16="http://schemas.microsoft.com/office/drawing/2014/main" id="{42419079-26EF-9444-858D-1D5E4E9437BC}"/>
                </a:ext>
              </a:extLst>
            </p:cNvPr>
            <p:cNvPicPr>
              <a:picLocks noChangeAspect="1"/>
            </p:cNvPicPr>
            <p:nvPr/>
          </p:nvPicPr>
          <p:blipFill>
            <a:blip r:embed="rId8"/>
            <a:stretch>
              <a:fillRect/>
            </a:stretch>
          </p:blipFill>
          <p:spPr>
            <a:xfrm>
              <a:off x="4275859" y="2034861"/>
              <a:ext cx="910020" cy="160956"/>
            </a:xfrm>
            <a:prstGeom prst="rect">
              <a:avLst/>
            </a:prstGeom>
          </p:spPr>
        </p:pic>
      </p:grpSp>
      <p:sp>
        <p:nvSpPr>
          <p:cNvPr id="45" name="TextBox 44">
            <a:extLst>
              <a:ext uri="{FF2B5EF4-FFF2-40B4-BE49-F238E27FC236}">
                <a16:creationId xmlns:a16="http://schemas.microsoft.com/office/drawing/2014/main" id="{B3551605-B1E0-ED42-96AF-AE076681C02B}"/>
              </a:ext>
            </a:extLst>
          </p:cNvPr>
          <p:cNvSpPr txBox="1"/>
          <p:nvPr/>
        </p:nvSpPr>
        <p:spPr>
          <a:xfrm rot="16200000">
            <a:off x="5757403" y="5918883"/>
            <a:ext cx="988540" cy="369332"/>
          </a:xfrm>
          <a:prstGeom prst="rect">
            <a:avLst/>
          </a:prstGeom>
          <a:noFill/>
        </p:spPr>
        <p:txBody>
          <a:bodyPr wrap="none" rtlCol="0">
            <a:spAutoFit/>
          </a:bodyPr>
          <a:lstStyle/>
          <a:p>
            <a:r>
              <a:rPr lang="en-US" dirty="0">
                <a:solidFill>
                  <a:schemeClr val="bg1"/>
                </a:solidFill>
              </a:rPr>
              <a:t>low rank</a:t>
            </a:r>
          </a:p>
        </p:txBody>
      </p:sp>
      <p:sp>
        <p:nvSpPr>
          <p:cNvPr id="46" name="TextBox 45">
            <a:extLst>
              <a:ext uri="{FF2B5EF4-FFF2-40B4-BE49-F238E27FC236}">
                <a16:creationId xmlns:a16="http://schemas.microsoft.com/office/drawing/2014/main" id="{B0984535-5E17-B543-B6D0-6161951068AE}"/>
              </a:ext>
            </a:extLst>
          </p:cNvPr>
          <p:cNvSpPr txBox="1"/>
          <p:nvPr/>
        </p:nvSpPr>
        <p:spPr>
          <a:xfrm rot="16200000">
            <a:off x="49227" y="5909232"/>
            <a:ext cx="534185" cy="369332"/>
          </a:xfrm>
          <a:prstGeom prst="rect">
            <a:avLst/>
          </a:prstGeom>
          <a:noFill/>
        </p:spPr>
        <p:txBody>
          <a:bodyPr wrap="none" rtlCol="0">
            <a:spAutoFit/>
          </a:bodyPr>
          <a:lstStyle/>
          <a:p>
            <a:r>
              <a:rPr lang="en-US" dirty="0">
                <a:solidFill>
                  <a:schemeClr val="bg1"/>
                </a:solidFill>
              </a:rPr>
              <a:t>raw</a:t>
            </a:r>
          </a:p>
        </p:txBody>
      </p:sp>
      <p:pic>
        <p:nvPicPr>
          <p:cNvPr id="4" name="Picture 3">
            <a:extLst>
              <a:ext uri="{FF2B5EF4-FFF2-40B4-BE49-F238E27FC236}">
                <a16:creationId xmlns:a16="http://schemas.microsoft.com/office/drawing/2014/main" id="{2197B62E-7A01-8F4F-B58C-971CC4EB8C4D}"/>
              </a:ext>
            </a:extLst>
          </p:cNvPr>
          <p:cNvPicPr>
            <a:picLocks noChangeAspect="1"/>
          </p:cNvPicPr>
          <p:nvPr/>
        </p:nvPicPr>
        <p:blipFill>
          <a:blip r:embed="rId9"/>
          <a:stretch>
            <a:fillRect/>
          </a:stretch>
        </p:blipFill>
        <p:spPr>
          <a:xfrm>
            <a:off x="6514972" y="5685624"/>
            <a:ext cx="4544973" cy="1070547"/>
          </a:xfrm>
          <a:prstGeom prst="rect">
            <a:avLst/>
          </a:prstGeom>
        </p:spPr>
      </p:pic>
      <p:pic>
        <p:nvPicPr>
          <p:cNvPr id="12" name="Picture 11">
            <a:extLst>
              <a:ext uri="{FF2B5EF4-FFF2-40B4-BE49-F238E27FC236}">
                <a16:creationId xmlns:a16="http://schemas.microsoft.com/office/drawing/2014/main" id="{85911C6E-C5A5-0E46-A215-6679C11512E6}"/>
              </a:ext>
            </a:extLst>
          </p:cNvPr>
          <p:cNvPicPr>
            <a:picLocks noChangeAspect="1"/>
          </p:cNvPicPr>
          <p:nvPr/>
        </p:nvPicPr>
        <p:blipFill>
          <a:blip r:embed="rId10"/>
          <a:stretch>
            <a:fillRect/>
          </a:stretch>
        </p:blipFill>
        <p:spPr>
          <a:xfrm>
            <a:off x="891155" y="2169022"/>
            <a:ext cx="4175853" cy="2284436"/>
          </a:xfrm>
          <a:prstGeom prst="rect">
            <a:avLst/>
          </a:prstGeom>
        </p:spPr>
      </p:pic>
      <p:sp>
        <p:nvSpPr>
          <p:cNvPr id="15" name="Rectangle 14">
            <a:extLst>
              <a:ext uri="{FF2B5EF4-FFF2-40B4-BE49-F238E27FC236}">
                <a16:creationId xmlns:a16="http://schemas.microsoft.com/office/drawing/2014/main" id="{BFFFAAAF-1329-CD4B-B13D-0C22238368B5}"/>
              </a:ext>
            </a:extLst>
          </p:cNvPr>
          <p:cNvSpPr/>
          <p:nvPr/>
        </p:nvSpPr>
        <p:spPr>
          <a:xfrm>
            <a:off x="581742" y="942317"/>
            <a:ext cx="4544973" cy="923330"/>
          </a:xfrm>
          <a:prstGeom prst="rect">
            <a:avLst/>
          </a:prstGeom>
          <a:solidFill>
            <a:srgbClr val="7030A0"/>
          </a:solidFill>
        </p:spPr>
        <p:txBody>
          <a:bodyPr wrap="square">
            <a:spAutoFit/>
          </a:bodyPr>
          <a:lstStyle/>
          <a:p>
            <a:r>
              <a:rPr lang="en-US" dirty="0">
                <a:solidFill>
                  <a:schemeClr val="bg1"/>
                </a:solidFill>
              </a:rPr>
              <a:t>Certifiable algorithms for incentive and information dissemination</a:t>
            </a:r>
          </a:p>
          <a:p>
            <a:pPr marL="285750" indent="-285750">
              <a:buFont typeface="Arial" panose="020B0604020202020204" pitchFamily="34" charset="0"/>
              <a:buChar char="•"/>
            </a:pPr>
            <a:r>
              <a:rPr lang="en-US" dirty="0">
                <a:solidFill>
                  <a:schemeClr val="bg1"/>
                </a:solidFill>
              </a:rPr>
              <a:t>application: redistribution of bike-share</a:t>
            </a:r>
          </a:p>
        </p:txBody>
      </p:sp>
      <p:sp>
        <p:nvSpPr>
          <p:cNvPr id="16" name="TextBox 15">
            <a:extLst>
              <a:ext uri="{FF2B5EF4-FFF2-40B4-BE49-F238E27FC236}">
                <a16:creationId xmlns:a16="http://schemas.microsoft.com/office/drawing/2014/main" id="{90740CE4-024F-2247-8031-3BFDEFFB80C5}"/>
              </a:ext>
            </a:extLst>
          </p:cNvPr>
          <p:cNvSpPr txBox="1"/>
          <p:nvPr/>
        </p:nvSpPr>
        <p:spPr>
          <a:xfrm>
            <a:off x="5564754" y="951045"/>
            <a:ext cx="6415692" cy="923330"/>
          </a:xfrm>
          <a:prstGeom prst="rect">
            <a:avLst/>
          </a:prstGeom>
          <a:solidFill>
            <a:schemeClr val="accent6">
              <a:lumMod val="75000"/>
            </a:schemeClr>
          </a:solidFill>
          <a:ln>
            <a:noFill/>
          </a:ln>
        </p:spPr>
        <p:txBody>
          <a:bodyPr wrap="square" rtlCol="0">
            <a:spAutoFit/>
          </a:bodyPr>
          <a:lstStyle/>
          <a:p>
            <a:r>
              <a:rPr lang="en-US" dirty="0">
                <a:solidFill>
                  <a:schemeClr val="bg1"/>
                </a:solidFill>
              </a:rPr>
              <a:t>Optimization framework for synthesizing policies for stochastic games—e.g., demand-based tolls or variable ride-sharing pricing</a:t>
            </a:r>
          </a:p>
          <a:p>
            <a:pPr marL="285750" indent="-285750">
              <a:buFont typeface="Arial" panose="020B0604020202020204" pitchFamily="34" charset="0"/>
              <a:buChar char="•"/>
            </a:pPr>
            <a:r>
              <a:rPr lang="en-US" dirty="0">
                <a:solidFill>
                  <a:schemeClr val="bg1"/>
                </a:solidFill>
              </a:rPr>
              <a:t>application: redistribution of ride-share drivers</a:t>
            </a:r>
          </a:p>
        </p:txBody>
      </p:sp>
      <p:sp>
        <p:nvSpPr>
          <p:cNvPr id="17" name="TextBox 16">
            <a:extLst>
              <a:ext uri="{FF2B5EF4-FFF2-40B4-BE49-F238E27FC236}">
                <a16:creationId xmlns:a16="http://schemas.microsoft.com/office/drawing/2014/main" id="{6CB82779-8440-BF43-A531-DCB4FA4814BF}"/>
              </a:ext>
            </a:extLst>
          </p:cNvPr>
          <p:cNvSpPr txBox="1"/>
          <p:nvPr/>
        </p:nvSpPr>
        <p:spPr>
          <a:xfrm rot="16200000">
            <a:off x="-546649" y="2899375"/>
            <a:ext cx="2537053" cy="338554"/>
          </a:xfrm>
          <a:prstGeom prst="rect">
            <a:avLst/>
          </a:prstGeom>
          <a:noFill/>
        </p:spPr>
        <p:txBody>
          <a:bodyPr wrap="square" rtlCol="0">
            <a:spAutoFit/>
          </a:bodyPr>
          <a:lstStyle/>
          <a:p>
            <a:r>
              <a:rPr lang="en-US" sz="1600" dirty="0">
                <a:solidFill>
                  <a:schemeClr val="bg1"/>
                </a:solidFill>
              </a:rPr>
              <a:t>Reduction in rejections</a:t>
            </a:r>
          </a:p>
        </p:txBody>
      </p:sp>
      <p:pic>
        <p:nvPicPr>
          <p:cNvPr id="21" name="Picture 20">
            <a:extLst>
              <a:ext uri="{FF2B5EF4-FFF2-40B4-BE49-F238E27FC236}">
                <a16:creationId xmlns:a16="http://schemas.microsoft.com/office/drawing/2014/main" id="{762CE7B8-645F-AF49-8B22-8AA13FA3667F}"/>
              </a:ext>
            </a:extLst>
          </p:cNvPr>
          <p:cNvPicPr>
            <a:picLocks noChangeAspect="1"/>
          </p:cNvPicPr>
          <p:nvPr/>
        </p:nvPicPr>
        <p:blipFill>
          <a:blip r:embed="rId11"/>
          <a:stretch>
            <a:fillRect/>
          </a:stretch>
        </p:blipFill>
        <p:spPr>
          <a:xfrm>
            <a:off x="5297911" y="5966898"/>
            <a:ext cx="698500" cy="254000"/>
          </a:xfrm>
          <a:prstGeom prst="rect">
            <a:avLst/>
          </a:prstGeom>
        </p:spPr>
      </p:pic>
      <p:sp>
        <p:nvSpPr>
          <p:cNvPr id="22" name="TextBox 21">
            <a:extLst>
              <a:ext uri="{FF2B5EF4-FFF2-40B4-BE49-F238E27FC236}">
                <a16:creationId xmlns:a16="http://schemas.microsoft.com/office/drawing/2014/main" id="{5CCE72D3-0C9B-A44C-B0A8-D0203F74C506}"/>
              </a:ext>
            </a:extLst>
          </p:cNvPr>
          <p:cNvSpPr txBox="1"/>
          <p:nvPr/>
        </p:nvSpPr>
        <p:spPr>
          <a:xfrm rot="16200000">
            <a:off x="4347293" y="3121056"/>
            <a:ext cx="2533066" cy="338554"/>
          </a:xfrm>
          <a:prstGeom prst="rect">
            <a:avLst/>
          </a:prstGeom>
          <a:noFill/>
        </p:spPr>
        <p:txBody>
          <a:bodyPr wrap="none" rtlCol="0">
            <a:spAutoFit/>
          </a:bodyPr>
          <a:lstStyle/>
          <a:p>
            <a:r>
              <a:rPr lang="en-US" sz="1600" dirty="0">
                <a:solidFill>
                  <a:schemeClr val="bg1"/>
                </a:solidFill>
              </a:rPr>
              <a:t>Baseline equilibrium density</a:t>
            </a:r>
          </a:p>
        </p:txBody>
      </p:sp>
      <p:sp>
        <p:nvSpPr>
          <p:cNvPr id="38" name="TextBox 37">
            <a:extLst>
              <a:ext uri="{FF2B5EF4-FFF2-40B4-BE49-F238E27FC236}">
                <a16:creationId xmlns:a16="http://schemas.microsoft.com/office/drawing/2014/main" id="{267D4662-8ED0-A341-810B-139EE461D3E5}"/>
              </a:ext>
            </a:extLst>
          </p:cNvPr>
          <p:cNvSpPr txBox="1"/>
          <p:nvPr/>
        </p:nvSpPr>
        <p:spPr>
          <a:xfrm rot="16200000">
            <a:off x="7746838" y="3167697"/>
            <a:ext cx="2390078" cy="338554"/>
          </a:xfrm>
          <a:prstGeom prst="rect">
            <a:avLst/>
          </a:prstGeom>
          <a:noFill/>
        </p:spPr>
        <p:txBody>
          <a:bodyPr wrap="none" rtlCol="0">
            <a:spAutoFit/>
          </a:bodyPr>
          <a:lstStyle/>
          <a:p>
            <a:r>
              <a:rPr lang="en-US" sz="1600" dirty="0">
                <a:solidFill>
                  <a:schemeClr val="bg1"/>
                </a:solidFill>
              </a:rPr>
              <a:t>average increase in drivers</a:t>
            </a:r>
          </a:p>
        </p:txBody>
      </p:sp>
      <p:pic>
        <p:nvPicPr>
          <p:cNvPr id="24" name="Picture 23">
            <a:extLst>
              <a:ext uri="{FF2B5EF4-FFF2-40B4-BE49-F238E27FC236}">
                <a16:creationId xmlns:a16="http://schemas.microsoft.com/office/drawing/2014/main" id="{6FC4558A-9C3B-CF4E-8EBB-EF5493E9048E}"/>
              </a:ext>
            </a:extLst>
          </p:cNvPr>
          <p:cNvPicPr>
            <a:picLocks noChangeAspect="1"/>
          </p:cNvPicPr>
          <p:nvPr/>
        </p:nvPicPr>
        <p:blipFill>
          <a:blip r:embed="rId12"/>
          <a:stretch>
            <a:fillRect/>
          </a:stretch>
        </p:blipFill>
        <p:spPr>
          <a:xfrm>
            <a:off x="5757587" y="2157978"/>
            <a:ext cx="2910576" cy="2299966"/>
          </a:xfrm>
          <a:prstGeom prst="rect">
            <a:avLst/>
          </a:prstGeom>
        </p:spPr>
      </p:pic>
      <p:pic>
        <p:nvPicPr>
          <p:cNvPr id="28" name="Picture 27">
            <a:extLst>
              <a:ext uri="{FF2B5EF4-FFF2-40B4-BE49-F238E27FC236}">
                <a16:creationId xmlns:a16="http://schemas.microsoft.com/office/drawing/2014/main" id="{4677F625-2C97-BA48-8A9E-E6D02AB218AA}"/>
              </a:ext>
            </a:extLst>
          </p:cNvPr>
          <p:cNvPicPr>
            <a:picLocks noChangeAspect="1"/>
          </p:cNvPicPr>
          <p:nvPr/>
        </p:nvPicPr>
        <p:blipFill>
          <a:blip r:embed="rId13"/>
          <a:stretch>
            <a:fillRect/>
          </a:stretch>
        </p:blipFill>
        <p:spPr>
          <a:xfrm>
            <a:off x="9095860" y="2157978"/>
            <a:ext cx="2884586" cy="2295480"/>
          </a:xfrm>
          <a:prstGeom prst="rect">
            <a:avLst/>
          </a:prstGeom>
        </p:spPr>
      </p:pic>
    </p:spTree>
    <p:extLst>
      <p:ext uri="{BB962C8B-B14F-4D97-AF65-F5344CB8AC3E}">
        <p14:creationId xmlns:p14="http://schemas.microsoft.com/office/powerpoint/2010/main" val="3607373607"/>
      </p:ext>
    </p:extLst>
  </p:cSld>
  <p:clrMapOvr>
    <a:masterClrMapping/>
  </p:clrMapOvr>
  <mc:AlternateContent xmlns:mc="http://schemas.openxmlformats.org/markup-compatibility/2006" xmlns:p14="http://schemas.microsoft.com/office/powerpoint/2010/main">
    <mc:Choice Requires="p14">
      <p:transition spd="slow" p14:dur="50000" advTm="50000"/>
    </mc:Choice>
    <mc:Fallback xmlns="">
      <p:transition spd="slow" advTm="5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8"/>
          <p:cNvSpPr>
            <a:spLocks noGrp="1"/>
          </p:cNvSpPr>
          <p:nvPr>
            <p:ph type="title"/>
          </p:nvPr>
        </p:nvSpPr>
        <p:spPr>
          <a:xfrm>
            <a:off x="206231" y="176146"/>
            <a:ext cx="11657810" cy="530905"/>
          </a:xfrm>
        </p:spPr>
        <p:txBody>
          <a:bodyPr>
            <a:noAutofit/>
          </a:bodyPr>
          <a:lstStyle/>
          <a:p>
            <a:pPr algn="l">
              <a:lnSpc>
                <a:spcPct val="100000"/>
              </a:lnSpc>
            </a:pPr>
            <a:r>
              <a:rPr lang="en-US" sz="3200" b="1" dirty="0">
                <a:solidFill>
                  <a:schemeClr val="bg1"/>
                </a:solidFill>
              </a:rPr>
              <a:t>Project Update: Significant Accomplishments (Experimentation)</a:t>
            </a:r>
          </a:p>
        </p:txBody>
      </p:sp>
      <p:sp>
        <p:nvSpPr>
          <p:cNvPr id="5" name="TextBox 4">
            <a:extLst>
              <a:ext uri="{FF2B5EF4-FFF2-40B4-BE49-F238E27FC236}">
                <a16:creationId xmlns:a16="http://schemas.microsoft.com/office/drawing/2014/main" id="{6C59C9AC-6371-C64E-B5A3-0FBA9B4178F4}"/>
              </a:ext>
            </a:extLst>
          </p:cNvPr>
          <p:cNvSpPr txBox="1"/>
          <p:nvPr/>
        </p:nvSpPr>
        <p:spPr>
          <a:xfrm>
            <a:off x="382497" y="5392704"/>
            <a:ext cx="7606009" cy="923330"/>
          </a:xfrm>
          <a:prstGeom prst="rect">
            <a:avLst/>
          </a:prstGeom>
          <a:solidFill>
            <a:srgbClr val="C00000"/>
          </a:solidFill>
          <a:ln w="34925">
            <a:noFill/>
          </a:ln>
        </p:spPr>
        <p:txBody>
          <a:bodyPr wrap="square" rtlCol="0">
            <a:spAutoFit/>
          </a:bodyPr>
          <a:lstStyle/>
          <a:p>
            <a:r>
              <a:rPr lang="en-US" b="1" dirty="0">
                <a:solidFill>
                  <a:schemeClr val="bg1"/>
                </a:solidFill>
              </a:rPr>
              <a:t>Toughest Challenges: </a:t>
            </a:r>
          </a:p>
          <a:p>
            <a:r>
              <a:rPr lang="en-US" dirty="0">
                <a:solidFill>
                  <a:schemeClr val="bg1"/>
                </a:solidFill>
              </a:rPr>
              <a:t>Changing laws (e.g., permits required for placing cameras) and coordinating industry, academia, and government</a:t>
            </a:r>
          </a:p>
        </p:txBody>
      </p:sp>
      <p:pic>
        <p:nvPicPr>
          <p:cNvPr id="3" name="Picture 2">
            <a:extLst>
              <a:ext uri="{FF2B5EF4-FFF2-40B4-BE49-F238E27FC236}">
                <a16:creationId xmlns:a16="http://schemas.microsoft.com/office/drawing/2014/main" id="{3380E3B7-49BB-9645-A8E8-896BDA430A62}"/>
              </a:ext>
            </a:extLst>
          </p:cNvPr>
          <p:cNvPicPr>
            <a:picLocks noChangeAspect="1"/>
          </p:cNvPicPr>
          <p:nvPr/>
        </p:nvPicPr>
        <p:blipFill>
          <a:blip r:embed="rId3"/>
          <a:stretch>
            <a:fillRect/>
          </a:stretch>
        </p:blipFill>
        <p:spPr>
          <a:xfrm>
            <a:off x="3326187" y="2256342"/>
            <a:ext cx="4662320" cy="2030560"/>
          </a:xfrm>
          <a:prstGeom prst="rect">
            <a:avLst/>
          </a:prstGeom>
        </p:spPr>
      </p:pic>
      <p:pic>
        <p:nvPicPr>
          <p:cNvPr id="18" name="Picture 17">
            <a:extLst>
              <a:ext uri="{FF2B5EF4-FFF2-40B4-BE49-F238E27FC236}">
                <a16:creationId xmlns:a16="http://schemas.microsoft.com/office/drawing/2014/main" id="{60BDA2DE-D5CA-7F4B-9B6D-034D3530AD77}"/>
              </a:ext>
            </a:extLst>
          </p:cNvPr>
          <p:cNvPicPr>
            <a:picLocks noChangeAspect="1"/>
          </p:cNvPicPr>
          <p:nvPr/>
        </p:nvPicPr>
        <p:blipFill>
          <a:blip r:embed="rId4"/>
          <a:stretch>
            <a:fillRect/>
          </a:stretch>
        </p:blipFill>
        <p:spPr>
          <a:xfrm>
            <a:off x="382498" y="2261030"/>
            <a:ext cx="2768323" cy="2017760"/>
          </a:xfrm>
          <a:prstGeom prst="rect">
            <a:avLst/>
          </a:prstGeom>
        </p:spPr>
      </p:pic>
      <p:sp>
        <p:nvSpPr>
          <p:cNvPr id="20" name="TextBox 19">
            <a:extLst>
              <a:ext uri="{FF2B5EF4-FFF2-40B4-BE49-F238E27FC236}">
                <a16:creationId xmlns:a16="http://schemas.microsoft.com/office/drawing/2014/main" id="{FD110DF9-03D3-F940-91EC-C25C044C81BF}"/>
              </a:ext>
            </a:extLst>
          </p:cNvPr>
          <p:cNvSpPr txBox="1"/>
          <p:nvPr/>
        </p:nvSpPr>
        <p:spPr>
          <a:xfrm>
            <a:off x="382499" y="1113988"/>
            <a:ext cx="7606008" cy="923330"/>
          </a:xfrm>
          <a:prstGeom prst="rect">
            <a:avLst/>
          </a:prstGeom>
          <a:solidFill>
            <a:schemeClr val="tx2">
              <a:lumMod val="60000"/>
              <a:lumOff val="40000"/>
            </a:schemeClr>
          </a:solidFill>
          <a:ln w="34925">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buFont typeface="Arial" panose="020B0604020202020204" pitchFamily="34" charset="0"/>
              <a:buChar char="•"/>
            </a:pPr>
            <a:r>
              <a:rPr lang="en-US" dirty="0"/>
              <a:t>initial Pay-By-Phone (mobile payment) data analysis to identify `heavy hitters’ (frequent users) and peak demand locations </a:t>
            </a:r>
          </a:p>
          <a:p>
            <a:pPr marL="285750" indent="-285750">
              <a:buFont typeface="Arial" panose="020B0604020202020204" pitchFamily="34" charset="0"/>
              <a:buChar char="•"/>
            </a:pPr>
            <a:r>
              <a:rPr lang="en-US" dirty="0"/>
              <a:t>payment transaction </a:t>
            </a:r>
            <a:r>
              <a:rPr lang="en-US" dirty="0" err="1"/>
              <a:t>spatio</a:t>
            </a:r>
            <a:r>
              <a:rPr lang="en-US" dirty="0"/>
              <a:t>-temporal analysis</a:t>
            </a:r>
          </a:p>
        </p:txBody>
      </p:sp>
      <p:grpSp>
        <p:nvGrpSpPr>
          <p:cNvPr id="11" name="Group 10">
            <a:extLst>
              <a:ext uri="{FF2B5EF4-FFF2-40B4-BE49-F238E27FC236}">
                <a16:creationId xmlns:a16="http://schemas.microsoft.com/office/drawing/2014/main" id="{3043493A-B58B-8E43-ABC0-F852DF31D7FE}"/>
              </a:ext>
            </a:extLst>
          </p:cNvPr>
          <p:cNvGrpSpPr/>
          <p:nvPr/>
        </p:nvGrpSpPr>
        <p:grpSpPr>
          <a:xfrm>
            <a:off x="8646293" y="2389853"/>
            <a:ext cx="2862939" cy="1907144"/>
            <a:chOff x="9079345" y="3404101"/>
            <a:chExt cx="2862939" cy="1907144"/>
          </a:xfrm>
        </p:grpSpPr>
        <p:pic>
          <p:nvPicPr>
            <p:cNvPr id="50" name="Picture 49">
              <a:extLst>
                <a:ext uri="{FF2B5EF4-FFF2-40B4-BE49-F238E27FC236}">
                  <a16:creationId xmlns:a16="http://schemas.microsoft.com/office/drawing/2014/main" id="{D5985880-7442-2C42-9FB3-5CB5BD03AD89}"/>
                </a:ext>
              </a:extLst>
            </p:cNvPr>
            <p:cNvPicPr>
              <a:picLocks noChangeAspect="1"/>
            </p:cNvPicPr>
            <p:nvPr/>
          </p:nvPicPr>
          <p:blipFill>
            <a:blip r:embed="rId5"/>
            <a:stretch>
              <a:fillRect/>
            </a:stretch>
          </p:blipFill>
          <p:spPr>
            <a:xfrm>
              <a:off x="9079345" y="3404101"/>
              <a:ext cx="2862939" cy="1907144"/>
            </a:xfrm>
            <a:prstGeom prst="rect">
              <a:avLst/>
            </a:prstGeom>
          </p:spPr>
        </p:pic>
        <p:sp>
          <p:nvSpPr>
            <p:cNvPr id="51" name="TextBox 50">
              <a:extLst>
                <a:ext uri="{FF2B5EF4-FFF2-40B4-BE49-F238E27FC236}">
                  <a16:creationId xmlns:a16="http://schemas.microsoft.com/office/drawing/2014/main" id="{7B441CA1-19BB-DD4F-BA66-0096B9F2CD7B}"/>
                </a:ext>
              </a:extLst>
            </p:cNvPr>
            <p:cNvSpPr txBox="1"/>
            <p:nvPr/>
          </p:nvSpPr>
          <p:spPr>
            <a:xfrm>
              <a:off x="9157247" y="4927582"/>
              <a:ext cx="645305" cy="369332"/>
            </a:xfrm>
            <a:prstGeom prst="rect">
              <a:avLst/>
            </a:prstGeom>
            <a:noFill/>
          </p:spPr>
          <p:txBody>
            <a:bodyPr wrap="square" rtlCol="0">
              <a:spAutoFit/>
            </a:bodyPr>
            <a:lstStyle/>
            <a:p>
              <a:r>
                <a:rPr lang="en-US" dirty="0">
                  <a:solidFill>
                    <a:schemeClr val="bg1"/>
                  </a:solidFill>
                </a:rPr>
                <a:t>rainy</a:t>
              </a:r>
            </a:p>
          </p:txBody>
        </p:sp>
      </p:grpSp>
      <p:grpSp>
        <p:nvGrpSpPr>
          <p:cNvPr id="10" name="Group 9">
            <a:extLst>
              <a:ext uri="{FF2B5EF4-FFF2-40B4-BE49-F238E27FC236}">
                <a16:creationId xmlns:a16="http://schemas.microsoft.com/office/drawing/2014/main" id="{D6E4B393-69AA-274A-9D69-168C5916E638}"/>
              </a:ext>
            </a:extLst>
          </p:cNvPr>
          <p:cNvGrpSpPr/>
          <p:nvPr/>
        </p:nvGrpSpPr>
        <p:grpSpPr>
          <a:xfrm>
            <a:off x="8646293" y="4649532"/>
            <a:ext cx="2890217" cy="1902875"/>
            <a:chOff x="6189128" y="3404101"/>
            <a:chExt cx="2890217" cy="1902875"/>
          </a:xfrm>
        </p:grpSpPr>
        <p:pic>
          <p:nvPicPr>
            <p:cNvPr id="48" name="Picture 47">
              <a:extLst>
                <a:ext uri="{FF2B5EF4-FFF2-40B4-BE49-F238E27FC236}">
                  <a16:creationId xmlns:a16="http://schemas.microsoft.com/office/drawing/2014/main" id="{7FCF439E-9943-A24D-8E87-4D89D5FF1C97}"/>
                </a:ext>
              </a:extLst>
            </p:cNvPr>
            <p:cNvPicPr>
              <a:picLocks noChangeAspect="1"/>
            </p:cNvPicPr>
            <p:nvPr/>
          </p:nvPicPr>
          <p:blipFill>
            <a:blip r:embed="rId6"/>
            <a:stretch>
              <a:fillRect/>
            </a:stretch>
          </p:blipFill>
          <p:spPr>
            <a:xfrm>
              <a:off x="6189128" y="3404101"/>
              <a:ext cx="2890217" cy="1902875"/>
            </a:xfrm>
            <a:prstGeom prst="rect">
              <a:avLst/>
            </a:prstGeom>
          </p:spPr>
        </p:pic>
        <p:sp>
          <p:nvSpPr>
            <p:cNvPr id="52" name="TextBox 51">
              <a:extLst>
                <a:ext uri="{FF2B5EF4-FFF2-40B4-BE49-F238E27FC236}">
                  <a16:creationId xmlns:a16="http://schemas.microsoft.com/office/drawing/2014/main" id="{82EC8BCE-5B00-2048-9919-8237F33707D2}"/>
                </a:ext>
              </a:extLst>
            </p:cNvPr>
            <p:cNvSpPr txBox="1"/>
            <p:nvPr/>
          </p:nvSpPr>
          <p:spPr>
            <a:xfrm>
              <a:off x="6267030" y="4877469"/>
              <a:ext cx="491994" cy="369332"/>
            </a:xfrm>
            <a:prstGeom prst="rect">
              <a:avLst/>
            </a:prstGeom>
            <a:noFill/>
          </p:spPr>
          <p:txBody>
            <a:bodyPr wrap="square" rtlCol="0">
              <a:spAutoFit/>
            </a:bodyPr>
            <a:lstStyle/>
            <a:p>
              <a:r>
                <a:rPr lang="en-US" dirty="0">
                  <a:solidFill>
                    <a:schemeClr val="bg1"/>
                  </a:solidFill>
                </a:rPr>
                <a:t>dry</a:t>
              </a:r>
            </a:p>
          </p:txBody>
        </p:sp>
      </p:grpSp>
      <p:sp>
        <p:nvSpPr>
          <p:cNvPr id="6" name="TextBox 5">
            <a:extLst>
              <a:ext uri="{FF2B5EF4-FFF2-40B4-BE49-F238E27FC236}">
                <a16:creationId xmlns:a16="http://schemas.microsoft.com/office/drawing/2014/main" id="{61C695C0-5C66-E84F-8289-8DF1EC9929FB}"/>
              </a:ext>
            </a:extLst>
          </p:cNvPr>
          <p:cNvSpPr txBox="1"/>
          <p:nvPr/>
        </p:nvSpPr>
        <p:spPr>
          <a:xfrm>
            <a:off x="382497" y="4649532"/>
            <a:ext cx="7606009" cy="369332"/>
          </a:xfrm>
          <a:prstGeom prst="rect">
            <a:avLst/>
          </a:prstGeom>
          <a:solidFill>
            <a:srgbClr val="00B050"/>
          </a:solidFill>
          <a:ln w="34925">
            <a:noFill/>
          </a:ln>
        </p:spPr>
        <p:txBody>
          <a:bodyPr wrap="square" rtlCol="0">
            <a:spAutoFit/>
          </a:bodyPr>
          <a:lstStyle/>
          <a:p>
            <a:pPr marL="285750" indent="-285750">
              <a:buFont typeface="Arial" panose="020B0604020202020204" pitchFamily="34" charset="0"/>
              <a:buChar char="•"/>
            </a:pPr>
            <a:r>
              <a:rPr lang="en-US" dirty="0">
                <a:solidFill>
                  <a:schemeClr val="bg1"/>
                </a:solidFill>
              </a:rPr>
              <a:t>Construction of a transportation data log of all available data and APIs </a:t>
            </a:r>
          </a:p>
        </p:txBody>
      </p:sp>
      <p:sp>
        <p:nvSpPr>
          <p:cNvPr id="12" name="TextBox 11">
            <a:extLst>
              <a:ext uri="{FF2B5EF4-FFF2-40B4-BE49-F238E27FC236}">
                <a16:creationId xmlns:a16="http://schemas.microsoft.com/office/drawing/2014/main" id="{E439ACF9-AA47-8A4E-B63E-E2CFCF664B12}"/>
              </a:ext>
            </a:extLst>
          </p:cNvPr>
          <p:cNvSpPr txBox="1"/>
          <p:nvPr/>
        </p:nvSpPr>
        <p:spPr>
          <a:xfrm>
            <a:off x="8400527" y="1113988"/>
            <a:ext cx="3354472" cy="923330"/>
          </a:xfrm>
          <a:prstGeom prst="rect">
            <a:avLst/>
          </a:prstGeom>
          <a:solidFill>
            <a:schemeClr val="accent4">
              <a:lumMod val="75000"/>
            </a:schemeClr>
          </a:solidFill>
        </p:spPr>
        <p:txBody>
          <a:bodyPr wrap="square" rtlCol="0">
            <a:spAutoFit/>
          </a:bodyPr>
          <a:lstStyle/>
          <a:p>
            <a:r>
              <a:rPr lang="en-US" dirty="0">
                <a:solidFill>
                  <a:schemeClr val="bg1"/>
                </a:solidFill>
              </a:rPr>
              <a:t>data analysis supports building priors and contextual models for incentive/ information schemes</a:t>
            </a:r>
          </a:p>
        </p:txBody>
      </p:sp>
    </p:spTree>
    <p:extLst>
      <p:ext uri="{BB962C8B-B14F-4D97-AF65-F5344CB8AC3E}">
        <p14:creationId xmlns:p14="http://schemas.microsoft.com/office/powerpoint/2010/main" val="400900137"/>
      </p:ext>
    </p:extLst>
  </p:cSld>
  <p:clrMapOvr>
    <a:masterClrMapping/>
  </p:clrMapOvr>
  <mc:AlternateContent xmlns:mc="http://schemas.openxmlformats.org/markup-compatibility/2006" xmlns:p14="http://schemas.microsoft.com/office/powerpoint/2010/main">
    <mc:Choice Requires="p14">
      <p:transition spd="slow" p14:dur="45000" advTm="45000"/>
    </mc:Choice>
    <mc:Fallback xmlns="">
      <p:transition spd="slow" advTm="4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66920AC-844B-714E-87EA-600B14FA6779}"/>
              </a:ext>
            </a:extLst>
          </p:cNvPr>
          <p:cNvPicPr>
            <a:picLocks noChangeAspect="1"/>
          </p:cNvPicPr>
          <p:nvPr/>
        </p:nvPicPr>
        <p:blipFill>
          <a:blip r:embed="rId3"/>
          <a:stretch>
            <a:fillRect/>
          </a:stretch>
        </p:blipFill>
        <p:spPr>
          <a:xfrm>
            <a:off x="7337060" y="3881753"/>
            <a:ext cx="2016260" cy="1134147"/>
          </a:xfrm>
          <a:prstGeom prst="rect">
            <a:avLst/>
          </a:prstGeom>
        </p:spPr>
      </p:pic>
      <p:pic>
        <p:nvPicPr>
          <p:cNvPr id="13" name="Content Placeholder 12">
            <a:extLst>
              <a:ext uri="{FF2B5EF4-FFF2-40B4-BE49-F238E27FC236}">
                <a16:creationId xmlns:a16="http://schemas.microsoft.com/office/drawing/2014/main" id="{3E72A2C3-63D6-E844-8D11-B37F3817BED6}"/>
              </a:ext>
            </a:extLst>
          </p:cNvPr>
          <p:cNvPicPr>
            <a:picLocks noGrp="1" noChangeAspect="1"/>
          </p:cNvPicPr>
          <p:nvPr>
            <p:ph sz="quarter" idx="4"/>
          </p:nvPr>
        </p:nvPicPr>
        <p:blipFill>
          <a:blip r:embed="rId4"/>
          <a:stretch>
            <a:fillRect/>
          </a:stretch>
        </p:blipFill>
        <p:spPr>
          <a:xfrm>
            <a:off x="2130626" y="3690651"/>
            <a:ext cx="4529902" cy="3019934"/>
          </a:xfrm>
        </p:spPr>
      </p:pic>
      <p:pic>
        <p:nvPicPr>
          <p:cNvPr id="7" name="Picture 6">
            <a:extLst>
              <a:ext uri="{FF2B5EF4-FFF2-40B4-BE49-F238E27FC236}">
                <a16:creationId xmlns:a16="http://schemas.microsoft.com/office/drawing/2014/main" id="{C8F946A1-D47F-B449-8D23-0C08678FBFDB}"/>
              </a:ext>
            </a:extLst>
          </p:cNvPr>
          <p:cNvPicPr>
            <a:picLocks noChangeAspect="1"/>
          </p:cNvPicPr>
          <p:nvPr/>
        </p:nvPicPr>
        <p:blipFill rotWithShape="1">
          <a:blip r:embed="rId5"/>
          <a:srcRect t="20901" r="1" b="23118"/>
          <a:stretch/>
        </p:blipFill>
        <p:spPr>
          <a:xfrm>
            <a:off x="10163876" y="0"/>
            <a:ext cx="2050804" cy="213110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76DD827B-5496-B348-A5A2-51DD6DE877EE}"/>
              </a:ext>
            </a:extLst>
          </p:cNvPr>
          <p:cNvSpPr>
            <a:spLocks noGrp="1"/>
          </p:cNvSpPr>
          <p:nvPr>
            <p:ph type="title"/>
          </p:nvPr>
        </p:nvSpPr>
        <p:spPr>
          <a:xfrm>
            <a:off x="283028" y="243215"/>
            <a:ext cx="9720942" cy="509133"/>
          </a:xfrm>
        </p:spPr>
        <p:txBody>
          <a:bodyPr>
            <a:noAutofit/>
          </a:bodyPr>
          <a:lstStyle/>
          <a:p>
            <a:pPr algn="l"/>
            <a:r>
              <a:rPr lang="en-US" sz="3200" b="1" dirty="0">
                <a:solidFill>
                  <a:schemeClr val="bg1"/>
                </a:solidFill>
              </a:rPr>
              <a:t>Anticipated outcomes and successes in the next year</a:t>
            </a:r>
            <a:endParaRPr lang="en-US" sz="3200" dirty="0">
              <a:solidFill>
                <a:schemeClr val="bg1"/>
              </a:solidFill>
            </a:endParaRPr>
          </a:p>
        </p:txBody>
      </p:sp>
      <p:pic>
        <p:nvPicPr>
          <p:cNvPr id="15" name="Picture 14">
            <a:extLst>
              <a:ext uri="{FF2B5EF4-FFF2-40B4-BE49-F238E27FC236}">
                <a16:creationId xmlns:a16="http://schemas.microsoft.com/office/drawing/2014/main" id="{72032D5F-256A-3548-9D91-15E574966F12}"/>
              </a:ext>
            </a:extLst>
          </p:cNvPr>
          <p:cNvPicPr>
            <a:picLocks noChangeAspect="1"/>
          </p:cNvPicPr>
          <p:nvPr/>
        </p:nvPicPr>
        <p:blipFill>
          <a:blip r:embed="rId6"/>
          <a:stretch>
            <a:fillRect/>
          </a:stretch>
        </p:blipFill>
        <p:spPr>
          <a:xfrm>
            <a:off x="219211" y="3690651"/>
            <a:ext cx="1702145" cy="3019934"/>
          </a:xfrm>
          <a:prstGeom prst="rect">
            <a:avLst/>
          </a:prstGeom>
        </p:spPr>
      </p:pic>
      <p:pic>
        <p:nvPicPr>
          <p:cNvPr id="21" name="Picture 20">
            <a:extLst>
              <a:ext uri="{FF2B5EF4-FFF2-40B4-BE49-F238E27FC236}">
                <a16:creationId xmlns:a16="http://schemas.microsoft.com/office/drawing/2014/main" id="{DEE54E68-3645-5542-AC2C-FD39D2104716}"/>
              </a:ext>
            </a:extLst>
          </p:cNvPr>
          <p:cNvPicPr>
            <a:picLocks noChangeAspect="1"/>
          </p:cNvPicPr>
          <p:nvPr/>
        </p:nvPicPr>
        <p:blipFill>
          <a:blip r:embed="rId7"/>
          <a:stretch>
            <a:fillRect/>
          </a:stretch>
        </p:blipFill>
        <p:spPr>
          <a:xfrm>
            <a:off x="3887438" y="5345528"/>
            <a:ext cx="1049463" cy="397024"/>
          </a:xfrm>
          <a:prstGeom prst="rect">
            <a:avLst/>
          </a:prstGeom>
        </p:spPr>
      </p:pic>
      <p:pic>
        <p:nvPicPr>
          <p:cNvPr id="33" name="Picture 32">
            <a:extLst>
              <a:ext uri="{FF2B5EF4-FFF2-40B4-BE49-F238E27FC236}">
                <a16:creationId xmlns:a16="http://schemas.microsoft.com/office/drawing/2014/main" id="{A629A0E8-72DB-2C4F-B90A-5F2C5B98F9C8}"/>
              </a:ext>
            </a:extLst>
          </p:cNvPr>
          <p:cNvPicPr>
            <a:picLocks noChangeAspect="1"/>
          </p:cNvPicPr>
          <p:nvPr/>
        </p:nvPicPr>
        <p:blipFill>
          <a:blip r:embed="rId8"/>
          <a:stretch>
            <a:fillRect/>
          </a:stretch>
        </p:blipFill>
        <p:spPr>
          <a:xfrm>
            <a:off x="9458985" y="4002939"/>
            <a:ext cx="2595432" cy="2188541"/>
          </a:xfrm>
          <a:prstGeom prst="rect">
            <a:avLst/>
          </a:prstGeom>
        </p:spPr>
      </p:pic>
      <p:pic>
        <p:nvPicPr>
          <p:cNvPr id="34" name="Picture 33">
            <a:extLst>
              <a:ext uri="{FF2B5EF4-FFF2-40B4-BE49-F238E27FC236}">
                <a16:creationId xmlns:a16="http://schemas.microsoft.com/office/drawing/2014/main" id="{63E0E810-4F9E-A049-B7EE-7DE4C7782FBF}"/>
              </a:ext>
            </a:extLst>
          </p:cNvPr>
          <p:cNvPicPr>
            <a:picLocks noChangeAspect="1"/>
          </p:cNvPicPr>
          <p:nvPr/>
        </p:nvPicPr>
        <p:blipFill>
          <a:blip r:embed="rId9"/>
          <a:stretch>
            <a:fillRect/>
          </a:stretch>
        </p:blipFill>
        <p:spPr>
          <a:xfrm>
            <a:off x="7337060" y="5193036"/>
            <a:ext cx="2016260" cy="1134147"/>
          </a:xfrm>
          <a:prstGeom prst="rect">
            <a:avLst/>
          </a:prstGeom>
        </p:spPr>
      </p:pic>
      <p:sp>
        <p:nvSpPr>
          <p:cNvPr id="35" name="TextBox 34">
            <a:extLst>
              <a:ext uri="{FF2B5EF4-FFF2-40B4-BE49-F238E27FC236}">
                <a16:creationId xmlns:a16="http://schemas.microsoft.com/office/drawing/2014/main" id="{22EACD7F-E421-8240-A429-A161B34F0171}"/>
              </a:ext>
            </a:extLst>
          </p:cNvPr>
          <p:cNvSpPr txBox="1"/>
          <p:nvPr/>
        </p:nvSpPr>
        <p:spPr>
          <a:xfrm>
            <a:off x="7337060" y="2234028"/>
            <a:ext cx="4717357" cy="1477328"/>
          </a:xfrm>
          <a:prstGeom prst="rect">
            <a:avLst/>
          </a:prstGeom>
          <a:solidFill>
            <a:schemeClr val="accent5">
              <a:lumMod val="75000"/>
            </a:schemeClr>
          </a:solidFill>
        </p:spPr>
        <p:txBody>
          <a:bodyPr wrap="square" rtlCol="0">
            <a:spAutoFit/>
          </a:bodyPr>
          <a:lstStyle/>
          <a:p>
            <a:r>
              <a:rPr lang="en-US" b="1" dirty="0">
                <a:solidFill>
                  <a:schemeClr val="bg1"/>
                </a:solidFill>
              </a:rPr>
              <a:t>Broadening participation outcomes:</a:t>
            </a:r>
          </a:p>
          <a:p>
            <a:pPr marL="285750" indent="-285750">
              <a:buFont typeface="Arial" panose="020B0604020202020204" pitchFamily="34" charset="0"/>
              <a:buChar char="•"/>
            </a:pPr>
            <a:r>
              <a:rPr lang="en-US" dirty="0">
                <a:solidFill>
                  <a:schemeClr val="bg1"/>
                </a:solidFill>
              </a:rPr>
              <a:t>REU students developing augmented reality visualization tool</a:t>
            </a:r>
          </a:p>
          <a:p>
            <a:pPr marL="285750" indent="-285750">
              <a:buFont typeface="Arial" panose="020B0604020202020204" pitchFamily="34" charset="0"/>
              <a:buChar char="•"/>
            </a:pPr>
            <a:r>
              <a:rPr lang="en-US" dirty="0">
                <a:solidFill>
                  <a:schemeClr val="bg1"/>
                </a:solidFill>
              </a:rPr>
              <a:t>Planned mobility </a:t>
            </a:r>
            <a:r>
              <a:rPr lang="en-US" dirty="0" err="1">
                <a:solidFill>
                  <a:schemeClr val="bg1"/>
                </a:solidFill>
              </a:rPr>
              <a:t>bootcamp</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40" name="Picture 39">
            <a:extLst>
              <a:ext uri="{FF2B5EF4-FFF2-40B4-BE49-F238E27FC236}">
                <a16:creationId xmlns:a16="http://schemas.microsoft.com/office/drawing/2014/main" id="{0A44E8A7-5DCA-1440-8C53-E4372805CA86}"/>
              </a:ext>
            </a:extLst>
          </p:cNvPr>
          <p:cNvPicPr>
            <a:picLocks noChangeAspect="1"/>
          </p:cNvPicPr>
          <p:nvPr/>
        </p:nvPicPr>
        <p:blipFill>
          <a:blip r:embed="rId10"/>
          <a:stretch>
            <a:fillRect/>
          </a:stretch>
        </p:blipFill>
        <p:spPr>
          <a:xfrm>
            <a:off x="10434154" y="2727207"/>
            <a:ext cx="1312198" cy="984149"/>
          </a:xfrm>
          <a:prstGeom prst="rect">
            <a:avLst/>
          </a:prstGeom>
        </p:spPr>
      </p:pic>
      <p:sp>
        <p:nvSpPr>
          <p:cNvPr id="41" name="TextBox 40">
            <a:extLst>
              <a:ext uri="{FF2B5EF4-FFF2-40B4-BE49-F238E27FC236}">
                <a16:creationId xmlns:a16="http://schemas.microsoft.com/office/drawing/2014/main" id="{8A0270C1-7758-1B4E-B1C5-47A58888EAAE}"/>
              </a:ext>
            </a:extLst>
          </p:cNvPr>
          <p:cNvSpPr txBox="1"/>
          <p:nvPr/>
        </p:nvSpPr>
        <p:spPr>
          <a:xfrm>
            <a:off x="219211" y="983575"/>
            <a:ext cx="6441317" cy="2585323"/>
          </a:xfrm>
          <a:prstGeom prst="rect">
            <a:avLst/>
          </a:prstGeom>
          <a:solidFill>
            <a:srgbClr val="5321AE"/>
          </a:solidFill>
        </p:spPr>
        <p:txBody>
          <a:bodyPr wrap="square" rtlCol="0">
            <a:spAutoFit/>
          </a:bodyPr>
          <a:lstStyle/>
          <a:p>
            <a:r>
              <a:rPr lang="en-US" b="1" dirty="0">
                <a:solidFill>
                  <a:schemeClr val="bg1"/>
                </a:solidFill>
              </a:rPr>
              <a:t>Expected research outcomes:</a:t>
            </a:r>
          </a:p>
          <a:p>
            <a:pPr marL="285750" indent="-285750">
              <a:buFont typeface="Arial" panose="020B0604020202020204" pitchFamily="34" charset="0"/>
              <a:buChar char="•"/>
            </a:pPr>
            <a:r>
              <a:rPr lang="en-US" dirty="0">
                <a:solidFill>
                  <a:schemeClr val="bg1"/>
                </a:solidFill>
              </a:rPr>
              <a:t>Policies for traffic light control using DMD/Koopman analysis</a:t>
            </a:r>
          </a:p>
          <a:p>
            <a:pPr marL="285750" indent="-285750">
              <a:buFont typeface="Arial" panose="020B0604020202020204" pitchFamily="34" charset="0"/>
              <a:buChar char="•"/>
            </a:pPr>
            <a:r>
              <a:rPr lang="en-US" dirty="0">
                <a:solidFill>
                  <a:schemeClr val="bg1"/>
                </a:solidFill>
              </a:rPr>
              <a:t>Contextual bandits-based algorithms for incentive design leveraging initial Pay-By-Phone data analysis insights</a:t>
            </a:r>
          </a:p>
          <a:p>
            <a:pPr marL="285750" indent="-285750">
              <a:buFont typeface="Arial" panose="020B0604020202020204" pitchFamily="34" charset="0"/>
              <a:buChar char="•"/>
            </a:pPr>
            <a:r>
              <a:rPr lang="en-US" dirty="0">
                <a:solidFill>
                  <a:schemeClr val="bg1"/>
                </a:solidFill>
              </a:rPr>
              <a:t>Experiments with SDOT and Pay-By-Phone—i.e. user studies to learn how users respond to different information messages. </a:t>
            </a:r>
          </a:p>
          <a:p>
            <a:pPr marL="285750" indent="-285750">
              <a:buFont typeface="Arial" panose="020B0604020202020204" pitchFamily="34" charset="0"/>
              <a:buChar char="•"/>
            </a:pPr>
            <a:r>
              <a:rPr lang="en-US" dirty="0">
                <a:solidFill>
                  <a:schemeClr val="bg1"/>
                </a:solidFill>
              </a:rPr>
              <a:t>IRB approval for focus groups in Sum ’19 to identify politically and technically feasible traffic controls and curb management approaches</a:t>
            </a:r>
          </a:p>
        </p:txBody>
      </p:sp>
    </p:spTree>
    <p:extLst>
      <p:ext uri="{BB962C8B-B14F-4D97-AF65-F5344CB8AC3E}">
        <p14:creationId xmlns:p14="http://schemas.microsoft.com/office/powerpoint/2010/main" val="462013317"/>
      </p:ext>
    </p:extLst>
  </p:cSld>
  <p:clrMapOvr>
    <a:masterClrMapping/>
  </p:clrMapOvr>
  <mc:AlternateContent xmlns:mc="http://schemas.openxmlformats.org/markup-compatibility/2006" xmlns:p14="http://schemas.microsoft.com/office/powerpoint/2010/main">
    <mc:Choice Requires="p14">
      <p:transition spd="slow" p14:dur="50000" advTm="50000"/>
    </mc:Choice>
    <mc:Fallback xmlns="">
      <p:transition spd="slow" advTm="5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15306</TotalTime>
  <Words>631</Words>
  <Application>Microsoft Macintosh PowerPoint</Application>
  <PresentationFormat>Widescreen</PresentationFormat>
  <Paragraphs>52</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CMSS10</vt:lpstr>
      <vt:lpstr>Office Theme</vt:lpstr>
      <vt:lpstr>PowerPoint Presentation</vt:lpstr>
      <vt:lpstr>PowerPoint Presentation</vt:lpstr>
      <vt:lpstr>Project Update: Significant Accomplishments (Theory)</vt:lpstr>
      <vt:lpstr>Project Update: Significant Accomplishments (Experimentation)</vt:lpstr>
      <vt:lpstr>Anticipated outcomes and successes in the next year</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Nilsen, Wendy</dc:creator>
  <cp:keywords/>
  <dc:description/>
  <cp:lastModifiedBy>Lillian J. Ratliff</cp:lastModifiedBy>
  <cp:revision>161</cp:revision>
  <dcterms:created xsi:type="dcterms:W3CDTF">2016-01-15T22:20:06Z</dcterms:created>
  <dcterms:modified xsi:type="dcterms:W3CDTF">2019-03-21T18:22:13Z</dcterms:modified>
  <cp:category/>
</cp:coreProperties>
</file>