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12"/>
  </p:notesMasterIdLst>
  <p:sldIdLst>
    <p:sldId id="362" r:id="rId2"/>
    <p:sldId id="345" r:id="rId3"/>
    <p:sldId id="359" r:id="rId4"/>
    <p:sldId id="326" r:id="rId5"/>
    <p:sldId id="327" r:id="rId6"/>
    <p:sldId id="320" r:id="rId7"/>
    <p:sldId id="321" r:id="rId8"/>
    <p:sldId id="361" r:id="rId9"/>
    <p:sldId id="356" r:id="rId10"/>
    <p:sldId id="34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len Promann" initials="M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5F8A"/>
    <a:srgbClr val="C0504D"/>
    <a:srgbClr val="6880A2"/>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02" autoAdjust="0"/>
    <p:restoredTop sz="73878" autoAdjust="0"/>
  </p:normalViewPr>
  <p:slideViewPr>
    <p:cSldViewPr snapToGrid="0" snapToObjects="1">
      <p:cViewPr varScale="1">
        <p:scale>
          <a:sx n="93" d="100"/>
          <a:sy n="93" d="100"/>
        </p:scale>
        <p:origin x="2056" y="192"/>
      </p:cViewPr>
      <p:guideLst>
        <p:guide orient="horz" pos="2112"/>
        <p:guide pos="384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BCB06A-0753-8142-AC4A-D731667376EB}" type="datetimeFigureOut">
              <a:rPr lang="en-US" smtClean="0"/>
              <a:t>4/3/19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3F6D4-C46E-5B48-9C82-B3110DDD8D25}" type="slidenum">
              <a:rPr lang="en-US" smtClean="0"/>
              <a:t>‹#›</a:t>
            </a:fld>
            <a:endParaRPr lang="en-US"/>
          </a:p>
        </p:txBody>
      </p:sp>
    </p:spTree>
    <p:extLst>
      <p:ext uri="{BB962C8B-B14F-4D97-AF65-F5344CB8AC3E}">
        <p14:creationId xmlns:p14="http://schemas.microsoft.com/office/powerpoint/2010/main" val="39827515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1</a:t>
            </a:fld>
            <a:endParaRPr lang="en-US"/>
          </a:p>
        </p:txBody>
      </p:sp>
    </p:spTree>
    <p:extLst>
      <p:ext uri="{BB962C8B-B14F-4D97-AF65-F5344CB8AC3E}">
        <p14:creationId xmlns:p14="http://schemas.microsoft.com/office/powerpoint/2010/main" val="3205329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lgn="just"/>
            <a:endParaRPr lang="en-US" b="0" dirty="0"/>
          </a:p>
        </p:txBody>
      </p:sp>
      <p:sp>
        <p:nvSpPr>
          <p:cNvPr id="4" name="Slide Number Placeholder 3"/>
          <p:cNvSpPr>
            <a:spLocks noGrp="1"/>
          </p:cNvSpPr>
          <p:nvPr>
            <p:ph type="sldNum" sz="quarter" idx="10"/>
          </p:nvPr>
        </p:nvSpPr>
        <p:spPr/>
        <p:txBody>
          <a:bodyPr/>
          <a:lstStyle/>
          <a:p>
            <a:fld id="{4DC3F6D4-C46E-5B48-9C82-B3110DDD8D25}" type="slidenum">
              <a:rPr lang="en-US" smtClean="0"/>
              <a:t>10</a:t>
            </a:fld>
            <a:endParaRPr lang="en-US"/>
          </a:p>
        </p:txBody>
      </p:sp>
    </p:spTree>
    <p:extLst>
      <p:ext uri="{BB962C8B-B14F-4D97-AF65-F5344CB8AC3E}">
        <p14:creationId xmlns:p14="http://schemas.microsoft.com/office/powerpoint/2010/main" val="1199570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4DC3F6D4-C46E-5B48-9C82-B3110DDD8D25}" type="slidenum">
              <a:rPr lang="en-US" smtClean="0"/>
              <a:t>2</a:t>
            </a:fld>
            <a:endParaRPr lang="en-US"/>
          </a:p>
        </p:txBody>
      </p:sp>
    </p:spTree>
    <p:extLst>
      <p:ext uri="{BB962C8B-B14F-4D97-AF65-F5344CB8AC3E}">
        <p14:creationId xmlns:p14="http://schemas.microsoft.com/office/powerpoint/2010/main" val="3841333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3</a:t>
            </a:fld>
            <a:endParaRPr lang="en-US"/>
          </a:p>
        </p:txBody>
      </p:sp>
    </p:spTree>
    <p:extLst>
      <p:ext uri="{BB962C8B-B14F-4D97-AF65-F5344CB8AC3E}">
        <p14:creationId xmlns:p14="http://schemas.microsoft.com/office/powerpoint/2010/main" val="169453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DC3F6D4-C46E-5B48-9C82-B3110DDD8D25}" type="slidenum">
              <a:rPr lang="en-US" smtClean="0"/>
              <a:t>4</a:t>
            </a:fld>
            <a:endParaRPr lang="en-US"/>
          </a:p>
        </p:txBody>
      </p:sp>
    </p:spTree>
    <p:extLst>
      <p:ext uri="{BB962C8B-B14F-4D97-AF65-F5344CB8AC3E}">
        <p14:creationId xmlns:p14="http://schemas.microsoft.com/office/powerpoint/2010/main" val="2789233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4DC3F6D4-C46E-5B48-9C82-B3110DDD8D25}" type="slidenum">
              <a:rPr lang="en-US" smtClean="0"/>
              <a:t>5</a:t>
            </a:fld>
            <a:endParaRPr lang="en-US"/>
          </a:p>
        </p:txBody>
      </p:sp>
    </p:spTree>
    <p:extLst>
      <p:ext uri="{BB962C8B-B14F-4D97-AF65-F5344CB8AC3E}">
        <p14:creationId xmlns:p14="http://schemas.microsoft.com/office/powerpoint/2010/main" val="658984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6</a:t>
            </a:fld>
            <a:endParaRPr lang="en-US"/>
          </a:p>
        </p:txBody>
      </p:sp>
    </p:spTree>
    <p:extLst>
      <p:ext uri="{BB962C8B-B14F-4D97-AF65-F5344CB8AC3E}">
        <p14:creationId xmlns:p14="http://schemas.microsoft.com/office/powerpoint/2010/main" val="1656737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b="1" dirty="0"/>
              </a:p>
            </p:txBody>
          </p:sp>
        </mc:Choice>
        <mc:Fallback xmlns="">
          <p:sp>
            <p:nvSpPr>
              <p:cNvPr id="3" name="Notes Placeholder 2"/>
              <p:cNvSpPr>
                <a:spLocks noGrp="1"/>
              </p:cNvSpPr>
              <p:nvPr>
                <p:ph type="body" idx="1"/>
              </p:nvPr>
            </p:nvSpPr>
            <p:spPr/>
            <p:txBody>
              <a:bodyPr/>
              <a:lstStyle/>
              <a:p>
                <a:r>
                  <a:rPr lang="en-US" b="1" dirty="0"/>
                  <a:t>30 sec</a:t>
                </a:r>
              </a:p>
              <a:p>
                <a:pPr marL="171450" indent="-171450">
                  <a:buFont typeface="Arial" panose="020B0604020202020204" pitchFamily="34" charset="0"/>
                  <a:buChar char="•"/>
                </a:pPr>
                <a:r>
                  <a:rPr lang="en-US" b="0" dirty="0"/>
                  <a:t>We develop a causal model that describes the energy-use behavior of residents.</a:t>
                </a:r>
              </a:p>
              <a:p>
                <a:pPr marL="171450" indent="-171450">
                  <a:buFont typeface="Arial" panose="020B0604020202020204" pitchFamily="34" charset="0"/>
                  <a:buChar char="•"/>
                </a:pPr>
                <a:r>
                  <a:rPr lang="en-US" b="0" dirty="0"/>
                  <a:t>The model includes the desire to reduce the energy bill, a “feeling good” factor capturing how much you like saving energy, a cost-of-effort factor, building characteristic factors that affect your potential for energy savings, etc.</a:t>
                </a:r>
              </a:p>
              <a:p>
                <a:pPr marL="171450" indent="-171450">
                  <a:buFont typeface="Arial" panose="020B0604020202020204" pitchFamily="34" charset="0"/>
                  <a:buChar char="•"/>
                </a:pPr>
                <a:r>
                  <a:rPr lang="en-US" b="0" dirty="0"/>
                  <a:t>We use graphical causality analysis framework to make sure that we observe enough parameters to identify the causal effect of our learning-based feedback.</a:t>
                </a:r>
              </a:p>
              <a:p>
                <a:pPr marL="171450" indent="-171450">
                  <a:buFont typeface="Arial" panose="020B0604020202020204" pitchFamily="34" charset="0"/>
                  <a:buChar char="•"/>
                </a:pPr>
                <a:r>
                  <a:rPr lang="en-US" b="0" dirty="0"/>
                  <a:t>The model will be calibrated to before- and after-intervention data using a Bayesian approach.</a:t>
                </a:r>
              </a:p>
              <a:p>
                <a:pPr marL="171450" indent="-171450">
                  <a:buFont typeface="Arial" panose="020B0604020202020204" pitchFamily="34" charset="0"/>
                  <a:buChar char="•"/>
                </a:pPr>
                <a:r>
                  <a:rPr lang="en-US" b="0" dirty="0"/>
                  <a:t>This model will form the basis of our next intervention, which involves the development and implementation of community based mechanism.</a:t>
                </a:r>
              </a:p>
              <a:p>
                <a:pPr marL="171450" indent="-171450">
                  <a:buFont typeface="Arial" panose="020B0604020202020204" pitchFamily="34" charset="0"/>
                  <a:buChar char="•"/>
                </a:pPr>
                <a:r>
                  <a:rPr lang="en-US" b="0" dirty="0"/>
                  <a:t>The model will be modified to include a term that captures how much an individual is influenced by the behavior of the rest of the community.</a:t>
                </a:r>
              </a:p>
              <a:p>
                <a:pPr marL="171450" indent="-171450">
                  <a:buFont typeface="Arial" panose="020B0604020202020204" pitchFamily="34" charset="0"/>
                  <a:buChar char="•"/>
                </a:pPr>
                <a:r>
                  <a:rPr lang="en-US" b="0" dirty="0"/>
                  <a:t>This will essentially be a game theoretic model.</a:t>
                </a:r>
              </a:p>
              <a:p>
                <a:pPr marL="171450" indent="-171450">
                  <a:buFont typeface="Arial" panose="020B0604020202020204" pitchFamily="34" charset="0"/>
                  <a:buChar char="•"/>
                </a:pPr>
                <a:r>
                  <a:rPr lang="en-US" b="0" dirty="0"/>
                  <a:t>Finally, the same model will be further modified to include a monetary incentive in the form of a lottery.</a:t>
                </a:r>
              </a:p>
              <a:p>
                <a:pPr marL="171450" indent="-171450">
                  <a:buFont typeface="Arial" panose="020B0604020202020204" pitchFamily="34" charset="0"/>
                  <a:buChar char="•"/>
                </a:pPr>
                <a:r>
                  <a:rPr lang="en-US" b="0" dirty="0"/>
                  <a:t>The lottery would gather the savings from everybody and redistributed with a probability that depends on energy savings achieved by each apartment.</a:t>
                </a:r>
              </a:p>
              <a:p>
                <a:pPr marL="171450" indent="-171450">
                  <a:buFont typeface="Arial" panose="020B0604020202020204" pitchFamily="34" charset="0"/>
                  <a:buChar char="•"/>
                </a:pPr>
                <a:r>
                  <a:rPr lang="en-US" b="0" dirty="0"/>
                  <a:t>On the outer level we will solve the mechanism design problem which optimizes the structure of the lottery to achieve maximum energy savings or </a:t>
                </a:r>
                <a:r>
                  <a:rPr lang="en-US" b="0"/>
                  <a:t>other community goals.</a:t>
                </a:r>
                <a:endParaRPr lang="en-US" b="0" dirty="0"/>
              </a:p>
              <a:p>
                <a:pPr marL="171450" indent="-171450">
                  <a:buFont typeface="Arial" panose="020B0604020202020204" pitchFamily="34" charset="0"/>
                  <a:buChar char="•"/>
                </a:pPr>
                <a:endParaRPr lang="en-US" b="0" dirty="0"/>
              </a:p>
              <a:p>
                <a:pPr fontAlgn="t"/>
                <a:r>
                  <a:rPr lang="en-US" sz="1200" b="0" i="1" dirty="0"/>
                  <a:t>Definitions:</a:t>
                </a:r>
              </a:p>
              <a:p>
                <a:pPr fontAlgn="t"/>
                <a:r>
                  <a:rPr lang="en-US" sz="1200" b="0" i="0">
                    <a:latin typeface="Cambria Math" panose="02040503050406030204" pitchFamily="18" charset="0"/>
                  </a:rPr>
                  <a:t>𝛼</a:t>
                </a:r>
                <a:r>
                  <a:rPr lang="en-US" sz="1200" b="0" i="0" baseline="-25000">
                    <a:latin typeface="Cambria Math" panose="02040503050406030204" pitchFamily="18" charset="0"/>
                  </a:rPr>
                  <a:t>0</a:t>
                </a:r>
                <a:r>
                  <a:rPr lang="en-US" sz="1200" dirty="0"/>
                  <a:t>: The ECB level that does not require effort</a:t>
                </a:r>
              </a:p>
              <a:p>
                <a:pPr fontAlgn="t"/>
                <a:r>
                  <a:rPr lang="en-US" sz="1200" i="1" dirty="0"/>
                  <a:t>f</a:t>
                </a:r>
                <a:r>
                  <a:rPr lang="en-US" sz="1200" i="1" baseline="-25000" dirty="0"/>
                  <a:t>0 :</a:t>
                </a:r>
                <a:r>
                  <a:rPr lang="en-US" sz="1200" dirty="0"/>
                  <a:t>The feeling / satisfaction factor  at an ECB level</a:t>
                </a:r>
              </a:p>
              <a:p>
                <a:pPr fontAlgn="t"/>
                <a:r>
                  <a:rPr lang="en-US" sz="1200" i="1" dirty="0"/>
                  <a:t>L: </a:t>
                </a:r>
                <a:r>
                  <a:rPr lang="en-US" sz="1200" dirty="0"/>
                  <a:t>The energy literacy</a:t>
                </a:r>
              </a:p>
              <a:p>
                <a:pPr fontAlgn="t"/>
                <a:r>
                  <a:rPr lang="en-US" sz="1200" i="1" dirty="0"/>
                  <a:t>ls: </a:t>
                </a:r>
                <a:r>
                  <a:rPr lang="en-US" sz="1200" dirty="0"/>
                  <a:t>the energy literacy survey</a:t>
                </a:r>
              </a:p>
              <a:p>
                <a:pPr fontAlgn="t"/>
                <a:r>
                  <a:rPr lang="en-US" sz="1200" i="1" dirty="0"/>
                  <a:t>B: </a:t>
                </a:r>
                <a:r>
                  <a:rPr lang="en-US" sz="1200" dirty="0"/>
                  <a:t>The price for the total energy usage</a:t>
                </a:r>
              </a:p>
              <a:p>
                <a:pPr fontAlgn="t"/>
                <a:r>
                  <a:rPr lang="en-US" sz="1200" i="1" dirty="0"/>
                  <a:t>C0: </a:t>
                </a:r>
                <a:r>
                  <a:rPr lang="en-US" sz="1200" dirty="0"/>
                  <a:t>The cost of the ECB effort (ECB</a:t>
                </a:r>
                <a:r>
                  <a:rPr lang="en-US" sz="1200" baseline="30000" dirty="0"/>
                  <a:t>2</a:t>
                </a:r>
                <a:r>
                  <a:rPr lang="en-US" sz="1200" dirty="0"/>
                  <a:t>)</a:t>
                </a:r>
              </a:p>
              <a:p>
                <a:pPr fontAlgn="t"/>
                <a:r>
                  <a:rPr lang="en-US" sz="1200" i="1" dirty="0"/>
                  <a:t>E</a:t>
                </a:r>
                <a:r>
                  <a:rPr lang="en-US" sz="1200" baseline="-25000" dirty="0"/>
                  <a:t>0</a:t>
                </a:r>
                <a:r>
                  <a:rPr lang="en-US" sz="1200" dirty="0"/>
                  <a:t>: The amount of non-HVAC energy one consumes at </a:t>
                </a:r>
                <a:r>
                  <a:rPr lang="en-US" sz="1200" i="1" dirty="0"/>
                  <a:t>E</a:t>
                </a:r>
                <a:r>
                  <a:rPr lang="en-US" sz="1200" baseline="-25000" dirty="0"/>
                  <a:t>1</a:t>
                </a:r>
                <a:r>
                  <a:rPr lang="en-US" sz="1200" dirty="0"/>
                  <a:t>: The amount of non-HVAC energy one consumes if </a:t>
                </a:r>
                <a:r>
                  <a:rPr lang="en-US" sz="1200" b="0" i="0">
                    <a:latin typeface="Cambria Math" panose="02040503050406030204" pitchFamily="18" charset="0"/>
                  </a:rPr>
                  <a:t>𝛼</a:t>
                </a:r>
                <a:r>
                  <a:rPr lang="en-US" sz="1200" dirty="0"/>
                  <a:t>=1</a:t>
                </a:r>
              </a:p>
              <a:p>
                <a:pPr fontAlgn="t"/>
                <a:r>
                  <a:rPr lang="en-US" sz="1200" i="1" dirty="0" err="1"/>
                  <a:t>i</a:t>
                </a:r>
                <a:r>
                  <a:rPr lang="en-US" sz="1200" dirty="0"/>
                  <a:t>: subsidized payments for energy usage</a:t>
                </a:r>
              </a:p>
              <a:p>
                <a:pPr fontAlgn="t"/>
                <a:r>
                  <a:rPr lang="en-US" sz="1200" i="1" dirty="0" err="1"/>
                  <a:t>em</a:t>
                </a:r>
                <a:r>
                  <a:rPr lang="en-US" sz="1200" dirty="0"/>
                  <a:t>: employment</a:t>
                </a:r>
              </a:p>
              <a:p>
                <a:pPr fontAlgn="t"/>
                <a:r>
                  <a:rPr lang="en-US" sz="1200" i="1" dirty="0" err="1"/>
                  <a:t>ed</a:t>
                </a:r>
                <a:r>
                  <a:rPr lang="en-US" sz="1200" dirty="0"/>
                  <a:t>: education</a:t>
                </a:r>
              </a:p>
              <a:p>
                <a:pPr fontAlgn="t"/>
                <a:r>
                  <a:rPr lang="en-US" sz="1200" i="1" dirty="0"/>
                  <a:t>a</a:t>
                </a:r>
                <a:r>
                  <a:rPr lang="en-US" sz="1200" dirty="0"/>
                  <a:t>: age</a:t>
                </a:r>
              </a:p>
              <a:p>
                <a:pPr fontAlgn="t"/>
                <a:r>
                  <a:rPr lang="en-US" sz="1200" i="1" dirty="0"/>
                  <a:t>h</a:t>
                </a:r>
                <a:r>
                  <a:rPr lang="en-US" sz="1200" dirty="0"/>
                  <a:t>: household type</a:t>
                </a:r>
              </a:p>
              <a:p>
                <a:endParaRPr lang="en-US" b="1" dirty="0"/>
              </a:p>
              <a:p>
                <a:endParaRPr lang="en-US" b="1" dirty="0"/>
              </a:p>
            </p:txBody>
          </p:sp>
        </mc:Fallback>
      </mc:AlternateContent>
      <p:sp>
        <p:nvSpPr>
          <p:cNvPr id="4" name="Slide Number Placeholder 3"/>
          <p:cNvSpPr>
            <a:spLocks noGrp="1"/>
          </p:cNvSpPr>
          <p:nvPr>
            <p:ph type="sldNum" sz="quarter" idx="10"/>
          </p:nvPr>
        </p:nvSpPr>
        <p:spPr/>
        <p:txBody>
          <a:bodyPr/>
          <a:lstStyle/>
          <a:p>
            <a:fld id="{4DC3F6D4-C46E-5B48-9C82-B3110DDD8D25}" type="slidenum">
              <a:rPr lang="en-US" smtClean="0"/>
              <a:t>7</a:t>
            </a:fld>
            <a:endParaRPr lang="en-US"/>
          </a:p>
        </p:txBody>
      </p:sp>
    </p:spTree>
    <p:extLst>
      <p:ext uri="{BB962C8B-B14F-4D97-AF65-F5344CB8AC3E}">
        <p14:creationId xmlns:p14="http://schemas.microsoft.com/office/powerpoint/2010/main" val="1345550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3F7BD6-E95E-B24D-9381-CF26CD58D997}" type="slidenum">
              <a:rPr lang="en-US" smtClean="0"/>
              <a:t>8</a:t>
            </a:fld>
            <a:endParaRPr lang="en-US"/>
          </a:p>
        </p:txBody>
      </p:sp>
    </p:spTree>
    <p:extLst>
      <p:ext uri="{BB962C8B-B14F-4D97-AF65-F5344CB8AC3E}">
        <p14:creationId xmlns:p14="http://schemas.microsoft.com/office/powerpoint/2010/main" val="4232282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DC3F6D4-C46E-5B48-9C82-B3110DDD8D25}" type="slidenum">
              <a:rPr lang="en-US" smtClean="0"/>
              <a:t>9</a:t>
            </a:fld>
            <a:endParaRPr lang="en-US"/>
          </a:p>
        </p:txBody>
      </p:sp>
    </p:spTree>
    <p:extLst>
      <p:ext uri="{BB962C8B-B14F-4D97-AF65-F5344CB8AC3E}">
        <p14:creationId xmlns:p14="http://schemas.microsoft.com/office/powerpoint/2010/main" val="3441280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4/3/19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085026005"/>
      </p:ext>
    </p:extLst>
  </p:cSld>
  <p:clrMapOvr>
    <a:masterClrMapping/>
  </p:clrMapOvr>
  <mc:AlternateContent xmlns:mc="http://schemas.openxmlformats.org/markup-compatibility/2006" xmlns:p14="http://schemas.microsoft.com/office/powerpoint/2010/main">
    <mc:Choice Requires="p14">
      <p:transition p14:dur="10" advClick="0" advTm="40000"/>
    </mc:Choice>
    <mc:Fallback xmlns="">
      <p:transition advClick="0" advTm="4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4/3/19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383505494"/>
      </p:ext>
    </p:extLst>
  </p:cSld>
  <p:clrMapOvr>
    <a:masterClrMapping/>
  </p:clrMapOvr>
  <mc:AlternateContent xmlns:mc="http://schemas.openxmlformats.org/markup-compatibility/2006" xmlns:p14="http://schemas.microsoft.com/office/powerpoint/2010/main">
    <mc:Choice Requires="p14">
      <p:transition p14:dur="10" advClick="0" advTm="40000"/>
    </mc:Choice>
    <mc:Fallback xmlns="">
      <p:transition advClick="0" advTm="4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4/3/19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226709805"/>
      </p:ext>
    </p:extLst>
  </p:cSld>
  <p:clrMapOvr>
    <a:masterClrMapping/>
  </p:clrMapOvr>
  <mc:AlternateContent xmlns:mc="http://schemas.openxmlformats.org/markup-compatibility/2006" xmlns:p14="http://schemas.microsoft.com/office/powerpoint/2010/main">
    <mc:Choice Requires="p14">
      <p:transition p14:dur="10" advClick="0" advTm="40000"/>
    </mc:Choice>
    <mc:Fallback xmlns="">
      <p:transition advClick="0" advTm="4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4/3/19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54062645"/>
      </p:ext>
    </p:extLst>
  </p:cSld>
  <p:clrMapOvr>
    <a:masterClrMapping/>
  </p:clrMapOvr>
  <mc:AlternateContent xmlns:mc="http://schemas.openxmlformats.org/markup-compatibility/2006" xmlns:p14="http://schemas.microsoft.com/office/powerpoint/2010/main">
    <mc:Choice Requires="p14">
      <p:transition p14:dur="10" advClick="0" advTm="40000"/>
    </mc:Choice>
    <mc:Fallback xmlns="">
      <p:transition advClick="0" advTm="4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EFDED8-02F0-504F-827D-8519E00A3956}" type="datetimeFigureOut">
              <a:rPr lang="en-US" smtClean="0"/>
              <a:t>4/3/19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181259517"/>
      </p:ext>
    </p:extLst>
  </p:cSld>
  <p:clrMapOvr>
    <a:masterClrMapping/>
  </p:clrMapOvr>
  <mc:AlternateContent xmlns:mc="http://schemas.openxmlformats.org/markup-compatibility/2006" xmlns:p14="http://schemas.microsoft.com/office/powerpoint/2010/main">
    <mc:Choice Requires="p14">
      <p:transition p14:dur="10" advClick="0" advTm="40000"/>
    </mc:Choice>
    <mc:Fallback xmlns="">
      <p:transition advClick="0" advTm="4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EEFDED8-02F0-504F-827D-8519E00A3956}" type="datetimeFigureOut">
              <a:rPr lang="en-US" smtClean="0"/>
              <a:t>4/3/19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737153075"/>
      </p:ext>
    </p:extLst>
  </p:cSld>
  <p:clrMapOvr>
    <a:masterClrMapping/>
  </p:clrMapOvr>
  <mc:AlternateContent xmlns:mc="http://schemas.openxmlformats.org/markup-compatibility/2006" xmlns:p14="http://schemas.microsoft.com/office/powerpoint/2010/main">
    <mc:Choice Requires="p14">
      <p:transition p14:dur="10" advClick="0" advTm="40000"/>
    </mc:Choice>
    <mc:Fallback xmlns="">
      <p:transition advClick="0" advTm="4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EEFDED8-02F0-504F-827D-8519E00A3956}" type="datetimeFigureOut">
              <a:rPr lang="en-US" smtClean="0"/>
              <a:t>4/3/19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652121329"/>
      </p:ext>
    </p:extLst>
  </p:cSld>
  <p:clrMapOvr>
    <a:masterClrMapping/>
  </p:clrMapOvr>
  <mc:AlternateContent xmlns:mc="http://schemas.openxmlformats.org/markup-compatibility/2006" xmlns:p14="http://schemas.microsoft.com/office/powerpoint/2010/main">
    <mc:Choice Requires="p14">
      <p:transition p14:dur="10" advClick="0" advTm="40000"/>
    </mc:Choice>
    <mc:Fallback xmlns="">
      <p:transition advClick="0" advTm="4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EEFDED8-02F0-504F-827D-8519E00A3956}" type="datetimeFigureOut">
              <a:rPr lang="en-US" smtClean="0"/>
              <a:t>4/3/19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918991374"/>
      </p:ext>
    </p:extLst>
  </p:cSld>
  <p:clrMapOvr>
    <a:masterClrMapping/>
  </p:clrMapOvr>
  <mc:AlternateContent xmlns:mc="http://schemas.openxmlformats.org/markup-compatibility/2006" xmlns:p14="http://schemas.microsoft.com/office/powerpoint/2010/main">
    <mc:Choice Requires="p14">
      <p:transition p14:dur="10" advClick="0" advTm="40000"/>
    </mc:Choice>
    <mc:Fallback xmlns="">
      <p:transition advClick="0" advTm="4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FDED8-02F0-504F-827D-8519E00A3956}" type="datetimeFigureOut">
              <a:rPr lang="en-US" smtClean="0"/>
              <a:t>4/3/19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939350571"/>
      </p:ext>
    </p:extLst>
  </p:cSld>
  <p:clrMapOvr>
    <a:masterClrMapping/>
  </p:clrMapOvr>
  <mc:AlternateContent xmlns:mc="http://schemas.openxmlformats.org/markup-compatibility/2006" xmlns:p14="http://schemas.microsoft.com/office/powerpoint/2010/main">
    <mc:Choice Requires="p14">
      <p:transition p14:dur="10" advClick="0" advTm="40000"/>
    </mc:Choice>
    <mc:Fallback xmlns="">
      <p:transition advClick="0" advTm="4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4/3/19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841399168"/>
      </p:ext>
    </p:extLst>
  </p:cSld>
  <p:clrMapOvr>
    <a:masterClrMapping/>
  </p:clrMapOvr>
  <mc:AlternateContent xmlns:mc="http://schemas.openxmlformats.org/markup-compatibility/2006" xmlns:p14="http://schemas.microsoft.com/office/powerpoint/2010/main">
    <mc:Choice Requires="p14">
      <p:transition p14:dur="10" advClick="0" advTm="40000"/>
    </mc:Choice>
    <mc:Fallback xmlns="">
      <p:transition advClick="0" advTm="4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4/3/19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645120749"/>
      </p:ext>
    </p:extLst>
  </p:cSld>
  <p:clrMapOvr>
    <a:masterClrMapping/>
  </p:clrMapOvr>
  <mc:AlternateContent xmlns:mc="http://schemas.openxmlformats.org/markup-compatibility/2006" xmlns:p14="http://schemas.microsoft.com/office/powerpoint/2010/main">
    <mc:Choice Requires="p14">
      <p:transition p14:dur="10" advClick="0" advTm="40000"/>
    </mc:Choice>
    <mc:Fallback xmlns="">
      <p:transition advClick="0" advTm="4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FDED8-02F0-504F-827D-8519E00A3956}" type="datetimeFigureOut">
              <a:rPr lang="en-US" smtClean="0"/>
              <a:t>4/3/19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1D023-4AC1-4F41-92D0-222C0E156FA4}" type="slidenum">
              <a:rPr lang="en-US" smtClean="0"/>
              <a:t>‹#›</a:t>
            </a:fld>
            <a:endParaRPr lang="en-US"/>
          </a:p>
        </p:txBody>
      </p:sp>
    </p:spTree>
    <p:extLst>
      <p:ext uri="{BB962C8B-B14F-4D97-AF65-F5344CB8AC3E}">
        <p14:creationId xmlns:p14="http://schemas.microsoft.com/office/powerpoint/2010/main" val="225942113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mc:AlternateContent xmlns:mc="http://schemas.openxmlformats.org/markup-compatibility/2006" xmlns:p14="http://schemas.microsoft.com/office/powerpoint/2010/main">
    <mc:Choice Requires="p14">
      <p:transition p14:dur="10" advClick="0" advTm="40000"/>
    </mc:Choice>
    <mc:Fallback xmlns="">
      <p:transition advClick="0" advTm="40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jpeg"/><Relationship Id="rId19" Type="http://schemas.openxmlformats.org/officeDocument/2006/relationships/image" Target="../media/image19.tiff"/><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png"/><Relationship Id="rId3" Type="http://schemas.openxmlformats.org/officeDocument/2006/relationships/image" Target="../media/image27.pn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35.pn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410.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42.png"/></Relationships>
</file>

<file path=ppt/slides/_rels/slide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1.png"/><Relationship Id="rId18" Type="http://schemas.openxmlformats.org/officeDocument/2006/relationships/image" Target="../media/image56.svg"/><Relationship Id="rId26" Type="http://schemas.openxmlformats.org/officeDocument/2006/relationships/image" Target="../media/image64.svg"/><Relationship Id="rId3" Type="http://schemas.openxmlformats.org/officeDocument/2006/relationships/image" Target="../media/image44.png"/><Relationship Id="rId21" Type="http://schemas.openxmlformats.org/officeDocument/2006/relationships/image" Target="../media/image59.png"/><Relationship Id="rId7" Type="http://schemas.openxmlformats.org/officeDocument/2006/relationships/image" Target="../media/image46.png"/><Relationship Id="rId12" Type="http://schemas.openxmlformats.org/officeDocument/2006/relationships/image" Target="../media/image50.svg"/><Relationship Id="rId17" Type="http://schemas.openxmlformats.org/officeDocument/2006/relationships/image" Target="../media/image55.png"/><Relationship Id="rId25" Type="http://schemas.openxmlformats.org/officeDocument/2006/relationships/image" Target="../media/image63.png"/><Relationship Id="rId2" Type="http://schemas.openxmlformats.org/officeDocument/2006/relationships/notesSlide" Target="../notesSlides/notesSlide6.xml"/><Relationship Id="rId16" Type="http://schemas.openxmlformats.org/officeDocument/2006/relationships/image" Target="../media/image54.svg"/><Relationship Id="rId20" Type="http://schemas.openxmlformats.org/officeDocument/2006/relationships/image" Target="../media/image58.svg"/><Relationship Id="rId29"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461.png"/><Relationship Id="rId11" Type="http://schemas.openxmlformats.org/officeDocument/2006/relationships/image" Target="../media/image49.png"/><Relationship Id="rId24" Type="http://schemas.openxmlformats.org/officeDocument/2006/relationships/image" Target="../media/image62.svg"/><Relationship Id="rId32" Type="http://schemas.openxmlformats.org/officeDocument/2006/relationships/image" Target="../media/image70.svg"/><Relationship Id="rId5" Type="http://schemas.openxmlformats.org/officeDocument/2006/relationships/image" Target="../media/image450.png"/><Relationship Id="rId15" Type="http://schemas.openxmlformats.org/officeDocument/2006/relationships/image" Target="../media/image53.png"/><Relationship Id="rId23" Type="http://schemas.openxmlformats.org/officeDocument/2006/relationships/image" Target="../media/image61.png"/><Relationship Id="rId28" Type="http://schemas.openxmlformats.org/officeDocument/2006/relationships/image" Target="../media/image66.svg"/><Relationship Id="rId10" Type="http://schemas.openxmlformats.org/officeDocument/2006/relationships/image" Target="../media/image48.png"/><Relationship Id="rId19" Type="http://schemas.openxmlformats.org/officeDocument/2006/relationships/image" Target="../media/image57.png"/><Relationship Id="rId31" Type="http://schemas.openxmlformats.org/officeDocument/2006/relationships/image" Target="../media/image69.png"/><Relationship Id="rId4" Type="http://schemas.openxmlformats.org/officeDocument/2006/relationships/image" Target="../media/image45.png"/><Relationship Id="rId9" Type="http://schemas.microsoft.com/office/2007/relationships/hdphoto" Target="../media/hdphoto1.wdp"/><Relationship Id="rId14" Type="http://schemas.openxmlformats.org/officeDocument/2006/relationships/image" Target="../media/image52.svg"/><Relationship Id="rId22" Type="http://schemas.openxmlformats.org/officeDocument/2006/relationships/image" Target="../media/image60.svg"/><Relationship Id="rId27" Type="http://schemas.openxmlformats.org/officeDocument/2006/relationships/image" Target="../media/image65.png"/><Relationship Id="rId30" Type="http://schemas.openxmlformats.org/officeDocument/2006/relationships/image" Target="../media/image68.svg"/></Relationships>
</file>

<file path=ppt/slides/_rels/slide7.xml.rels><?xml version="1.0" encoding="UTF-8" standalone="yes"?>
<Relationships xmlns="http://schemas.openxmlformats.org/package/2006/relationships"><Relationship Id="rId13" Type="http://schemas.openxmlformats.org/officeDocument/2006/relationships/image" Target="../media/image75.png"/><Relationship Id="rId18" Type="http://schemas.openxmlformats.org/officeDocument/2006/relationships/image" Target="../media/image80.png"/><Relationship Id="rId26" Type="http://schemas.openxmlformats.org/officeDocument/2006/relationships/image" Target="../media/image89.png"/><Relationship Id="rId39" Type="http://schemas.openxmlformats.org/officeDocument/2006/relationships/image" Target="../media/image102.png"/><Relationship Id="rId21" Type="http://schemas.openxmlformats.org/officeDocument/2006/relationships/image" Target="../media/image87.png"/><Relationship Id="rId34" Type="http://schemas.openxmlformats.org/officeDocument/2006/relationships/image" Target="../media/image97.png"/><Relationship Id="rId7" Type="http://schemas.openxmlformats.org/officeDocument/2006/relationships/image" Target="../media/image84.png"/><Relationship Id="rId12" Type="http://schemas.openxmlformats.org/officeDocument/2006/relationships/image" Target="../media/image74.tiff"/><Relationship Id="rId17" Type="http://schemas.openxmlformats.org/officeDocument/2006/relationships/image" Target="../media/image79.png"/><Relationship Id="rId25" Type="http://schemas.openxmlformats.org/officeDocument/2006/relationships/image" Target="../media/image880.png"/><Relationship Id="rId33" Type="http://schemas.openxmlformats.org/officeDocument/2006/relationships/image" Target="../media/image96.png"/><Relationship Id="rId38" Type="http://schemas.openxmlformats.org/officeDocument/2006/relationships/image" Target="../media/image101.png"/><Relationship Id="rId2" Type="http://schemas.openxmlformats.org/officeDocument/2006/relationships/notesSlide" Target="../notesSlides/notesSlide7.xml"/><Relationship Id="rId16" Type="http://schemas.openxmlformats.org/officeDocument/2006/relationships/image" Target="../media/image78.png"/><Relationship Id="rId20" Type="http://schemas.openxmlformats.org/officeDocument/2006/relationships/image" Target="../media/image86.png"/><Relationship Id="rId29"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83.png"/><Relationship Id="rId11" Type="http://schemas.openxmlformats.org/officeDocument/2006/relationships/image" Target="../media/image73.tiff"/><Relationship Id="rId24" Type="http://schemas.openxmlformats.org/officeDocument/2006/relationships/image" Target="../media/image870.png"/><Relationship Id="rId32" Type="http://schemas.openxmlformats.org/officeDocument/2006/relationships/image" Target="../media/image95.png"/><Relationship Id="rId37" Type="http://schemas.openxmlformats.org/officeDocument/2006/relationships/image" Target="../media/image100.png"/><Relationship Id="rId40" Type="http://schemas.openxmlformats.org/officeDocument/2006/relationships/image" Target="../media/image103.png"/><Relationship Id="rId5" Type="http://schemas.openxmlformats.org/officeDocument/2006/relationships/image" Target="../media/image82.png"/><Relationship Id="rId15" Type="http://schemas.openxmlformats.org/officeDocument/2006/relationships/image" Target="../media/image77.png"/><Relationship Id="rId23" Type="http://schemas.openxmlformats.org/officeDocument/2006/relationships/image" Target="../media/image860.png"/><Relationship Id="rId28" Type="http://schemas.openxmlformats.org/officeDocument/2006/relationships/image" Target="../media/image91.png"/><Relationship Id="rId36" Type="http://schemas.openxmlformats.org/officeDocument/2006/relationships/image" Target="../media/image99.png"/><Relationship Id="rId10" Type="http://schemas.openxmlformats.org/officeDocument/2006/relationships/image" Target="../media/image72.tiff"/><Relationship Id="rId19" Type="http://schemas.openxmlformats.org/officeDocument/2006/relationships/image" Target="../media/image81.svg"/><Relationship Id="rId31" Type="http://schemas.openxmlformats.org/officeDocument/2006/relationships/image" Target="../media/image94.png"/><Relationship Id="rId4" Type="http://schemas.openxmlformats.org/officeDocument/2006/relationships/image" Target="../media/image610.png"/><Relationship Id="rId9" Type="http://schemas.openxmlformats.org/officeDocument/2006/relationships/image" Target="../media/image71.tiff"/><Relationship Id="rId14" Type="http://schemas.openxmlformats.org/officeDocument/2006/relationships/image" Target="../media/image76.png"/><Relationship Id="rId22" Type="http://schemas.openxmlformats.org/officeDocument/2006/relationships/image" Target="../media/image88.png"/><Relationship Id="rId27" Type="http://schemas.openxmlformats.org/officeDocument/2006/relationships/image" Target="../media/image90.png"/><Relationship Id="rId30" Type="http://schemas.openxmlformats.org/officeDocument/2006/relationships/image" Target="../media/image93.png"/><Relationship Id="rId35" Type="http://schemas.openxmlformats.org/officeDocument/2006/relationships/image" Target="../media/image98.png"/><Relationship Id="rId8" Type="http://schemas.openxmlformats.org/officeDocument/2006/relationships/image" Target="../media/image85.png"/></Relationships>
</file>

<file path=ppt/slides/_rels/slide8.xml.rels><?xml version="1.0" encoding="UTF-8" standalone="yes"?>
<Relationships xmlns="http://schemas.openxmlformats.org/package/2006/relationships"><Relationship Id="rId8" Type="http://schemas.openxmlformats.org/officeDocument/2006/relationships/image" Target="../media/image109.emf"/><Relationship Id="rId13" Type="http://schemas.openxmlformats.org/officeDocument/2006/relationships/image" Target="../media/image114.emf"/><Relationship Id="rId3" Type="http://schemas.openxmlformats.org/officeDocument/2006/relationships/image" Target="../media/image104.png"/><Relationship Id="rId7" Type="http://schemas.openxmlformats.org/officeDocument/2006/relationships/image" Target="../media/image108.emf"/><Relationship Id="rId12" Type="http://schemas.openxmlformats.org/officeDocument/2006/relationships/image" Target="../media/image113.emf"/><Relationship Id="rId2" Type="http://schemas.openxmlformats.org/officeDocument/2006/relationships/notesSlide" Target="../notesSlides/notesSlide8.xml"/><Relationship Id="rId16" Type="http://schemas.openxmlformats.org/officeDocument/2006/relationships/image" Target="../media/image117.jpeg"/><Relationship Id="rId1" Type="http://schemas.openxmlformats.org/officeDocument/2006/relationships/slideLayout" Target="../slideLayouts/slideLayout2.xml"/><Relationship Id="rId6" Type="http://schemas.openxmlformats.org/officeDocument/2006/relationships/image" Target="../media/image107.emf"/><Relationship Id="rId11" Type="http://schemas.openxmlformats.org/officeDocument/2006/relationships/image" Target="../media/image112.emf"/><Relationship Id="rId5" Type="http://schemas.openxmlformats.org/officeDocument/2006/relationships/image" Target="../media/image106.emf"/><Relationship Id="rId15" Type="http://schemas.openxmlformats.org/officeDocument/2006/relationships/image" Target="../media/image116.png"/><Relationship Id="rId10" Type="http://schemas.openxmlformats.org/officeDocument/2006/relationships/image" Target="../media/image111.emf"/><Relationship Id="rId4" Type="http://schemas.openxmlformats.org/officeDocument/2006/relationships/image" Target="../media/image105.emf"/><Relationship Id="rId9" Type="http://schemas.openxmlformats.org/officeDocument/2006/relationships/image" Target="../media/image110.emf"/><Relationship Id="rId14" Type="http://schemas.openxmlformats.org/officeDocument/2006/relationships/image" Target="../media/image115.emf"/></Relationships>
</file>

<file path=ppt/slides/_rels/slide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ttps://www.nsf.gov/images/logos/nsf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371946" y="6033006"/>
            <a:ext cx="820054" cy="82499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400110"/>
          </a:xfrm>
          <a:prstGeom prst="rect">
            <a:avLst/>
          </a:prstGeom>
          <a:solidFill>
            <a:schemeClr val="accent1">
              <a:lumMod val="20000"/>
              <a:lumOff val="80000"/>
            </a:schemeClr>
          </a:solidFill>
        </p:spPr>
        <p:txBody>
          <a:bodyPr wrap="square" rtlCol="0">
            <a:spAutoFit/>
          </a:bodyPr>
          <a:lstStyle/>
          <a:p>
            <a:pPr algn="ctr"/>
            <a:r>
              <a:rPr lang="en-US" sz="2000" b="1" dirty="0"/>
              <a:t>2019 NSF SMART AND CONNECTED COMMUNITIES PI MEETING</a:t>
            </a:r>
          </a:p>
        </p:txBody>
      </p:sp>
      <p:pic>
        <p:nvPicPr>
          <p:cNvPr id="12" name="Picture 11">
            <a:extLst>
              <a:ext uri="{FF2B5EF4-FFF2-40B4-BE49-F238E27FC236}">
                <a16:creationId xmlns:a16="http://schemas.microsoft.com/office/drawing/2014/main" id="{331AEE49-FF5E-AA4A-8731-F6F850307C2C}"/>
              </a:ext>
            </a:extLst>
          </p:cNvPr>
          <p:cNvPicPr>
            <a:picLocks noChangeAspect="1"/>
          </p:cNvPicPr>
          <p:nvPr/>
        </p:nvPicPr>
        <p:blipFill rotWithShape="1">
          <a:blip r:embed="rId4" cstate="hqprint">
            <a:alphaModFix amt="33000"/>
            <a:extLst>
              <a:ext uri="{28A0092B-C50C-407E-A947-70E740481C1C}">
                <a14:useLocalDpi xmlns:a14="http://schemas.microsoft.com/office/drawing/2010/main"/>
              </a:ext>
            </a:extLst>
          </a:blip>
          <a:srcRect/>
          <a:stretch/>
        </p:blipFill>
        <p:spPr>
          <a:xfrm>
            <a:off x="0" y="360476"/>
            <a:ext cx="12192000" cy="1632875"/>
          </a:xfrm>
          <a:prstGeom prst="rect">
            <a:avLst/>
          </a:prstGeom>
        </p:spPr>
      </p:pic>
      <p:sp>
        <p:nvSpPr>
          <p:cNvPr id="7" name="Title 1">
            <a:extLst>
              <a:ext uri="{FF2B5EF4-FFF2-40B4-BE49-F238E27FC236}">
                <a16:creationId xmlns:a16="http://schemas.microsoft.com/office/drawing/2014/main" id="{C3448432-9D8F-4787-A0D5-72B95AFE7A40}"/>
              </a:ext>
            </a:extLst>
          </p:cNvPr>
          <p:cNvSpPr txBox="1">
            <a:spLocks/>
          </p:cNvSpPr>
          <p:nvPr/>
        </p:nvSpPr>
        <p:spPr>
          <a:xfrm>
            <a:off x="1" y="1974828"/>
            <a:ext cx="12192000" cy="2038350"/>
          </a:xfrm>
          <a:prstGeom prst="rect">
            <a:avLst/>
          </a:prstGeom>
          <a:noFill/>
        </p:spPr>
        <p:txBody>
          <a:bodyPr vert="horz" lIns="91440" tIns="45720" rIns="91440" bIns="45720" rtlCol="0" anchor="t">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3500" b="1" dirty="0">
                <a:solidFill>
                  <a:schemeClr val="accent2"/>
                </a:solidFill>
                <a:effectLst/>
              </a:rPr>
              <a:t>IRG Track 1: Sociotechnical Systems to Enable Smart </a:t>
            </a:r>
          </a:p>
          <a:p>
            <a:pPr>
              <a:lnSpc>
                <a:spcPct val="100000"/>
              </a:lnSpc>
            </a:pPr>
            <a:r>
              <a:rPr lang="en-US" sz="3500" b="1" dirty="0">
                <a:solidFill>
                  <a:schemeClr val="accent2"/>
                </a:solidFill>
                <a:effectLst/>
              </a:rPr>
              <a:t>&amp; Connected Energy-Aware Residential Communities </a:t>
            </a:r>
          </a:p>
          <a:p>
            <a:pPr>
              <a:lnSpc>
                <a:spcPct val="100000"/>
              </a:lnSpc>
            </a:pPr>
            <a:r>
              <a:rPr lang="en-US" sz="3500" b="1" dirty="0">
                <a:solidFill>
                  <a:schemeClr val="accent2"/>
                </a:solidFill>
                <a:effectLst/>
              </a:rPr>
              <a:t>#1737591 </a:t>
            </a:r>
          </a:p>
        </p:txBody>
      </p:sp>
      <p:sp>
        <p:nvSpPr>
          <p:cNvPr id="13" name="Subtitle 3">
            <a:extLst>
              <a:ext uri="{FF2B5EF4-FFF2-40B4-BE49-F238E27FC236}">
                <a16:creationId xmlns:a16="http://schemas.microsoft.com/office/drawing/2014/main" id="{37AED48F-5F97-45F1-B4C4-AB35F3568A58}"/>
              </a:ext>
            </a:extLst>
          </p:cNvPr>
          <p:cNvSpPr txBox="1">
            <a:spLocks/>
          </p:cNvSpPr>
          <p:nvPr/>
        </p:nvSpPr>
        <p:spPr>
          <a:xfrm>
            <a:off x="1305546" y="3298615"/>
            <a:ext cx="9927324" cy="3331346"/>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u="sng" dirty="0">
                <a:solidFill>
                  <a:srgbClr val="2F5897"/>
                </a:solidFill>
              </a:rPr>
              <a:t>Purdue University </a:t>
            </a:r>
          </a:p>
          <a:p>
            <a:pPr marL="0" indent="0">
              <a:buNone/>
            </a:pPr>
            <a:r>
              <a:rPr lang="en-US" dirty="0">
                <a:solidFill>
                  <a:srgbClr val="2F5897"/>
                </a:solidFill>
              </a:rPr>
              <a:t>Panagiota </a:t>
            </a:r>
            <a:r>
              <a:rPr lang="en-US" dirty="0" err="1">
                <a:solidFill>
                  <a:srgbClr val="2F5897"/>
                </a:solidFill>
              </a:rPr>
              <a:t>Karava</a:t>
            </a:r>
            <a:r>
              <a:rPr lang="en-US" dirty="0">
                <a:solidFill>
                  <a:srgbClr val="2F5897"/>
                </a:solidFill>
              </a:rPr>
              <a:t> (PI)</a:t>
            </a:r>
          </a:p>
          <a:p>
            <a:pPr marL="0" indent="0">
              <a:buNone/>
            </a:pPr>
            <a:r>
              <a:rPr lang="en-US" dirty="0" err="1">
                <a:solidFill>
                  <a:srgbClr val="2F5897"/>
                </a:solidFill>
              </a:rPr>
              <a:t>Ilias</a:t>
            </a:r>
            <a:r>
              <a:rPr lang="en-US" dirty="0">
                <a:solidFill>
                  <a:srgbClr val="2F5897"/>
                </a:solidFill>
              </a:rPr>
              <a:t> </a:t>
            </a:r>
            <a:r>
              <a:rPr lang="en-US" dirty="0" err="1">
                <a:solidFill>
                  <a:srgbClr val="2F5897"/>
                </a:solidFill>
              </a:rPr>
              <a:t>Bilionis</a:t>
            </a:r>
            <a:r>
              <a:rPr lang="en-US" dirty="0">
                <a:solidFill>
                  <a:srgbClr val="2F5897"/>
                </a:solidFill>
              </a:rPr>
              <a:t>, James Braun, Sabine </a:t>
            </a:r>
            <a:r>
              <a:rPr lang="en-US" dirty="0" err="1">
                <a:solidFill>
                  <a:srgbClr val="2F5897"/>
                </a:solidFill>
              </a:rPr>
              <a:t>Brunswicker</a:t>
            </a:r>
            <a:r>
              <a:rPr lang="en-US" dirty="0">
                <a:solidFill>
                  <a:srgbClr val="2F5897"/>
                </a:solidFill>
              </a:rPr>
              <a:t>, </a:t>
            </a:r>
            <a:r>
              <a:rPr lang="en-US" dirty="0" err="1">
                <a:solidFill>
                  <a:srgbClr val="2F5897"/>
                </a:solidFill>
              </a:rPr>
              <a:t>Thanh</a:t>
            </a:r>
            <a:r>
              <a:rPr lang="en-US" dirty="0">
                <a:solidFill>
                  <a:srgbClr val="2F5897"/>
                </a:solidFill>
              </a:rPr>
              <a:t> Nguyen, Leigh Raymond, Julia </a:t>
            </a:r>
            <a:r>
              <a:rPr lang="en-US" dirty="0" err="1">
                <a:solidFill>
                  <a:srgbClr val="2F5897"/>
                </a:solidFill>
              </a:rPr>
              <a:t>Rayz</a:t>
            </a:r>
            <a:r>
              <a:rPr lang="en-US" dirty="0">
                <a:solidFill>
                  <a:srgbClr val="2F5897"/>
                </a:solidFill>
              </a:rPr>
              <a:t>, </a:t>
            </a:r>
            <a:r>
              <a:rPr lang="en-US" dirty="0" err="1">
                <a:solidFill>
                  <a:srgbClr val="2F5897"/>
                </a:solidFill>
              </a:rPr>
              <a:t>Torsten</a:t>
            </a:r>
            <a:r>
              <a:rPr lang="en-US" dirty="0">
                <a:solidFill>
                  <a:srgbClr val="2F5897"/>
                </a:solidFill>
              </a:rPr>
              <a:t> Reimer</a:t>
            </a:r>
          </a:p>
          <a:p>
            <a:pPr marL="0" indent="0">
              <a:buNone/>
            </a:pPr>
            <a:r>
              <a:rPr lang="en-US" b="1" u="sng" dirty="0">
                <a:solidFill>
                  <a:srgbClr val="2F5897"/>
                </a:solidFill>
              </a:rPr>
              <a:t>State Government</a:t>
            </a:r>
          </a:p>
          <a:p>
            <a:pPr marL="0" indent="0">
              <a:buNone/>
            </a:pPr>
            <a:r>
              <a:rPr lang="en-US" dirty="0">
                <a:solidFill>
                  <a:srgbClr val="2F5897"/>
                </a:solidFill>
              </a:rPr>
              <a:t>Jacob </a:t>
            </a:r>
            <a:r>
              <a:rPr lang="en-US" dirty="0" err="1">
                <a:solidFill>
                  <a:srgbClr val="2F5897"/>
                </a:solidFill>
              </a:rPr>
              <a:t>Sipe</a:t>
            </a:r>
            <a:r>
              <a:rPr lang="en-US" dirty="0">
                <a:solidFill>
                  <a:srgbClr val="2F5897"/>
                </a:solidFill>
              </a:rPr>
              <a:t>, Indiana Housing and Community Development Authority (IHCDA)</a:t>
            </a:r>
          </a:p>
          <a:p>
            <a:pPr marL="0" indent="0">
              <a:buNone/>
            </a:pPr>
            <a:r>
              <a:rPr lang="en-US" b="1" u="sng" dirty="0">
                <a:solidFill>
                  <a:srgbClr val="2F5897"/>
                </a:solidFill>
              </a:rPr>
              <a:t>Industry</a:t>
            </a:r>
          </a:p>
          <a:p>
            <a:pPr marL="0" indent="0">
              <a:buNone/>
            </a:pPr>
            <a:r>
              <a:rPr lang="en-US" dirty="0">
                <a:solidFill>
                  <a:srgbClr val="2F5897"/>
                </a:solidFill>
              </a:rPr>
              <a:t>Gary Hobbs, Rod Watts, BWI</a:t>
            </a:r>
          </a:p>
        </p:txBody>
      </p:sp>
    </p:spTree>
    <p:extLst>
      <p:ext uri="{BB962C8B-B14F-4D97-AF65-F5344CB8AC3E}">
        <p14:creationId xmlns:p14="http://schemas.microsoft.com/office/powerpoint/2010/main" val="1997375926"/>
      </p:ext>
    </p:extLst>
  </p:cSld>
  <p:clrMapOvr>
    <a:masterClrMapping/>
  </p:clrMapOvr>
  <mc:AlternateContent xmlns:mc="http://schemas.openxmlformats.org/markup-compatibility/2006" xmlns:p14="http://schemas.microsoft.com/office/powerpoint/2010/main">
    <mc:Choice Requires="p14">
      <p:transition p14:dur="10" advClick="0" advTm="1000"/>
    </mc:Choice>
    <mc:Fallback xmlns="">
      <p:transition advClick="0" advTm="1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1042988" y="301625"/>
            <a:ext cx="9486900" cy="762000"/>
          </a:xfrm>
        </p:spPr>
        <p:txBody>
          <a:bodyPr>
            <a:noAutofit/>
          </a:bodyPr>
          <a:lstStyle/>
          <a:p>
            <a:pPr>
              <a:lnSpc>
                <a:spcPct val="100000"/>
              </a:lnSpc>
            </a:pPr>
            <a:r>
              <a:rPr lang="en-US" sz="4000" b="1" dirty="0">
                <a:solidFill>
                  <a:schemeClr val="accent2"/>
                </a:solidFill>
              </a:rPr>
              <a:t>Anticipated Outcomes and Success Measures in the Next Year</a:t>
            </a:r>
          </a:p>
        </p:txBody>
      </p:sp>
      <p:sp>
        <p:nvSpPr>
          <p:cNvPr id="2" name="TextBox 1"/>
          <p:cNvSpPr txBox="1"/>
          <p:nvPr/>
        </p:nvSpPr>
        <p:spPr>
          <a:xfrm>
            <a:off x="1042988" y="1673704"/>
            <a:ext cx="9921565" cy="3539430"/>
          </a:xfrm>
          <a:prstGeom prst="rect">
            <a:avLst/>
          </a:prstGeom>
          <a:noFill/>
        </p:spPr>
        <p:txBody>
          <a:bodyPr wrap="square" rtlCol="0">
            <a:spAutoFit/>
          </a:bodyPr>
          <a:lstStyle/>
          <a:p>
            <a:pPr marL="285750" indent="-285750">
              <a:buFont typeface="Arial" panose="020B0604020202020204" pitchFamily="34" charset="0"/>
              <a:buChar char="•"/>
            </a:pPr>
            <a:r>
              <a:rPr lang="en-US" sz="3200" dirty="0"/>
              <a:t>Outcome 1: Community-based feedback and incentive mechanism design with lottery (game theoretic) framework implemented in 2 S&amp;CC</a:t>
            </a:r>
          </a:p>
          <a:p>
            <a:pPr lvl="0" algn="just"/>
            <a:endParaRPr lang="en-US" sz="3200" dirty="0"/>
          </a:p>
          <a:p>
            <a:pPr marL="285750" lvl="0" indent="-285750">
              <a:buFont typeface="Arial" panose="020B0604020202020204" pitchFamily="34" charset="0"/>
              <a:buChar char="•"/>
            </a:pPr>
            <a:r>
              <a:rPr lang="en-US" sz="3200" dirty="0"/>
              <a:t>Outcome 2. Integrated audio-visual interactions customized based on user knowledge and motivation </a:t>
            </a:r>
          </a:p>
          <a:p>
            <a:pPr marL="285750" lvl="0" indent="-285750" algn="just">
              <a:buFont typeface="Arial" panose="020B0604020202020204" pitchFamily="34" charset="0"/>
              <a:buChar char="•"/>
            </a:pPr>
            <a:endParaRPr lang="en-US" sz="3200" dirty="0"/>
          </a:p>
        </p:txBody>
      </p:sp>
    </p:spTree>
    <p:extLst>
      <p:ext uri="{BB962C8B-B14F-4D97-AF65-F5344CB8AC3E}">
        <p14:creationId xmlns:p14="http://schemas.microsoft.com/office/powerpoint/2010/main" val="329804077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2070411" y="0"/>
            <a:ext cx="8018153" cy="762000"/>
          </a:xfrm>
        </p:spPr>
        <p:txBody>
          <a:bodyPr>
            <a:noAutofit/>
          </a:bodyPr>
          <a:lstStyle/>
          <a:p>
            <a:pPr>
              <a:lnSpc>
                <a:spcPct val="100000"/>
              </a:lnSpc>
            </a:pPr>
            <a:r>
              <a:rPr lang="en-US" sz="3600" b="1" dirty="0">
                <a:solidFill>
                  <a:schemeClr val="accent2"/>
                </a:solidFill>
              </a:rPr>
              <a:t>Project Aims</a:t>
            </a:r>
          </a:p>
        </p:txBody>
      </p:sp>
      <p:sp>
        <p:nvSpPr>
          <p:cNvPr id="64" name="TextBox 63">
            <a:extLst>
              <a:ext uri="{FF2B5EF4-FFF2-40B4-BE49-F238E27FC236}">
                <a16:creationId xmlns:a16="http://schemas.microsoft.com/office/drawing/2014/main" id="{34D6531F-0A94-4E4A-9ABE-B350E7EC6C37}"/>
              </a:ext>
            </a:extLst>
          </p:cNvPr>
          <p:cNvSpPr txBox="1"/>
          <p:nvPr/>
        </p:nvSpPr>
        <p:spPr>
          <a:xfrm>
            <a:off x="675191" y="3350004"/>
            <a:ext cx="3318480" cy="461665"/>
          </a:xfrm>
          <a:prstGeom prst="rect">
            <a:avLst/>
          </a:prstGeom>
          <a:noFill/>
        </p:spPr>
        <p:txBody>
          <a:bodyPr wrap="square" rtlCol="0">
            <a:spAutoFit/>
          </a:bodyPr>
          <a:lstStyle/>
          <a:p>
            <a:r>
              <a:rPr lang="en-US" sz="2400" b="1" i="1" spc="23" dirty="0">
                <a:solidFill>
                  <a:srgbClr val="415F8A"/>
                </a:solidFill>
                <a:latin typeface="+mn-lt"/>
              </a:rPr>
              <a:t>Integrative Research </a:t>
            </a:r>
          </a:p>
        </p:txBody>
      </p:sp>
      <p:sp>
        <p:nvSpPr>
          <p:cNvPr id="65" name="Content Placeholder 2"/>
          <p:cNvSpPr txBox="1">
            <a:spLocks/>
          </p:cNvSpPr>
          <p:nvPr/>
        </p:nvSpPr>
        <p:spPr>
          <a:xfrm>
            <a:off x="7152662" y="4042321"/>
            <a:ext cx="2702330" cy="2458777"/>
          </a:xfrm>
          <a:prstGeom prst="rect">
            <a:avLst/>
          </a:prstGeom>
          <a:solidFill>
            <a:schemeClr val="bg1">
              <a:lumMod val="95000"/>
            </a:schemeClr>
          </a:solidFill>
          <a:ln>
            <a:solidFill>
              <a:schemeClr val="bg1">
                <a:lumMod val="75000"/>
              </a:schemeClr>
            </a:solidFill>
            <a:prstDash val="dash"/>
          </a:ln>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2000" dirty="0"/>
              <a:t>Partner with IHCDA, industry, and affordable housing residents to demonstrate S&amp;C energy-aware communities in different cities across Indiana</a:t>
            </a:r>
          </a:p>
        </p:txBody>
      </p:sp>
      <p:pic>
        <p:nvPicPr>
          <p:cNvPr id="66" name="Picture 65"/>
          <p:cNvPicPr>
            <a:picLocks noChangeAspect="1"/>
          </p:cNvPicPr>
          <p:nvPr/>
        </p:nvPicPr>
        <p:blipFill>
          <a:blip r:embed="rId3"/>
          <a:stretch>
            <a:fillRect/>
          </a:stretch>
        </p:blipFill>
        <p:spPr>
          <a:xfrm>
            <a:off x="995429" y="3793731"/>
            <a:ext cx="3127644" cy="2955959"/>
          </a:xfrm>
          <a:prstGeom prst="rect">
            <a:avLst/>
          </a:prstGeom>
        </p:spPr>
      </p:pic>
      <p:sp>
        <p:nvSpPr>
          <p:cNvPr id="62" name="TextBox 61">
            <a:extLst>
              <a:ext uri="{FF2B5EF4-FFF2-40B4-BE49-F238E27FC236}">
                <a16:creationId xmlns:a16="http://schemas.microsoft.com/office/drawing/2014/main" id="{4C8FBD92-2CEA-4510-A4EE-D4EAFC4FB053}"/>
              </a:ext>
            </a:extLst>
          </p:cNvPr>
          <p:cNvSpPr txBox="1"/>
          <p:nvPr/>
        </p:nvSpPr>
        <p:spPr>
          <a:xfrm>
            <a:off x="5323426" y="3479889"/>
            <a:ext cx="4009108" cy="356316"/>
          </a:xfrm>
          <a:prstGeom prst="rect">
            <a:avLst/>
          </a:prstGeom>
          <a:noFill/>
        </p:spPr>
        <p:txBody>
          <a:bodyPr wrap="square" rtlCol="0">
            <a:spAutoFit/>
          </a:bodyPr>
          <a:lstStyle/>
          <a:p>
            <a:pPr defTabSz="914400" eaLnBrk="0" fontAlgn="base" hangingPunct="0">
              <a:lnSpc>
                <a:spcPts val="1900"/>
              </a:lnSpc>
              <a:spcBef>
                <a:spcPct val="0"/>
              </a:spcBef>
              <a:spcAft>
                <a:spcPct val="0"/>
              </a:spcAft>
            </a:pPr>
            <a:r>
              <a:rPr lang="en-US" sz="2400" b="1" i="1" dirty="0">
                <a:solidFill>
                  <a:srgbClr val="415F8A"/>
                </a:solidFill>
                <a:ea typeface="MS PGothic" panose="020B0600070205080204" pitchFamily="34" charset="-128"/>
              </a:rPr>
              <a:t>Community Engagement</a:t>
            </a:r>
          </a:p>
        </p:txBody>
      </p:sp>
      <p:pic>
        <p:nvPicPr>
          <p:cNvPr id="15" name="Picture 14">
            <a:extLst>
              <a:ext uri="{FF2B5EF4-FFF2-40B4-BE49-F238E27FC236}">
                <a16:creationId xmlns:a16="http://schemas.microsoft.com/office/drawing/2014/main" id="{D9485FF5-CB35-47B6-883B-70507E12FCD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96014" y="3955143"/>
            <a:ext cx="2479796" cy="2433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6737" y="719149"/>
            <a:ext cx="4199277" cy="2554545"/>
          </a:xfrm>
          <a:prstGeom prst="rect">
            <a:avLst/>
          </a:prstGeom>
          <a:solidFill>
            <a:schemeClr val="bg1">
              <a:lumMod val="95000"/>
            </a:schemeClr>
          </a:solidFill>
          <a:ln>
            <a:solidFill>
              <a:schemeClr val="bg1">
                <a:lumMod val="75000"/>
              </a:schemeClr>
            </a:solidFill>
            <a:prstDash val="dash"/>
          </a:ln>
        </p:spPr>
        <p:txBody>
          <a:bodyPr wrap="square" rtlCol="0">
            <a:spAutoFit/>
          </a:bodyPr>
          <a:lstStyle/>
          <a:p>
            <a:pPr marL="285750" indent="-285750">
              <a:buFont typeface="Wingdings" panose="05000000000000000000" pitchFamily="2" charset="2"/>
              <a:buChar char="§"/>
            </a:pPr>
            <a:r>
              <a:rPr lang="en-US" sz="2000" dirty="0"/>
              <a:t>Foster energy-aware communities that can be scaled across the U.S based on data analytics and predictive modeling. </a:t>
            </a:r>
          </a:p>
          <a:p>
            <a:pPr marL="285750" indent="-285750">
              <a:buFont typeface="Wingdings" panose="05000000000000000000" pitchFamily="2" charset="2"/>
              <a:buChar char="§"/>
            </a:pPr>
            <a:r>
              <a:rPr lang="en-US" sz="2000" dirty="0">
                <a:solidFill>
                  <a:prstClr val="black"/>
                </a:solidFill>
              </a:rPr>
              <a:t>Demonstrate user-interactive devices and feedback mechanisms that optimize and incentivize energy management.</a:t>
            </a:r>
            <a:r>
              <a:rPr lang="en-US" sz="2000" dirty="0"/>
              <a:t> </a:t>
            </a:r>
          </a:p>
        </p:txBody>
      </p:sp>
      <p:sp>
        <p:nvSpPr>
          <p:cNvPr id="3" name="Left-Right Arrow 2"/>
          <p:cNvSpPr/>
          <p:nvPr/>
        </p:nvSpPr>
        <p:spPr>
          <a:xfrm>
            <a:off x="3929237" y="3367942"/>
            <a:ext cx="1216152" cy="484632"/>
          </a:xfrm>
          <a:prstGeom prst="leftRightArrow">
            <a:avLst/>
          </a:prstGeom>
          <a:gradFill>
            <a:gsLst>
              <a:gs pos="0">
                <a:schemeClr val="accent1">
                  <a:lumMod val="50000"/>
                </a:schemeClr>
              </a:gs>
              <a:gs pos="100000">
                <a:schemeClr val="accent1">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D3EB498-270F-464C-8B33-37413421848F}"/>
              </a:ext>
            </a:extLst>
          </p:cNvPr>
          <p:cNvPicPr>
            <a:picLocks noChangeAspect="1"/>
          </p:cNvPicPr>
          <p:nvPr/>
        </p:nvPicPr>
        <p:blipFill>
          <a:blip r:embed="rId5"/>
          <a:stretch>
            <a:fillRect/>
          </a:stretch>
        </p:blipFill>
        <p:spPr>
          <a:xfrm>
            <a:off x="10056222" y="3881119"/>
            <a:ext cx="1871715" cy="2620401"/>
          </a:xfrm>
          <a:prstGeom prst="rect">
            <a:avLst/>
          </a:prstGeom>
        </p:spPr>
      </p:pic>
      <p:grpSp>
        <p:nvGrpSpPr>
          <p:cNvPr id="68" name="Group 67">
            <a:extLst>
              <a:ext uri="{FF2B5EF4-FFF2-40B4-BE49-F238E27FC236}">
                <a16:creationId xmlns:a16="http://schemas.microsoft.com/office/drawing/2014/main" id="{DB47364A-9662-4E18-A6F0-16330EAC6431}"/>
              </a:ext>
            </a:extLst>
          </p:cNvPr>
          <p:cNvGrpSpPr/>
          <p:nvPr/>
        </p:nvGrpSpPr>
        <p:grpSpPr>
          <a:xfrm>
            <a:off x="5145389" y="574636"/>
            <a:ext cx="6301323" cy="2809784"/>
            <a:chOff x="6266500" y="1198992"/>
            <a:chExt cx="5811704" cy="2809784"/>
          </a:xfrm>
        </p:grpSpPr>
        <p:sp>
          <p:nvSpPr>
            <p:cNvPr id="69" name="TextBox 45">
              <a:extLst>
                <a:ext uri="{FF2B5EF4-FFF2-40B4-BE49-F238E27FC236}">
                  <a16:creationId xmlns:a16="http://schemas.microsoft.com/office/drawing/2014/main" id="{0ED29B9A-DCE1-433F-8948-12EA9A4F8952}"/>
                </a:ext>
              </a:extLst>
            </p:cNvPr>
            <p:cNvSpPr txBox="1"/>
            <p:nvPr/>
          </p:nvSpPr>
          <p:spPr>
            <a:xfrm>
              <a:off x="7329526" y="1198992"/>
              <a:ext cx="2734738"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dirty="0"/>
                <a:t>Cloud server</a:t>
              </a:r>
            </a:p>
          </p:txBody>
        </p:sp>
        <p:sp>
          <p:nvSpPr>
            <p:cNvPr id="70" name="TextBox 45">
              <a:extLst>
                <a:ext uri="{FF2B5EF4-FFF2-40B4-BE49-F238E27FC236}">
                  <a16:creationId xmlns:a16="http://schemas.microsoft.com/office/drawing/2014/main" id="{1B08977B-E26A-46BA-A900-1F11441F4A28}"/>
                </a:ext>
              </a:extLst>
            </p:cNvPr>
            <p:cNvSpPr txBox="1"/>
            <p:nvPr/>
          </p:nvSpPr>
          <p:spPr>
            <a:xfrm>
              <a:off x="10123280" y="2347746"/>
              <a:ext cx="1727344"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dirty="0"/>
                <a:t>Visual Interface</a:t>
              </a:r>
            </a:p>
          </p:txBody>
        </p:sp>
        <p:sp>
          <p:nvSpPr>
            <p:cNvPr id="71" name="TextBox 45">
              <a:extLst>
                <a:ext uri="{FF2B5EF4-FFF2-40B4-BE49-F238E27FC236}">
                  <a16:creationId xmlns:a16="http://schemas.microsoft.com/office/drawing/2014/main" id="{84C5926B-DFC1-4A68-81F6-1F1864F7310B}"/>
                </a:ext>
              </a:extLst>
            </p:cNvPr>
            <p:cNvSpPr txBox="1"/>
            <p:nvPr/>
          </p:nvSpPr>
          <p:spPr>
            <a:xfrm>
              <a:off x="10142398" y="3654171"/>
              <a:ext cx="1635074"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dirty="0"/>
                <a:t>Voice Interface</a:t>
              </a:r>
            </a:p>
          </p:txBody>
        </p:sp>
        <p:sp>
          <p:nvSpPr>
            <p:cNvPr id="72" name="Arrow: Right 82">
              <a:extLst>
                <a:ext uri="{FF2B5EF4-FFF2-40B4-BE49-F238E27FC236}">
                  <a16:creationId xmlns:a16="http://schemas.microsoft.com/office/drawing/2014/main" id="{1BEE6313-9D6B-4A66-B7BA-E567E4F5F367}"/>
                </a:ext>
              </a:extLst>
            </p:cNvPr>
            <p:cNvSpPr/>
            <p:nvPr/>
          </p:nvSpPr>
          <p:spPr>
            <a:xfrm>
              <a:off x="7203733" y="3211742"/>
              <a:ext cx="415219" cy="220147"/>
            </a:xfrm>
            <a:prstGeom prst="rightArrow">
              <a:avLst>
                <a:gd name="adj1" fmla="val 50000"/>
                <a:gd name="adj2" fmla="val 56240"/>
              </a:avLst>
            </a:prstGeom>
            <a:gradFill flip="none" rotWithShape="1">
              <a:gsLst>
                <a:gs pos="0">
                  <a:srgbClr val="728FB2"/>
                </a:gs>
                <a:gs pos="100000">
                  <a:schemeClr val="accent1">
                    <a:lumMod val="97000"/>
                    <a:lumOff val="3000"/>
                  </a:schemeClr>
                </a:gs>
                <a:gs pos="46000">
                  <a:schemeClr val="accent1">
                    <a:lumMod val="60000"/>
                    <a:lumOff val="40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3" name="Picture 2" descr="Image result for green eye monitor">
              <a:extLst>
                <a:ext uri="{FF2B5EF4-FFF2-40B4-BE49-F238E27FC236}">
                  <a16:creationId xmlns:a16="http://schemas.microsoft.com/office/drawing/2014/main" id="{1800C962-C909-49DD-B3B6-247CD4517706}"/>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6500477" y="2974192"/>
              <a:ext cx="492564" cy="540064"/>
            </a:xfrm>
            <a:prstGeom prst="rect">
              <a:avLst/>
            </a:prstGeom>
            <a:noFill/>
            <a:extLst>
              <a:ext uri="{909E8E84-426E-40dd-AFC4-6F175D3DCCD1}">
                <a14:hiddenFill xmlns="" xmlns:a14="http://schemas.microsoft.com/office/drawing/2010/main">
                  <a:solidFill>
                    <a:srgbClr val="FFFFFF"/>
                  </a:solidFill>
                </a14:hiddenFill>
              </a:ext>
            </a:extLst>
          </p:spPr>
        </p:pic>
        <p:grpSp>
          <p:nvGrpSpPr>
            <p:cNvPr id="74" name="Group 73">
              <a:extLst>
                <a:ext uri="{FF2B5EF4-FFF2-40B4-BE49-F238E27FC236}">
                  <a16:creationId xmlns:a16="http://schemas.microsoft.com/office/drawing/2014/main" id="{18E0DAF9-9563-4D9B-879C-56E88B60DC3F}"/>
                </a:ext>
              </a:extLst>
            </p:cNvPr>
            <p:cNvGrpSpPr/>
            <p:nvPr/>
          </p:nvGrpSpPr>
          <p:grpSpPr>
            <a:xfrm>
              <a:off x="6621942" y="1880439"/>
              <a:ext cx="444214" cy="356080"/>
              <a:chOff x="7245198" y="1928343"/>
              <a:chExt cx="771570" cy="618488"/>
            </a:xfrm>
          </p:grpSpPr>
          <p:sp>
            <p:nvSpPr>
              <p:cNvPr id="103" name="Freeform: Shape 55">
                <a:extLst>
                  <a:ext uri="{FF2B5EF4-FFF2-40B4-BE49-F238E27FC236}">
                    <a16:creationId xmlns:a16="http://schemas.microsoft.com/office/drawing/2014/main" id="{CCC3E53B-848C-4C20-A265-D2BA53D71700}"/>
                  </a:ext>
                </a:extLst>
              </p:cNvPr>
              <p:cNvSpPr/>
              <p:nvPr/>
            </p:nvSpPr>
            <p:spPr>
              <a:xfrm>
                <a:off x="7245198" y="2092809"/>
                <a:ext cx="771570" cy="406777"/>
              </a:xfrm>
              <a:custGeom>
                <a:avLst/>
                <a:gdLst>
                  <a:gd name="connsiteX0" fmla="*/ 1000686 w 2691890"/>
                  <a:gd name="connsiteY0" fmla="*/ 0 h 1416234"/>
                  <a:gd name="connsiteX1" fmla="*/ 1526235 w 2691890"/>
                  <a:gd name="connsiteY1" fmla="*/ 340863 h 1416234"/>
                  <a:gd name="connsiteX2" fmla="*/ 1533657 w 2691890"/>
                  <a:gd name="connsiteY2" fmla="*/ 399448 h 1416234"/>
                  <a:gd name="connsiteX3" fmla="*/ 1588879 w 2691890"/>
                  <a:gd name="connsiteY3" fmla="*/ 391099 h 1416234"/>
                  <a:gd name="connsiteX4" fmla="*/ 1597555 w 2691890"/>
                  <a:gd name="connsiteY4" fmla="*/ 391099 h 1416234"/>
                  <a:gd name="connsiteX5" fmla="*/ 1791910 w 2691890"/>
                  <a:gd name="connsiteY5" fmla="*/ 471604 h 1416234"/>
                  <a:gd name="connsiteX6" fmla="*/ 1812172 w 2691890"/>
                  <a:gd name="connsiteY6" fmla="*/ 501657 h 1416234"/>
                  <a:gd name="connsiteX7" fmla="*/ 1828587 w 2691890"/>
                  <a:gd name="connsiteY7" fmla="*/ 494060 h 1416234"/>
                  <a:gd name="connsiteX8" fmla="*/ 1960092 w 2691890"/>
                  <a:gd name="connsiteY8" fmla="*/ 471423 h 1416234"/>
                  <a:gd name="connsiteX9" fmla="*/ 2297938 w 2691890"/>
                  <a:gd name="connsiteY9" fmla="*/ 759479 h 1416234"/>
                  <a:gd name="connsiteX10" fmla="*/ 2292725 w 2691890"/>
                  <a:gd name="connsiteY10" fmla="*/ 781494 h 1416234"/>
                  <a:gd name="connsiteX11" fmla="*/ 2374520 w 2691890"/>
                  <a:gd name="connsiteY11" fmla="*/ 781494 h 1416234"/>
                  <a:gd name="connsiteX12" fmla="*/ 2691890 w 2691890"/>
                  <a:gd name="connsiteY12" fmla="*/ 1098864 h 1416234"/>
                  <a:gd name="connsiteX13" fmla="*/ 2691889 w 2691890"/>
                  <a:gd name="connsiteY13" fmla="*/ 1098864 h 1416234"/>
                  <a:gd name="connsiteX14" fmla="*/ 2374519 w 2691890"/>
                  <a:gd name="connsiteY14" fmla="*/ 1416234 h 1416234"/>
                  <a:gd name="connsiteX15" fmla="*/ 1358138 w 2691890"/>
                  <a:gd name="connsiteY15" fmla="*/ 1416233 h 1416234"/>
                  <a:gd name="connsiteX16" fmla="*/ 1317908 w 2691890"/>
                  <a:gd name="connsiteY16" fmla="*/ 1412684 h 1416234"/>
                  <a:gd name="connsiteX17" fmla="*/ 1282695 w 2691890"/>
                  <a:gd name="connsiteY17" fmla="*/ 1416233 h 1416234"/>
                  <a:gd name="connsiteX18" fmla="*/ 419897 w 2691890"/>
                  <a:gd name="connsiteY18" fmla="*/ 1416233 h 1416234"/>
                  <a:gd name="connsiteX19" fmla="*/ 0 w 2691890"/>
                  <a:gd name="connsiteY19" fmla="*/ 996336 h 1416234"/>
                  <a:gd name="connsiteX20" fmla="*/ 185128 w 2691890"/>
                  <a:gd name="connsiteY20" fmla="*/ 648151 h 1416234"/>
                  <a:gd name="connsiteX21" fmla="*/ 238296 w 2691890"/>
                  <a:gd name="connsiteY21" fmla="*/ 619293 h 1416234"/>
                  <a:gd name="connsiteX22" fmla="*/ 256628 w 2691890"/>
                  <a:gd name="connsiteY22" fmla="*/ 528491 h 1416234"/>
                  <a:gd name="connsiteX23" fmla="*/ 428152 w 2691890"/>
                  <a:gd name="connsiteY23" fmla="*/ 372976 h 1416234"/>
                  <a:gd name="connsiteX24" fmla="*/ 471907 w 2691890"/>
                  <a:gd name="connsiteY24" fmla="*/ 366361 h 1416234"/>
                  <a:gd name="connsiteX25" fmla="*/ 475137 w 2691890"/>
                  <a:gd name="connsiteY25" fmla="*/ 340863 h 1416234"/>
                  <a:gd name="connsiteX26" fmla="*/ 1000686 w 2691890"/>
                  <a:gd name="connsiteY26" fmla="*/ 0 h 141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91890" h="1416234">
                    <a:moveTo>
                      <a:pt x="1000686" y="0"/>
                    </a:moveTo>
                    <a:cubicBezTo>
                      <a:pt x="1259924" y="0"/>
                      <a:pt x="1476214" y="146333"/>
                      <a:pt x="1526235" y="340863"/>
                    </a:cubicBezTo>
                    <a:lnTo>
                      <a:pt x="1533657" y="399448"/>
                    </a:lnTo>
                    <a:lnTo>
                      <a:pt x="1588879" y="391099"/>
                    </a:lnTo>
                    <a:lnTo>
                      <a:pt x="1597555" y="391099"/>
                    </a:lnTo>
                    <a:cubicBezTo>
                      <a:pt x="1673455" y="391099"/>
                      <a:pt x="1742170" y="421864"/>
                      <a:pt x="1791910" y="471604"/>
                    </a:cubicBezTo>
                    <a:lnTo>
                      <a:pt x="1812172" y="501657"/>
                    </a:lnTo>
                    <a:lnTo>
                      <a:pt x="1828587" y="494060"/>
                    </a:lnTo>
                    <a:cubicBezTo>
                      <a:pt x="1869007" y="479484"/>
                      <a:pt x="1913445" y="471423"/>
                      <a:pt x="1960092" y="471423"/>
                    </a:cubicBezTo>
                    <a:cubicBezTo>
                      <a:pt x="2146679" y="471423"/>
                      <a:pt x="2297938" y="600390"/>
                      <a:pt x="2297938" y="759479"/>
                    </a:cubicBezTo>
                    <a:lnTo>
                      <a:pt x="2292725" y="781494"/>
                    </a:lnTo>
                    <a:lnTo>
                      <a:pt x="2374520" y="781494"/>
                    </a:lnTo>
                    <a:cubicBezTo>
                      <a:pt x="2549799" y="781494"/>
                      <a:pt x="2691890" y="923585"/>
                      <a:pt x="2691890" y="1098864"/>
                    </a:cubicBezTo>
                    <a:lnTo>
                      <a:pt x="2691889" y="1098864"/>
                    </a:lnTo>
                    <a:cubicBezTo>
                      <a:pt x="2691889" y="1274143"/>
                      <a:pt x="2549798" y="1416234"/>
                      <a:pt x="2374519" y="1416234"/>
                    </a:cubicBezTo>
                    <a:lnTo>
                      <a:pt x="1358138" y="1416233"/>
                    </a:lnTo>
                    <a:lnTo>
                      <a:pt x="1317908" y="1412684"/>
                    </a:lnTo>
                    <a:lnTo>
                      <a:pt x="1282695" y="1416233"/>
                    </a:lnTo>
                    <a:lnTo>
                      <a:pt x="419897" y="1416233"/>
                    </a:lnTo>
                    <a:cubicBezTo>
                      <a:pt x="187994" y="1416233"/>
                      <a:pt x="0" y="1228239"/>
                      <a:pt x="0" y="996336"/>
                    </a:cubicBezTo>
                    <a:cubicBezTo>
                      <a:pt x="0" y="851397"/>
                      <a:pt x="73435" y="723609"/>
                      <a:pt x="185128" y="648151"/>
                    </a:cubicBezTo>
                    <a:lnTo>
                      <a:pt x="238296" y="619293"/>
                    </a:lnTo>
                    <a:lnTo>
                      <a:pt x="256628" y="528491"/>
                    </a:lnTo>
                    <a:cubicBezTo>
                      <a:pt x="287922" y="454503"/>
                      <a:pt x="350693" y="397069"/>
                      <a:pt x="428152" y="372976"/>
                    </a:cubicBezTo>
                    <a:lnTo>
                      <a:pt x="471907" y="366361"/>
                    </a:lnTo>
                    <a:lnTo>
                      <a:pt x="475137" y="340863"/>
                    </a:lnTo>
                    <a:cubicBezTo>
                      <a:pt x="525158" y="146333"/>
                      <a:pt x="741448" y="0"/>
                      <a:pt x="1000686" y="0"/>
                    </a:cubicBezTo>
                    <a:close/>
                  </a:path>
                </a:pathLst>
              </a:custGeom>
              <a:solidFill>
                <a:srgbClr val="4EA1CD">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 name="Freeform: Shape 56">
                <a:extLst>
                  <a:ext uri="{FF2B5EF4-FFF2-40B4-BE49-F238E27FC236}">
                    <a16:creationId xmlns:a16="http://schemas.microsoft.com/office/drawing/2014/main" id="{F0F3C6CA-C9FF-4C50-B760-4856DA797978}"/>
                  </a:ext>
                </a:extLst>
              </p:cNvPr>
              <p:cNvSpPr/>
              <p:nvPr/>
            </p:nvSpPr>
            <p:spPr>
              <a:xfrm>
                <a:off x="7323073" y="2372790"/>
                <a:ext cx="347224" cy="174041"/>
              </a:xfrm>
              <a:custGeom>
                <a:avLst/>
                <a:gdLst>
                  <a:gd name="connsiteX0" fmla="*/ 1000686 w 2691890"/>
                  <a:gd name="connsiteY0" fmla="*/ 0 h 1416234"/>
                  <a:gd name="connsiteX1" fmla="*/ 1526235 w 2691890"/>
                  <a:gd name="connsiteY1" fmla="*/ 340863 h 1416234"/>
                  <a:gd name="connsiteX2" fmla="*/ 1533657 w 2691890"/>
                  <a:gd name="connsiteY2" fmla="*/ 399448 h 1416234"/>
                  <a:gd name="connsiteX3" fmla="*/ 1588879 w 2691890"/>
                  <a:gd name="connsiteY3" fmla="*/ 391099 h 1416234"/>
                  <a:gd name="connsiteX4" fmla="*/ 1597555 w 2691890"/>
                  <a:gd name="connsiteY4" fmla="*/ 391099 h 1416234"/>
                  <a:gd name="connsiteX5" fmla="*/ 1791910 w 2691890"/>
                  <a:gd name="connsiteY5" fmla="*/ 471604 h 1416234"/>
                  <a:gd name="connsiteX6" fmla="*/ 1812172 w 2691890"/>
                  <a:gd name="connsiteY6" fmla="*/ 501657 h 1416234"/>
                  <a:gd name="connsiteX7" fmla="*/ 1828587 w 2691890"/>
                  <a:gd name="connsiteY7" fmla="*/ 494060 h 1416234"/>
                  <a:gd name="connsiteX8" fmla="*/ 1960092 w 2691890"/>
                  <a:gd name="connsiteY8" fmla="*/ 471423 h 1416234"/>
                  <a:gd name="connsiteX9" fmla="*/ 2297938 w 2691890"/>
                  <a:gd name="connsiteY9" fmla="*/ 759479 h 1416234"/>
                  <a:gd name="connsiteX10" fmla="*/ 2292725 w 2691890"/>
                  <a:gd name="connsiteY10" fmla="*/ 781494 h 1416234"/>
                  <a:gd name="connsiteX11" fmla="*/ 2374520 w 2691890"/>
                  <a:gd name="connsiteY11" fmla="*/ 781494 h 1416234"/>
                  <a:gd name="connsiteX12" fmla="*/ 2691890 w 2691890"/>
                  <a:gd name="connsiteY12" fmla="*/ 1098864 h 1416234"/>
                  <a:gd name="connsiteX13" fmla="*/ 2691889 w 2691890"/>
                  <a:gd name="connsiteY13" fmla="*/ 1098864 h 1416234"/>
                  <a:gd name="connsiteX14" fmla="*/ 2374519 w 2691890"/>
                  <a:gd name="connsiteY14" fmla="*/ 1416234 h 1416234"/>
                  <a:gd name="connsiteX15" fmla="*/ 1358138 w 2691890"/>
                  <a:gd name="connsiteY15" fmla="*/ 1416233 h 1416234"/>
                  <a:gd name="connsiteX16" fmla="*/ 1317908 w 2691890"/>
                  <a:gd name="connsiteY16" fmla="*/ 1412684 h 1416234"/>
                  <a:gd name="connsiteX17" fmla="*/ 1282695 w 2691890"/>
                  <a:gd name="connsiteY17" fmla="*/ 1416233 h 1416234"/>
                  <a:gd name="connsiteX18" fmla="*/ 419897 w 2691890"/>
                  <a:gd name="connsiteY18" fmla="*/ 1416233 h 1416234"/>
                  <a:gd name="connsiteX19" fmla="*/ 0 w 2691890"/>
                  <a:gd name="connsiteY19" fmla="*/ 996336 h 1416234"/>
                  <a:gd name="connsiteX20" fmla="*/ 185128 w 2691890"/>
                  <a:gd name="connsiteY20" fmla="*/ 648151 h 1416234"/>
                  <a:gd name="connsiteX21" fmla="*/ 238296 w 2691890"/>
                  <a:gd name="connsiteY21" fmla="*/ 619293 h 1416234"/>
                  <a:gd name="connsiteX22" fmla="*/ 256628 w 2691890"/>
                  <a:gd name="connsiteY22" fmla="*/ 528491 h 1416234"/>
                  <a:gd name="connsiteX23" fmla="*/ 428152 w 2691890"/>
                  <a:gd name="connsiteY23" fmla="*/ 372976 h 1416234"/>
                  <a:gd name="connsiteX24" fmla="*/ 471907 w 2691890"/>
                  <a:gd name="connsiteY24" fmla="*/ 366361 h 1416234"/>
                  <a:gd name="connsiteX25" fmla="*/ 475137 w 2691890"/>
                  <a:gd name="connsiteY25" fmla="*/ 340863 h 1416234"/>
                  <a:gd name="connsiteX26" fmla="*/ 1000686 w 2691890"/>
                  <a:gd name="connsiteY26" fmla="*/ 0 h 141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91890" h="1416234">
                    <a:moveTo>
                      <a:pt x="1000686" y="0"/>
                    </a:moveTo>
                    <a:cubicBezTo>
                      <a:pt x="1259924" y="0"/>
                      <a:pt x="1476214" y="146333"/>
                      <a:pt x="1526235" y="340863"/>
                    </a:cubicBezTo>
                    <a:lnTo>
                      <a:pt x="1533657" y="399448"/>
                    </a:lnTo>
                    <a:lnTo>
                      <a:pt x="1588879" y="391099"/>
                    </a:lnTo>
                    <a:lnTo>
                      <a:pt x="1597555" y="391099"/>
                    </a:lnTo>
                    <a:cubicBezTo>
                      <a:pt x="1673455" y="391099"/>
                      <a:pt x="1742170" y="421864"/>
                      <a:pt x="1791910" y="471604"/>
                    </a:cubicBezTo>
                    <a:lnTo>
                      <a:pt x="1812172" y="501657"/>
                    </a:lnTo>
                    <a:lnTo>
                      <a:pt x="1828587" y="494060"/>
                    </a:lnTo>
                    <a:cubicBezTo>
                      <a:pt x="1869007" y="479484"/>
                      <a:pt x="1913445" y="471423"/>
                      <a:pt x="1960092" y="471423"/>
                    </a:cubicBezTo>
                    <a:cubicBezTo>
                      <a:pt x="2146679" y="471423"/>
                      <a:pt x="2297938" y="600390"/>
                      <a:pt x="2297938" y="759479"/>
                    </a:cubicBezTo>
                    <a:lnTo>
                      <a:pt x="2292725" y="781494"/>
                    </a:lnTo>
                    <a:lnTo>
                      <a:pt x="2374520" y="781494"/>
                    </a:lnTo>
                    <a:cubicBezTo>
                      <a:pt x="2549799" y="781494"/>
                      <a:pt x="2691890" y="923585"/>
                      <a:pt x="2691890" y="1098864"/>
                    </a:cubicBezTo>
                    <a:lnTo>
                      <a:pt x="2691889" y="1098864"/>
                    </a:lnTo>
                    <a:cubicBezTo>
                      <a:pt x="2691889" y="1274143"/>
                      <a:pt x="2549798" y="1416234"/>
                      <a:pt x="2374519" y="1416234"/>
                    </a:cubicBezTo>
                    <a:lnTo>
                      <a:pt x="1358138" y="1416233"/>
                    </a:lnTo>
                    <a:lnTo>
                      <a:pt x="1317908" y="1412684"/>
                    </a:lnTo>
                    <a:lnTo>
                      <a:pt x="1282695" y="1416233"/>
                    </a:lnTo>
                    <a:lnTo>
                      <a:pt x="419897" y="1416233"/>
                    </a:lnTo>
                    <a:cubicBezTo>
                      <a:pt x="187994" y="1416233"/>
                      <a:pt x="0" y="1228239"/>
                      <a:pt x="0" y="996336"/>
                    </a:cubicBezTo>
                    <a:cubicBezTo>
                      <a:pt x="0" y="851397"/>
                      <a:pt x="73435" y="723609"/>
                      <a:pt x="185128" y="648151"/>
                    </a:cubicBezTo>
                    <a:lnTo>
                      <a:pt x="238296" y="619293"/>
                    </a:lnTo>
                    <a:lnTo>
                      <a:pt x="256628" y="528491"/>
                    </a:lnTo>
                    <a:cubicBezTo>
                      <a:pt x="287922" y="454503"/>
                      <a:pt x="350693" y="397069"/>
                      <a:pt x="428152" y="372976"/>
                    </a:cubicBezTo>
                    <a:lnTo>
                      <a:pt x="471907" y="366361"/>
                    </a:lnTo>
                    <a:lnTo>
                      <a:pt x="475137" y="340863"/>
                    </a:lnTo>
                    <a:cubicBezTo>
                      <a:pt x="525158" y="146333"/>
                      <a:pt x="741448" y="0"/>
                      <a:pt x="1000686" y="0"/>
                    </a:cubicBezTo>
                    <a:close/>
                  </a:path>
                </a:pathLst>
              </a:custGeom>
              <a:solidFill>
                <a:srgbClr val="6FB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105" name="Picture 104" descr="Image result for server free clipart">
                <a:extLst>
                  <a:ext uri="{FF2B5EF4-FFF2-40B4-BE49-F238E27FC236}">
                    <a16:creationId xmlns:a16="http://schemas.microsoft.com/office/drawing/2014/main" id="{6B45399D-FF19-431B-8A39-15E526001590}"/>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380389" y="1928343"/>
                <a:ext cx="281892" cy="506254"/>
              </a:xfrm>
              <a:prstGeom prst="rect">
                <a:avLst/>
              </a:prstGeom>
              <a:noFill/>
              <a:extLst>
                <a:ext uri="{909E8E84-426E-40dd-AFC4-6F175D3DCCD1}">
                  <a14:hiddenFill xmlns="" xmlns:a14="http://schemas.microsoft.com/office/drawing/2010/main">
                    <a:solidFill>
                      <a:srgbClr val="FFFFFF"/>
                    </a:solidFill>
                  </a14:hiddenFill>
                </a:ext>
              </a:extLst>
            </p:spPr>
          </p:pic>
          <p:pic>
            <p:nvPicPr>
              <p:cNvPr id="106" name="Picture 105" descr="Image result for server free clipart">
                <a:extLst>
                  <a:ext uri="{FF2B5EF4-FFF2-40B4-BE49-F238E27FC236}">
                    <a16:creationId xmlns:a16="http://schemas.microsoft.com/office/drawing/2014/main" id="{4742B768-E739-49ED-8AAD-0739143CA8A3}"/>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660803" y="1964921"/>
                <a:ext cx="281892" cy="506254"/>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75" name="Picture 4" descr="Image result for ecobee thermostat">
              <a:extLst>
                <a:ext uri="{FF2B5EF4-FFF2-40B4-BE49-F238E27FC236}">
                  <a16:creationId xmlns:a16="http://schemas.microsoft.com/office/drawing/2014/main" id="{1F64F705-3843-4880-B2C7-D9AD45E5668D}"/>
                </a:ext>
              </a:extLst>
            </p:cNvPr>
            <p:cNvPicPr>
              <a:picLocks noChangeAspect="1" noChangeArrowheads="1"/>
            </p:cNvPicPr>
            <p:nvPr/>
          </p:nvPicPr>
          <p:blipFill rotWithShape="1">
            <a:blip r:embed="rId8" cstate="hqprint">
              <a:extLst>
                <a:ext uri="{28A0092B-C50C-407E-A947-70E740481C1C}">
                  <a14:useLocalDpi xmlns:a14="http://schemas.microsoft.com/office/drawing/2010/main"/>
                </a:ext>
              </a:extLst>
            </a:blip>
            <a:srcRect/>
            <a:stretch/>
          </p:blipFill>
          <p:spPr bwMode="auto">
            <a:xfrm>
              <a:off x="6411451" y="1878327"/>
              <a:ext cx="357990" cy="379114"/>
            </a:xfrm>
            <a:prstGeom prst="rect">
              <a:avLst/>
            </a:prstGeom>
            <a:noFill/>
            <a:extLst>
              <a:ext uri="{909E8E84-426E-40dd-AFC4-6F175D3DCCD1}">
                <a14:hiddenFill xmlns="" xmlns:a14="http://schemas.microsoft.com/office/drawing/2010/main">
                  <a:solidFill>
                    <a:srgbClr val="FFFFFF"/>
                  </a:solidFill>
                </a14:hiddenFill>
              </a:ext>
            </a:extLst>
          </p:spPr>
        </p:pic>
        <p:sp>
          <p:nvSpPr>
            <p:cNvPr id="76" name="TextBox 45">
              <a:extLst>
                <a:ext uri="{FF2B5EF4-FFF2-40B4-BE49-F238E27FC236}">
                  <a16:creationId xmlns:a16="http://schemas.microsoft.com/office/drawing/2014/main" id="{A1A3886E-730A-4BB2-901F-F664F6BD255D}"/>
                </a:ext>
              </a:extLst>
            </p:cNvPr>
            <p:cNvSpPr txBox="1"/>
            <p:nvPr/>
          </p:nvSpPr>
          <p:spPr>
            <a:xfrm>
              <a:off x="6266500" y="2476217"/>
              <a:ext cx="95392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dirty="0"/>
                <a:t>Sensors</a:t>
              </a:r>
            </a:p>
          </p:txBody>
        </p:sp>
        <p:sp>
          <p:nvSpPr>
            <p:cNvPr id="77" name="Arrow: Left-Right 50">
              <a:extLst>
                <a:ext uri="{FF2B5EF4-FFF2-40B4-BE49-F238E27FC236}">
                  <a16:creationId xmlns:a16="http://schemas.microsoft.com/office/drawing/2014/main" id="{452EB954-B7C2-48F0-B088-333D93F6D821}"/>
                </a:ext>
              </a:extLst>
            </p:cNvPr>
            <p:cNvSpPr/>
            <p:nvPr/>
          </p:nvSpPr>
          <p:spPr>
            <a:xfrm>
              <a:off x="7159751" y="1948838"/>
              <a:ext cx="465489" cy="216855"/>
            </a:xfrm>
            <a:prstGeom prst="leftRightArrow">
              <a:avLst/>
            </a:prstGeom>
            <a:gradFill flip="none" rotWithShape="1">
              <a:gsLst>
                <a:gs pos="0">
                  <a:srgbClr val="728FB2"/>
                </a:gs>
                <a:gs pos="100000">
                  <a:schemeClr val="accent1">
                    <a:lumMod val="97000"/>
                    <a:lumOff val="3000"/>
                  </a:schemeClr>
                </a:gs>
                <a:gs pos="46000">
                  <a:schemeClr val="accent1">
                    <a:lumMod val="60000"/>
                    <a:lumOff val="40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45">
              <a:extLst>
                <a:ext uri="{FF2B5EF4-FFF2-40B4-BE49-F238E27FC236}">
                  <a16:creationId xmlns:a16="http://schemas.microsoft.com/office/drawing/2014/main" id="{85B0A057-217D-4F8E-9CC2-153A11D05396}"/>
                </a:ext>
              </a:extLst>
            </p:cNvPr>
            <p:cNvSpPr txBox="1"/>
            <p:nvPr/>
          </p:nvSpPr>
          <p:spPr>
            <a:xfrm>
              <a:off x="7068313" y="1494199"/>
              <a:ext cx="661692"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dirty="0"/>
                <a:t>API</a:t>
              </a:r>
            </a:p>
          </p:txBody>
        </p:sp>
        <p:pic>
          <p:nvPicPr>
            <p:cNvPr id="79" name="Picture 2" descr="Image result for firebase digital ocean">
              <a:extLst>
                <a:ext uri="{FF2B5EF4-FFF2-40B4-BE49-F238E27FC236}">
                  <a16:creationId xmlns:a16="http://schemas.microsoft.com/office/drawing/2014/main" id="{B473BAFD-AFD5-43AE-A4E3-F4C04F50A28A}"/>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8985996" y="1613067"/>
              <a:ext cx="410803" cy="43771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0" name="Group 79">
              <a:extLst>
                <a:ext uri="{FF2B5EF4-FFF2-40B4-BE49-F238E27FC236}">
                  <a16:creationId xmlns:a16="http://schemas.microsoft.com/office/drawing/2014/main" id="{6DDB5BC4-3634-4032-91E2-6650C646AEF7}"/>
                </a:ext>
              </a:extLst>
            </p:cNvPr>
            <p:cNvGrpSpPr/>
            <p:nvPr/>
          </p:nvGrpSpPr>
          <p:grpSpPr>
            <a:xfrm>
              <a:off x="10050607" y="1268546"/>
              <a:ext cx="1794597" cy="1075566"/>
              <a:chOff x="11606565" y="-472473"/>
              <a:chExt cx="5788151" cy="3630168"/>
            </a:xfrm>
          </p:grpSpPr>
          <p:pic>
            <p:nvPicPr>
              <p:cNvPr id="101" name="Picture 12" descr="Firetablet 10.png">
                <a:extLst>
                  <a:ext uri="{FF2B5EF4-FFF2-40B4-BE49-F238E27FC236}">
                    <a16:creationId xmlns:a16="http://schemas.microsoft.com/office/drawing/2014/main" id="{8A9ED047-235B-4C34-9321-8E0380E17041}"/>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bwMode="auto">
              <a:xfrm>
                <a:off x="11606565" y="-472473"/>
                <a:ext cx="5788151" cy="3630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 name="Picture 101">
                <a:extLst>
                  <a:ext uri="{FF2B5EF4-FFF2-40B4-BE49-F238E27FC236}">
                    <a16:creationId xmlns:a16="http://schemas.microsoft.com/office/drawing/2014/main" id="{41C26046-52C6-46D9-8FEA-170F5573FE62}"/>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12191112" y="-155289"/>
                <a:ext cx="4713553" cy="3032168"/>
              </a:xfrm>
              <a:prstGeom prst="rect">
                <a:avLst/>
              </a:prstGeom>
            </p:spPr>
          </p:pic>
        </p:grpSp>
        <p:pic>
          <p:nvPicPr>
            <p:cNvPr id="81" name="Picture 4" descr="Image result for aws alexa">
              <a:extLst>
                <a:ext uri="{FF2B5EF4-FFF2-40B4-BE49-F238E27FC236}">
                  <a16:creationId xmlns:a16="http://schemas.microsoft.com/office/drawing/2014/main" id="{486DFACE-EB14-4787-A149-C20034FD5679}"/>
                </a:ext>
              </a:extLst>
            </p:cNvPr>
            <p:cNvPicPr>
              <a:picLocks noChangeAspect="1" noChangeArrowheads="1"/>
            </p:cNvPicPr>
            <p:nvPr/>
          </p:nvPicPr>
          <p:blipFill rotWithShape="1">
            <a:blip r:embed="rId12" cstate="hqprint">
              <a:extLst>
                <a:ext uri="{28A0092B-C50C-407E-A947-70E740481C1C}">
                  <a14:useLocalDpi xmlns:a14="http://schemas.microsoft.com/office/drawing/2010/main"/>
                </a:ext>
              </a:extLst>
            </a:blip>
            <a:srcRect/>
            <a:stretch/>
          </p:blipFill>
          <p:spPr bwMode="auto">
            <a:xfrm>
              <a:off x="11628008" y="3190124"/>
              <a:ext cx="449691" cy="531453"/>
            </a:xfrm>
            <a:prstGeom prst="rect">
              <a:avLst/>
            </a:prstGeom>
            <a:noFill/>
            <a:extLst>
              <a:ext uri="{909E8E84-426E-40dd-AFC4-6F175D3DCCD1}">
                <a14:hiddenFill xmlns="" xmlns:a14="http://schemas.microsoft.com/office/drawing/2010/main">
                  <a:solidFill>
                    <a:srgbClr val="FFFFFF"/>
                  </a:solidFill>
                </a14:hiddenFill>
              </a:ext>
            </a:extLst>
          </p:spPr>
        </p:pic>
        <p:pic>
          <p:nvPicPr>
            <p:cNvPr id="82" name="Picture 4" descr="Image result for aws alexa">
              <a:extLst>
                <a:ext uri="{FF2B5EF4-FFF2-40B4-BE49-F238E27FC236}">
                  <a16:creationId xmlns:a16="http://schemas.microsoft.com/office/drawing/2014/main" id="{4D42652B-3930-43A1-B150-0933342DE8B0}"/>
                </a:ext>
              </a:extLst>
            </p:cNvPr>
            <p:cNvPicPr>
              <a:picLocks noChangeAspect="1" noChangeArrowheads="1"/>
            </p:cNvPicPr>
            <p:nvPr/>
          </p:nvPicPr>
          <p:blipFill rotWithShape="1">
            <a:blip r:embed="rId13" cstate="hqprint">
              <a:extLst>
                <a:ext uri="{28A0092B-C50C-407E-A947-70E740481C1C}">
                  <a14:useLocalDpi xmlns:a14="http://schemas.microsoft.com/office/drawing/2010/main"/>
                </a:ext>
              </a:extLst>
            </a:blip>
            <a:srcRect/>
            <a:stretch/>
          </p:blipFill>
          <p:spPr bwMode="auto">
            <a:xfrm>
              <a:off x="10612279" y="3158384"/>
              <a:ext cx="499457" cy="484882"/>
            </a:xfrm>
            <a:prstGeom prst="rect">
              <a:avLst/>
            </a:prstGeom>
            <a:noFill/>
            <a:extLst>
              <a:ext uri="{909E8E84-426E-40dd-AFC4-6F175D3DCCD1}">
                <a14:hiddenFill xmlns="" xmlns:a14="http://schemas.microsoft.com/office/drawing/2010/main">
                  <a:solidFill>
                    <a:srgbClr val="FFFFFF"/>
                  </a:solidFill>
                </a14:hiddenFill>
              </a:ext>
            </a:extLst>
          </p:spPr>
        </p:pic>
        <p:pic>
          <p:nvPicPr>
            <p:cNvPr id="83" name="Picture 6" descr="Image result for node express">
              <a:extLst>
                <a:ext uri="{FF2B5EF4-FFF2-40B4-BE49-F238E27FC236}">
                  <a16:creationId xmlns:a16="http://schemas.microsoft.com/office/drawing/2014/main" id="{EC7B9FB2-888B-4ADB-A248-91FB28F82FBD}"/>
                </a:ext>
              </a:extLst>
            </p:cNvPr>
            <p:cNvPicPr>
              <a:picLocks noChangeAspect="1" noChangeArrowheads="1"/>
            </p:cNvPicPr>
            <p:nvPr/>
          </p:nvPicPr>
          <p:blipFill>
            <a:blip r:embed="rId14" cstate="hqprint">
              <a:extLst>
                <a:ext uri="{28A0092B-C50C-407E-A947-70E740481C1C}">
                  <a14:useLocalDpi xmlns:a14="http://schemas.microsoft.com/office/drawing/2010/main"/>
                </a:ext>
              </a:extLst>
            </a:blip>
            <a:srcRect/>
            <a:stretch>
              <a:fillRect/>
            </a:stretch>
          </p:blipFill>
          <p:spPr bwMode="auto">
            <a:xfrm>
              <a:off x="9262872" y="3000908"/>
              <a:ext cx="796693" cy="438727"/>
            </a:xfrm>
            <a:prstGeom prst="rect">
              <a:avLst/>
            </a:prstGeom>
            <a:noFill/>
            <a:extLst>
              <a:ext uri="{909E8E84-426E-40dd-AFC4-6F175D3DCCD1}">
                <a14:hiddenFill xmlns="" xmlns:a14="http://schemas.microsoft.com/office/drawing/2010/main">
                  <a:solidFill>
                    <a:srgbClr val="FFFFFF"/>
                  </a:solidFill>
                </a14:hiddenFill>
              </a:ext>
            </a:extLst>
          </p:spPr>
        </p:pic>
        <p:pic>
          <p:nvPicPr>
            <p:cNvPr id="84" name="Picture 10" descr="Image result for google bigquery">
              <a:extLst>
                <a:ext uri="{FF2B5EF4-FFF2-40B4-BE49-F238E27FC236}">
                  <a16:creationId xmlns:a16="http://schemas.microsoft.com/office/drawing/2014/main" id="{CA9D517A-77B0-4F19-BA73-038051A17B6E}"/>
                </a:ext>
              </a:extLst>
            </p:cNvPr>
            <p:cNvPicPr>
              <a:picLocks noChangeAspect="1" noChangeArrowheads="1"/>
            </p:cNvPicPr>
            <p:nvPr/>
          </p:nvPicPr>
          <p:blipFill rotWithShape="1">
            <a:blip r:embed="rId15" cstate="hqprint">
              <a:extLst>
                <a:ext uri="{28A0092B-C50C-407E-A947-70E740481C1C}">
                  <a14:useLocalDpi xmlns:a14="http://schemas.microsoft.com/office/drawing/2010/main"/>
                </a:ext>
              </a:extLst>
            </a:blip>
            <a:srcRect l="21665" r="20614"/>
            <a:stretch/>
          </p:blipFill>
          <p:spPr bwMode="auto">
            <a:xfrm>
              <a:off x="8080179" y="2945024"/>
              <a:ext cx="686758" cy="594889"/>
            </a:xfrm>
            <a:prstGeom prst="rect">
              <a:avLst/>
            </a:prstGeom>
            <a:noFill/>
            <a:extLst>
              <a:ext uri="{909E8E84-426E-40dd-AFC4-6F175D3DCCD1}">
                <a14:hiddenFill xmlns="" xmlns:a14="http://schemas.microsoft.com/office/drawing/2010/main">
                  <a:solidFill>
                    <a:srgbClr val="FFFFFF"/>
                  </a:solidFill>
                </a14:hiddenFill>
              </a:ext>
            </a:extLst>
          </p:spPr>
        </p:pic>
        <p:sp>
          <p:nvSpPr>
            <p:cNvPr id="85" name="TextBox 45">
              <a:extLst>
                <a:ext uri="{FF2B5EF4-FFF2-40B4-BE49-F238E27FC236}">
                  <a16:creationId xmlns:a16="http://schemas.microsoft.com/office/drawing/2014/main" id="{AF71F132-C121-4560-8EF7-987430404933}"/>
                </a:ext>
              </a:extLst>
            </p:cNvPr>
            <p:cNvSpPr txBox="1"/>
            <p:nvPr/>
          </p:nvSpPr>
          <p:spPr>
            <a:xfrm>
              <a:off x="7068313" y="2825287"/>
              <a:ext cx="661692"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dirty="0"/>
                <a:t>API</a:t>
              </a:r>
            </a:p>
          </p:txBody>
        </p:sp>
        <p:sp>
          <p:nvSpPr>
            <p:cNvPr id="86" name="Arrow: Right 82">
              <a:extLst>
                <a:ext uri="{FF2B5EF4-FFF2-40B4-BE49-F238E27FC236}">
                  <a16:creationId xmlns:a16="http://schemas.microsoft.com/office/drawing/2014/main" id="{65E9CA1A-A3B8-4493-99FA-01289973AFB3}"/>
                </a:ext>
              </a:extLst>
            </p:cNvPr>
            <p:cNvSpPr/>
            <p:nvPr/>
          </p:nvSpPr>
          <p:spPr>
            <a:xfrm rot="2364948">
              <a:off x="7210689" y="2504047"/>
              <a:ext cx="482971" cy="220147"/>
            </a:xfrm>
            <a:prstGeom prst="rightArrow">
              <a:avLst>
                <a:gd name="adj1" fmla="val 50000"/>
                <a:gd name="adj2" fmla="val 56240"/>
              </a:avLst>
            </a:prstGeom>
            <a:gradFill flip="none" rotWithShape="1">
              <a:gsLst>
                <a:gs pos="0">
                  <a:srgbClr val="728FB2"/>
                </a:gs>
                <a:gs pos="100000">
                  <a:schemeClr val="accent1">
                    <a:lumMod val="97000"/>
                    <a:lumOff val="3000"/>
                  </a:schemeClr>
                </a:gs>
                <a:gs pos="46000">
                  <a:schemeClr val="accent1">
                    <a:lumMod val="60000"/>
                    <a:lumOff val="40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7" name="Picture 86">
              <a:extLst>
                <a:ext uri="{FF2B5EF4-FFF2-40B4-BE49-F238E27FC236}">
                  <a16:creationId xmlns:a16="http://schemas.microsoft.com/office/drawing/2014/main" id="{64493386-935A-46DF-A7C6-432A3930A1FB}"/>
                </a:ext>
              </a:extLst>
            </p:cNvPr>
            <p:cNvPicPr/>
            <p:nvPr/>
          </p:nvPicPr>
          <p:blipFill>
            <a:blip r:embed="rId16" cstate="hqprint">
              <a:extLst>
                <a:ext uri="{28A0092B-C50C-407E-A947-70E740481C1C}">
                  <a14:useLocalDpi xmlns:a14="http://schemas.microsoft.com/office/drawing/2010/main"/>
                </a:ext>
              </a:extLst>
            </a:blip>
            <a:stretch>
              <a:fillRect/>
            </a:stretch>
          </p:blipFill>
          <p:spPr bwMode="auto">
            <a:xfrm>
              <a:off x="11659474" y="2824668"/>
              <a:ext cx="418730" cy="342354"/>
            </a:xfrm>
            <a:prstGeom prst="rect">
              <a:avLst/>
            </a:prstGeom>
            <a:ln>
              <a:noFill/>
            </a:ln>
            <a:extLst>
              <a:ext uri="{53640926-AAD7-44d8-BBD7-CCE9431645EC}">
                <a14:shadowObscured xmlns="" xmlns:a14="http://schemas.microsoft.com/office/drawing/2010/main"/>
              </a:ext>
            </a:extLst>
          </p:spPr>
        </p:pic>
        <p:sp>
          <p:nvSpPr>
            <p:cNvPr id="88" name="Rectangle 87">
              <a:extLst>
                <a:ext uri="{FF2B5EF4-FFF2-40B4-BE49-F238E27FC236}">
                  <a16:creationId xmlns:a16="http://schemas.microsoft.com/office/drawing/2014/main" id="{020AAC90-1B90-4CF1-B56C-4DEA3BABF853}"/>
                </a:ext>
              </a:extLst>
            </p:cNvPr>
            <p:cNvSpPr/>
            <p:nvPr/>
          </p:nvSpPr>
          <p:spPr>
            <a:xfrm>
              <a:off x="10389699" y="2775166"/>
              <a:ext cx="864308" cy="8527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9" name="Picture 88">
              <a:extLst>
                <a:ext uri="{FF2B5EF4-FFF2-40B4-BE49-F238E27FC236}">
                  <a16:creationId xmlns:a16="http://schemas.microsoft.com/office/drawing/2014/main" id="{C1F85296-54C2-4C5F-9AC1-7ED5773D884E}"/>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10596849" y="2807864"/>
              <a:ext cx="510130" cy="320082"/>
            </a:xfrm>
            <a:prstGeom prst="rect">
              <a:avLst/>
            </a:prstGeom>
          </p:spPr>
        </p:pic>
        <p:sp>
          <p:nvSpPr>
            <p:cNvPr id="90" name="TextBox 45">
              <a:extLst>
                <a:ext uri="{FF2B5EF4-FFF2-40B4-BE49-F238E27FC236}">
                  <a16:creationId xmlns:a16="http://schemas.microsoft.com/office/drawing/2014/main" id="{504D78EF-72FB-4820-8F69-625286E0A5EF}"/>
                </a:ext>
              </a:extLst>
            </p:cNvPr>
            <p:cNvSpPr txBox="1"/>
            <p:nvPr/>
          </p:nvSpPr>
          <p:spPr>
            <a:xfrm>
              <a:off x="9065701" y="3374517"/>
              <a:ext cx="1120481"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1" dirty="0"/>
                <a:t>App</a:t>
              </a:r>
            </a:p>
          </p:txBody>
        </p:sp>
        <p:sp>
          <p:nvSpPr>
            <p:cNvPr id="91" name="Arrow: Right 82">
              <a:extLst>
                <a:ext uri="{FF2B5EF4-FFF2-40B4-BE49-F238E27FC236}">
                  <a16:creationId xmlns:a16="http://schemas.microsoft.com/office/drawing/2014/main" id="{F47C8732-33C6-4120-9FA0-0DA10DF29C38}"/>
                </a:ext>
              </a:extLst>
            </p:cNvPr>
            <p:cNvSpPr/>
            <p:nvPr/>
          </p:nvSpPr>
          <p:spPr>
            <a:xfrm>
              <a:off x="8860504" y="3160717"/>
              <a:ext cx="415219" cy="220147"/>
            </a:xfrm>
            <a:prstGeom prst="rightArrow">
              <a:avLst>
                <a:gd name="adj1" fmla="val 50000"/>
                <a:gd name="adj2" fmla="val 56240"/>
              </a:avLst>
            </a:prstGeom>
            <a:gradFill flip="none" rotWithShape="1">
              <a:gsLst>
                <a:gs pos="0">
                  <a:srgbClr val="728FB2"/>
                </a:gs>
                <a:gs pos="100000">
                  <a:schemeClr val="accent1">
                    <a:lumMod val="97000"/>
                    <a:lumOff val="3000"/>
                  </a:schemeClr>
                </a:gs>
                <a:gs pos="46000">
                  <a:schemeClr val="accent1">
                    <a:lumMod val="60000"/>
                    <a:lumOff val="40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TextBox 45">
              <a:extLst>
                <a:ext uri="{FF2B5EF4-FFF2-40B4-BE49-F238E27FC236}">
                  <a16:creationId xmlns:a16="http://schemas.microsoft.com/office/drawing/2014/main" id="{34C1B1A6-19EF-4514-BAD9-0CF573571886}"/>
                </a:ext>
              </a:extLst>
            </p:cNvPr>
            <p:cNvSpPr txBox="1"/>
            <p:nvPr/>
          </p:nvSpPr>
          <p:spPr>
            <a:xfrm>
              <a:off x="7016567" y="3484231"/>
              <a:ext cx="2734738"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t>Cloud </a:t>
              </a:r>
              <a:br>
                <a:rPr lang="en-US" sz="1400" b="1" dirty="0"/>
              </a:br>
              <a:r>
                <a:rPr lang="en-US" sz="1400" b="1" dirty="0"/>
                <a:t>Database</a:t>
              </a:r>
            </a:p>
          </p:txBody>
        </p:sp>
        <p:pic>
          <p:nvPicPr>
            <p:cNvPr id="93" name="Picture 12" descr="Image result for digitalocean">
              <a:extLst>
                <a:ext uri="{FF2B5EF4-FFF2-40B4-BE49-F238E27FC236}">
                  <a16:creationId xmlns:a16="http://schemas.microsoft.com/office/drawing/2014/main" id="{6D3B3D13-49D8-42B5-BD7B-8E5C0C3669BF}"/>
                </a:ext>
              </a:extLst>
            </p:cNvPr>
            <p:cNvPicPr>
              <a:picLocks noChangeAspect="1" noChangeArrowheads="1"/>
            </p:cNvPicPr>
            <p:nvPr/>
          </p:nvPicPr>
          <p:blipFill>
            <a:blip r:embed="rId18" cstate="hqprint">
              <a:extLst>
                <a:ext uri="{28A0092B-C50C-407E-A947-70E740481C1C}">
                  <a14:useLocalDpi xmlns:a14="http://schemas.microsoft.com/office/drawing/2010/main"/>
                </a:ext>
              </a:extLst>
            </a:blip>
            <a:srcRect/>
            <a:stretch>
              <a:fillRect/>
            </a:stretch>
          </p:blipFill>
          <p:spPr bwMode="auto">
            <a:xfrm>
              <a:off x="8968218" y="2055738"/>
              <a:ext cx="472744" cy="472743"/>
            </a:xfrm>
            <a:prstGeom prst="rect">
              <a:avLst/>
            </a:prstGeom>
            <a:noFill/>
            <a:extLst>
              <a:ext uri="{909E8E84-426E-40dd-AFC4-6F175D3DCCD1}">
                <a14:hiddenFill xmlns="" xmlns:a14="http://schemas.microsoft.com/office/drawing/2010/main">
                  <a:solidFill>
                    <a:srgbClr val="FFFFFF"/>
                  </a:solidFill>
                </a14:hiddenFill>
              </a:ext>
            </a:extLst>
          </p:spPr>
        </p:pic>
        <p:sp>
          <p:nvSpPr>
            <p:cNvPr id="94" name="Arrow: Right 82">
              <a:extLst>
                <a:ext uri="{FF2B5EF4-FFF2-40B4-BE49-F238E27FC236}">
                  <a16:creationId xmlns:a16="http://schemas.microsoft.com/office/drawing/2014/main" id="{E28EBACD-7B9E-4D2E-9529-E9B2778CC588}"/>
                </a:ext>
              </a:extLst>
            </p:cNvPr>
            <p:cNvSpPr/>
            <p:nvPr/>
          </p:nvSpPr>
          <p:spPr>
            <a:xfrm rot="20523492">
              <a:off x="9706001" y="1813417"/>
              <a:ext cx="415219" cy="220147"/>
            </a:xfrm>
            <a:prstGeom prst="rightArrow">
              <a:avLst>
                <a:gd name="adj1" fmla="val 50000"/>
                <a:gd name="adj2" fmla="val 56240"/>
              </a:avLst>
            </a:prstGeom>
            <a:gradFill flip="none" rotWithShape="1">
              <a:gsLst>
                <a:gs pos="0">
                  <a:srgbClr val="728FB2"/>
                </a:gs>
                <a:gs pos="100000">
                  <a:schemeClr val="accent1">
                    <a:lumMod val="97000"/>
                    <a:lumOff val="3000"/>
                  </a:schemeClr>
                </a:gs>
                <a:gs pos="46000">
                  <a:schemeClr val="accent1">
                    <a:lumMod val="60000"/>
                    <a:lumOff val="40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Arrow: Right 82">
              <a:extLst>
                <a:ext uri="{FF2B5EF4-FFF2-40B4-BE49-F238E27FC236}">
                  <a16:creationId xmlns:a16="http://schemas.microsoft.com/office/drawing/2014/main" id="{4FEAF696-AD8A-4550-97E9-FDEC9AA0FB82}"/>
                </a:ext>
              </a:extLst>
            </p:cNvPr>
            <p:cNvSpPr/>
            <p:nvPr/>
          </p:nvSpPr>
          <p:spPr>
            <a:xfrm rot="16200000">
              <a:off x="8263260" y="2644451"/>
              <a:ext cx="320037" cy="220147"/>
            </a:xfrm>
            <a:prstGeom prst="rightArrow">
              <a:avLst>
                <a:gd name="adj1" fmla="val 50000"/>
                <a:gd name="adj2" fmla="val 56240"/>
              </a:avLst>
            </a:prstGeom>
            <a:gradFill flip="none" rotWithShape="1">
              <a:gsLst>
                <a:gs pos="0">
                  <a:srgbClr val="728FB2"/>
                </a:gs>
                <a:gs pos="100000">
                  <a:schemeClr val="accent1">
                    <a:lumMod val="97000"/>
                    <a:lumOff val="3000"/>
                  </a:schemeClr>
                </a:gs>
                <a:gs pos="46000">
                  <a:schemeClr val="accent1">
                    <a:lumMod val="60000"/>
                    <a:lumOff val="40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Arrow: Left-Right 50">
              <a:extLst>
                <a:ext uri="{FF2B5EF4-FFF2-40B4-BE49-F238E27FC236}">
                  <a16:creationId xmlns:a16="http://schemas.microsoft.com/office/drawing/2014/main" id="{2DE6EAC8-7082-4158-9D9D-3522451D03DB}"/>
                </a:ext>
              </a:extLst>
            </p:cNvPr>
            <p:cNvSpPr/>
            <p:nvPr/>
          </p:nvSpPr>
          <p:spPr>
            <a:xfrm>
              <a:off x="10043921" y="3124858"/>
              <a:ext cx="339091" cy="216855"/>
            </a:xfrm>
            <a:prstGeom prst="leftRightArrow">
              <a:avLst/>
            </a:prstGeom>
            <a:gradFill flip="none" rotWithShape="1">
              <a:gsLst>
                <a:gs pos="0">
                  <a:srgbClr val="728FB2"/>
                </a:gs>
                <a:gs pos="100000">
                  <a:schemeClr val="accent1">
                    <a:lumMod val="97000"/>
                    <a:lumOff val="3000"/>
                  </a:schemeClr>
                </a:gs>
                <a:gs pos="46000">
                  <a:schemeClr val="accent1">
                    <a:lumMod val="60000"/>
                    <a:lumOff val="40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Arrow: Left-Right 50">
              <a:extLst>
                <a:ext uri="{FF2B5EF4-FFF2-40B4-BE49-F238E27FC236}">
                  <a16:creationId xmlns:a16="http://schemas.microsoft.com/office/drawing/2014/main" id="{8B46E2D0-C09F-4674-897E-86992693D61A}"/>
                </a:ext>
              </a:extLst>
            </p:cNvPr>
            <p:cNvSpPr/>
            <p:nvPr/>
          </p:nvSpPr>
          <p:spPr>
            <a:xfrm>
              <a:off x="11283441" y="3124858"/>
              <a:ext cx="339091" cy="216855"/>
            </a:xfrm>
            <a:prstGeom prst="leftRightArrow">
              <a:avLst/>
            </a:prstGeom>
            <a:gradFill>
              <a:gsLst>
                <a:gs pos="0">
                  <a:schemeClr val="accent1">
                    <a:lumMod val="50000"/>
                  </a:schemeClr>
                </a:gs>
                <a:gs pos="100000">
                  <a:schemeClr val="accent1">
                    <a:lumMod val="60000"/>
                    <a:lumOff val="40000"/>
                  </a:schemeClr>
                </a:gs>
                <a:gs pos="100000">
                  <a:schemeClr val="accent1">
                    <a:lumMod val="45000"/>
                    <a:lumOff val="55000"/>
                  </a:schemeClr>
                </a:gs>
                <a:gs pos="100000">
                  <a:schemeClr val="accent1">
                    <a:lumMod val="60000"/>
                    <a:lumOff val="40000"/>
                  </a:scheme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Rounded Corners 89">
              <a:extLst>
                <a:ext uri="{FF2B5EF4-FFF2-40B4-BE49-F238E27FC236}">
                  <a16:creationId xmlns:a16="http://schemas.microsoft.com/office/drawing/2014/main" id="{6626D8A9-C4C1-4E05-86F4-620B3649044A}"/>
                </a:ext>
              </a:extLst>
            </p:cNvPr>
            <p:cNvSpPr/>
            <p:nvPr/>
          </p:nvSpPr>
          <p:spPr>
            <a:xfrm>
              <a:off x="6336792" y="1722775"/>
              <a:ext cx="795528" cy="1929385"/>
            </a:xfrm>
            <a:prstGeom prst="roundRect">
              <a:avLst>
                <a:gd name="adj" fmla="val 10722"/>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Rounded Corners 90">
              <a:extLst>
                <a:ext uri="{FF2B5EF4-FFF2-40B4-BE49-F238E27FC236}">
                  <a16:creationId xmlns:a16="http://schemas.microsoft.com/office/drawing/2014/main" id="{DFE8C52C-24F4-484E-8DC6-31524BDFDC83}"/>
                </a:ext>
              </a:extLst>
            </p:cNvPr>
            <p:cNvSpPr/>
            <p:nvPr/>
          </p:nvSpPr>
          <p:spPr>
            <a:xfrm>
              <a:off x="7714687" y="1494198"/>
              <a:ext cx="1942329" cy="1069826"/>
            </a:xfrm>
            <a:prstGeom prst="roundRect">
              <a:avLst>
                <a:gd name="adj" fmla="val 10722"/>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Rounded Corners 91">
              <a:extLst>
                <a:ext uri="{FF2B5EF4-FFF2-40B4-BE49-F238E27FC236}">
                  <a16:creationId xmlns:a16="http://schemas.microsoft.com/office/drawing/2014/main" id="{7DEC7BB7-6D95-484D-A94E-536888CEB5D9}"/>
                </a:ext>
              </a:extLst>
            </p:cNvPr>
            <p:cNvSpPr/>
            <p:nvPr/>
          </p:nvSpPr>
          <p:spPr>
            <a:xfrm>
              <a:off x="7964424" y="2929783"/>
              <a:ext cx="868680" cy="1078993"/>
            </a:xfrm>
            <a:prstGeom prst="roundRect">
              <a:avLst>
                <a:gd name="adj" fmla="val 10722"/>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7" name="Picture 106">
            <a:extLst>
              <a:ext uri="{FF2B5EF4-FFF2-40B4-BE49-F238E27FC236}">
                <a16:creationId xmlns:a16="http://schemas.microsoft.com/office/drawing/2014/main" id="{6B353425-69AB-E847-88D4-8EFFF8C08960}"/>
              </a:ext>
            </a:extLst>
          </p:cNvPr>
          <p:cNvPicPr>
            <a:picLocks noChangeAspect="1"/>
          </p:cNvPicPr>
          <p:nvPr/>
        </p:nvPicPr>
        <p:blipFill>
          <a:blip r:embed="rId19"/>
          <a:stretch>
            <a:fillRect/>
          </a:stretch>
        </p:blipFill>
        <p:spPr>
          <a:xfrm>
            <a:off x="6755312" y="1127080"/>
            <a:ext cx="1213021" cy="541528"/>
          </a:xfrm>
          <a:prstGeom prst="rect">
            <a:avLst/>
          </a:prstGeom>
        </p:spPr>
      </p:pic>
    </p:spTree>
    <p:extLst>
      <p:ext uri="{BB962C8B-B14F-4D97-AF65-F5344CB8AC3E}">
        <p14:creationId xmlns:p14="http://schemas.microsoft.com/office/powerpoint/2010/main" val="3017194983"/>
      </p:ext>
    </p:extLst>
  </p:cSld>
  <p:clrMapOvr>
    <a:masterClrMapping/>
  </p:clrMapOvr>
  <mc:AlternateContent xmlns:mc="http://schemas.openxmlformats.org/markup-compatibility/2006" xmlns:p14="http://schemas.microsoft.com/office/powerpoint/2010/main">
    <mc:Choice Requires="p14">
      <p:transition p14:dur="10" advClick="0" advTm="35000"/>
    </mc:Choice>
    <mc:Fallback xmlns="">
      <p:transition advClick="0" advTm="3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EB651F-FD65-4668-B815-1C71C6F916C0}"/>
              </a:ext>
            </a:extLst>
          </p:cNvPr>
          <p:cNvPicPr>
            <a:picLocks noChangeAspect="1"/>
          </p:cNvPicPr>
          <p:nvPr/>
        </p:nvPicPr>
        <p:blipFill>
          <a:blip r:embed="rId3"/>
          <a:stretch>
            <a:fillRect/>
          </a:stretch>
        </p:blipFill>
        <p:spPr>
          <a:xfrm>
            <a:off x="6603510" y="1259840"/>
            <a:ext cx="5128872" cy="2243544"/>
          </a:xfrm>
          <a:prstGeom prst="rect">
            <a:avLst/>
          </a:prstGeom>
        </p:spPr>
      </p:pic>
      <p:cxnSp>
        <p:nvCxnSpPr>
          <p:cNvPr id="121" name="Straight Connector 120">
            <a:extLst>
              <a:ext uri="{FF2B5EF4-FFF2-40B4-BE49-F238E27FC236}">
                <a16:creationId xmlns:a16="http://schemas.microsoft.com/office/drawing/2014/main" id="{18217C4D-B7A8-4885-A4CE-2470A908095A}"/>
              </a:ext>
            </a:extLst>
          </p:cNvPr>
          <p:cNvCxnSpPr>
            <a:cxnSpLocks/>
          </p:cNvCxnSpPr>
          <p:nvPr/>
        </p:nvCxnSpPr>
        <p:spPr>
          <a:xfrm>
            <a:off x="6097279" y="1120140"/>
            <a:ext cx="18588" cy="548640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sp>
        <p:nvSpPr>
          <p:cNvPr id="95" name="Title 8"/>
          <p:cNvSpPr txBox="1">
            <a:spLocks/>
          </p:cNvSpPr>
          <p:nvPr/>
        </p:nvSpPr>
        <p:spPr>
          <a:xfrm>
            <a:off x="198723" y="109770"/>
            <a:ext cx="11786420" cy="762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accent2"/>
                </a:solidFill>
              </a:rPr>
              <a:t>Update of the Project since last PI meeting – Major Community Outcomes at Overlook (50 Households)</a:t>
            </a:r>
          </a:p>
        </p:txBody>
      </p:sp>
      <p:sp>
        <p:nvSpPr>
          <p:cNvPr id="58" name="TextBox 27">
            <a:extLst>
              <a:ext uri="{FF2B5EF4-FFF2-40B4-BE49-F238E27FC236}">
                <a16:creationId xmlns:a16="http://schemas.microsoft.com/office/drawing/2014/main" id="{F7FB2C33-AD36-47C9-BCDC-F978BCC4056E}"/>
              </a:ext>
            </a:extLst>
          </p:cNvPr>
          <p:cNvSpPr txBox="1"/>
          <p:nvPr/>
        </p:nvSpPr>
        <p:spPr>
          <a:xfrm>
            <a:off x="6445853" y="3808257"/>
            <a:ext cx="565468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srgbClr val="415F8A"/>
                </a:solidFill>
              </a:rPr>
              <a:t>ECB points improvements (Feb-Mar 2019)</a:t>
            </a:r>
          </a:p>
        </p:txBody>
      </p:sp>
      <p:sp>
        <p:nvSpPr>
          <p:cNvPr id="152" name="Rectangle 151">
            <a:extLst>
              <a:ext uri="{FF2B5EF4-FFF2-40B4-BE49-F238E27FC236}">
                <a16:creationId xmlns:a16="http://schemas.microsoft.com/office/drawing/2014/main" id="{D76FF299-329D-4258-B23B-2DA3CA861C8D}"/>
              </a:ext>
            </a:extLst>
          </p:cNvPr>
          <p:cNvSpPr/>
          <p:nvPr/>
        </p:nvSpPr>
        <p:spPr>
          <a:xfrm>
            <a:off x="56646" y="4683600"/>
            <a:ext cx="6096000" cy="369332"/>
          </a:xfrm>
          <a:prstGeom prst="rect">
            <a:avLst/>
          </a:prstGeom>
        </p:spPr>
        <p:txBody>
          <a:bodyPr>
            <a:spAutoFit/>
          </a:bodyPr>
          <a:lstStyle/>
          <a:p>
            <a:pPr algn="ctr"/>
            <a:r>
              <a:rPr lang="en-US" b="1" dirty="0">
                <a:solidFill>
                  <a:srgbClr val="415F8A"/>
                </a:solidFill>
              </a:rPr>
              <a:t>Implementation of energy use feedback devices (Feb. 2019) </a:t>
            </a:r>
          </a:p>
        </p:txBody>
      </p:sp>
      <p:pic>
        <p:nvPicPr>
          <p:cNvPr id="153" name="Picture 152" descr="A close up of a busy city street&#10;&#10;Description automatically generated">
            <a:extLst>
              <a:ext uri="{FF2B5EF4-FFF2-40B4-BE49-F238E27FC236}">
                <a16:creationId xmlns:a16="http://schemas.microsoft.com/office/drawing/2014/main" id="{7EFE765B-093E-4EC6-8AA7-3D7C59CCEE3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76826" y="3090733"/>
            <a:ext cx="3844619" cy="1645920"/>
          </a:xfrm>
          <a:prstGeom prst="roundRect">
            <a:avLst/>
          </a:prstGeom>
        </p:spPr>
      </p:pic>
      <p:pic>
        <p:nvPicPr>
          <p:cNvPr id="154" name="Picture 153" descr="A group of people in a room&#10;&#10;Description automatically generated">
            <a:extLst>
              <a:ext uri="{FF2B5EF4-FFF2-40B4-BE49-F238E27FC236}">
                <a16:creationId xmlns:a16="http://schemas.microsoft.com/office/drawing/2014/main" id="{BFBCB480-6B96-4A46-8284-D7DCED4A3BF0}"/>
              </a:ext>
            </a:extLst>
          </p:cNvPr>
          <p:cNvPicPr>
            <a:picLocks noChangeAspect="1"/>
          </p:cNvPicPr>
          <p:nvPr/>
        </p:nvPicPr>
        <p:blipFill rotWithShape="1">
          <a:blip r:embed="rId5" cstate="hqprint">
            <a:alphaModFix/>
            <a:extLst>
              <a:ext uri="{28A0092B-C50C-407E-A947-70E740481C1C}">
                <a14:useLocalDpi xmlns:a14="http://schemas.microsoft.com/office/drawing/2010/main"/>
              </a:ext>
            </a:extLst>
          </a:blip>
          <a:srcRect/>
          <a:stretch/>
        </p:blipFill>
        <p:spPr>
          <a:xfrm>
            <a:off x="555116" y="1570671"/>
            <a:ext cx="2150326" cy="1463040"/>
          </a:xfrm>
          <a:prstGeom prst="roundRect">
            <a:avLst/>
          </a:prstGeom>
        </p:spPr>
      </p:pic>
      <p:sp>
        <p:nvSpPr>
          <p:cNvPr id="155" name="Rectangle: Rounded Corners 5">
            <a:extLst>
              <a:ext uri="{FF2B5EF4-FFF2-40B4-BE49-F238E27FC236}">
                <a16:creationId xmlns:a16="http://schemas.microsoft.com/office/drawing/2014/main" id="{99A3F66B-21FB-4CF5-8F78-33E4A027DDC5}"/>
              </a:ext>
            </a:extLst>
          </p:cNvPr>
          <p:cNvSpPr>
            <a:spLocks noChangeAspect="1"/>
          </p:cNvSpPr>
          <p:nvPr/>
        </p:nvSpPr>
        <p:spPr>
          <a:xfrm>
            <a:off x="3012597" y="1561356"/>
            <a:ext cx="2077809" cy="1463040"/>
          </a:xfrm>
          <a:prstGeom prst="roundRect">
            <a:avLst/>
          </a:prstGeom>
          <a:blipFill>
            <a:blip r:embed="rId6" cstate="hqprint">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ectangle: Rounded Corners 10">
            <a:extLst>
              <a:ext uri="{FF2B5EF4-FFF2-40B4-BE49-F238E27FC236}">
                <a16:creationId xmlns:a16="http://schemas.microsoft.com/office/drawing/2014/main" id="{258C344D-D68B-4C03-9D07-2606EE72046A}"/>
              </a:ext>
            </a:extLst>
          </p:cNvPr>
          <p:cNvSpPr>
            <a:spLocks noChangeAspect="1"/>
          </p:cNvSpPr>
          <p:nvPr/>
        </p:nvSpPr>
        <p:spPr>
          <a:xfrm>
            <a:off x="3238696" y="5057025"/>
            <a:ext cx="2310136" cy="1791639"/>
          </a:xfrm>
          <a:prstGeom prst="roundRect">
            <a:avLst/>
          </a:prstGeom>
          <a:blipFill>
            <a:blip r:embed="rId7" cstate="hqprint">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Rounded Corners 17">
            <a:extLst>
              <a:ext uri="{FF2B5EF4-FFF2-40B4-BE49-F238E27FC236}">
                <a16:creationId xmlns:a16="http://schemas.microsoft.com/office/drawing/2014/main" id="{DD238E5E-2584-4CA3-BD83-741A4D19694A}"/>
              </a:ext>
            </a:extLst>
          </p:cNvPr>
          <p:cNvSpPr>
            <a:spLocks noChangeAspect="1"/>
          </p:cNvSpPr>
          <p:nvPr/>
        </p:nvSpPr>
        <p:spPr>
          <a:xfrm>
            <a:off x="712722" y="5096133"/>
            <a:ext cx="2200816" cy="1649481"/>
          </a:xfrm>
          <a:prstGeom prst="roundRect">
            <a:avLst/>
          </a:prstGeom>
          <a:blipFill>
            <a:blip r:embed="rId8" cstate="hqprint">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A3EC91A2-1EC8-49F7-847A-008EAC08EB67}"/>
              </a:ext>
            </a:extLst>
          </p:cNvPr>
          <p:cNvSpPr/>
          <p:nvPr/>
        </p:nvSpPr>
        <p:spPr>
          <a:xfrm>
            <a:off x="223739" y="948814"/>
            <a:ext cx="5863524" cy="646331"/>
          </a:xfrm>
          <a:prstGeom prst="rect">
            <a:avLst/>
          </a:prstGeom>
        </p:spPr>
        <p:txBody>
          <a:bodyPr wrap="square">
            <a:spAutoFit/>
          </a:bodyPr>
          <a:lstStyle/>
          <a:p>
            <a:pPr lvl="0" algn="ctr">
              <a:defRPr/>
            </a:pPr>
            <a:r>
              <a:rPr lang="en-US" b="1" dirty="0" err="1">
                <a:solidFill>
                  <a:srgbClr val="415F8A"/>
                </a:solidFill>
              </a:rPr>
              <a:t>MySmart</a:t>
            </a:r>
            <a:r>
              <a:rPr lang="en-US" b="1" dirty="0">
                <a:solidFill>
                  <a:srgbClr val="415F8A"/>
                </a:solidFill>
              </a:rPr>
              <a:t>-E App and Alexa skill usability tests with BWI Engineers and residents  (Dec 2018 and Jan 2019)</a:t>
            </a:r>
          </a:p>
        </p:txBody>
      </p:sp>
      <p:sp>
        <p:nvSpPr>
          <p:cNvPr id="22" name="Rectangle 21"/>
          <p:cNvSpPr/>
          <p:nvPr/>
        </p:nvSpPr>
        <p:spPr>
          <a:xfrm>
            <a:off x="6236911" y="956286"/>
            <a:ext cx="5660626" cy="369332"/>
          </a:xfrm>
          <a:prstGeom prst="rect">
            <a:avLst/>
          </a:prstGeom>
        </p:spPr>
        <p:txBody>
          <a:bodyPr wrap="square">
            <a:spAutoFit/>
          </a:bodyPr>
          <a:lstStyle/>
          <a:p>
            <a:pPr algn="ctr"/>
            <a:r>
              <a:rPr lang="en-US" b="1" dirty="0">
                <a:solidFill>
                  <a:srgbClr val="415F8A"/>
                </a:solidFill>
              </a:rPr>
              <a:t>Baseline monthly energy use (Jan-Feb 2018)</a:t>
            </a:r>
          </a:p>
        </p:txBody>
      </p:sp>
      <p:pic>
        <p:nvPicPr>
          <p:cNvPr id="19" name="Picture 18">
            <a:extLst>
              <a:ext uri="{FF2B5EF4-FFF2-40B4-BE49-F238E27FC236}">
                <a16:creationId xmlns:a16="http://schemas.microsoft.com/office/drawing/2014/main" id="{776774ED-BC18-4528-8246-074412437336}"/>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357019" y="4158258"/>
            <a:ext cx="5375363" cy="2687681"/>
          </a:xfrm>
          <a:prstGeom prst="rect">
            <a:avLst/>
          </a:prstGeom>
        </p:spPr>
      </p:pic>
      <p:sp>
        <p:nvSpPr>
          <p:cNvPr id="32" name="TextBox 31">
            <a:extLst>
              <a:ext uri="{FF2B5EF4-FFF2-40B4-BE49-F238E27FC236}">
                <a16:creationId xmlns:a16="http://schemas.microsoft.com/office/drawing/2014/main" id="{FD4A7C41-99E3-4C12-A19D-384D974D76C3}"/>
              </a:ext>
            </a:extLst>
          </p:cNvPr>
          <p:cNvSpPr txBox="1"/>
          <p:nvPr/>
        </p:nvSpPr>
        <p:spPr>
          <a:xfrm>
            <a:off x="8874906" y="3275359"/>
            <a:ext cx="906356" cy="276999"/>
          </a:xfrm>
          <a:prstGeom prst="rect">
            <a:avLst/>
          </a:prstGeom>
          <a:noFill/>
        </p:spPr>
        <p:txBody>
          <a:bodyPr wrap="square" rtlCol="0">
            <a:spAutoFit/>
          </a:bodyPr>
          <a:lstStyle/>
          <a:p>
            <a:pPr algn="ctr"/>
            <a:r>
              <a:rPr lang="en-US" sz="1200" dirty="0"/>
              <a:t>Group</a:t>
            </a:r>
          </a:p>
        </p:txBody>
      </p:sp>
      <p:sp>
        <p:nvSpPr>
          <p:cNvPr id="57" name="TextBox 56">
            <a:extLst>
              <a:ext uri="{FF2B5EF4-FFF2-40B4-BE49-F238E27FC236}">
                <a16:creationId xmlns:a16="http://schemas.microsoft.com/office/drawing/2014/main" id="{F21FFCA9-03AF-4CC1-9287-B7C815D9486A}"/>
              </a:ext>
            </a:extLst>
          </p:cNvPr>
          <p:cNvSpPr txBox="1"/>
          <p:nvPr/>
        </p:nvSpPr>
        <p:spPr>
          <a:xfrm>
            <a:off x="7150770" y="3518691"/>
            <a:ext cx="3735108" cy="307777"/>
          </a:xfrm>
          <a:prstGeom prst="rect">
            <a:avLst/>
          </a:prstGeom>
          <a:noFill/>
        </p:spPr>
        <p:txBody>
          <a:bodyPr wrap="square" rtlCol="0">
            <a:spAutoFit/>
          </a:bodyPr>
          <a:lstStyle/>
          <a:p>
            <a:pPr algn="ctr"/>
            <a:r>
              <a:rPr lang="en-US" sz="1400" b="1" dirty="0"/>
              <a:t>Potential cost savings from behavior change</a:t>
            </a:r>
          </a:p>
        </p:txBody>
      </p:sp>
      <p:sp>
        <p:nvSpPr>
          <p:cNvPr id="62" name="TextBox 61">
            <a:extLst>
              <a:ext uri="{FF2B5EF4-FFF2-40B4-BE49-F238E27FC236}">
                <a16:creationId xmlns:a16="http://schemas.microsoft.com/office/drawing/2014/main" id="{C3B4C6B2-C3EE-4DEA-902E-FA6E28390865}"/>
              </a:ext>
            </a:extLst>
          </p:cNvPr>
          <p:cNvSpPr txBox="1"/>
          <p:nvPr/>
        </p:nvSpPr>
        <p:spPr>
          <a:xfrm rot="16200000">
            <a:off x="5166015" y="2232974"/>
            <a:ext cx="2533446" cy="307777"/>
          </a:xfrm>
          <a:prstGeom prst="rect">
            <a:avLst/>
          </a:prstGeom>
          <a:noFill/>
        </p:spPr>
        <p:txBody>
          <a:bodyPr wrap="square" rtlCol="0">
            <a:spAutoFit/>
          </a:bodyPr>
          <a:lstStyle/>
          <a:p>
            <a:pPr algn="ctr"/>
            <a:r>
              <a:rPr lang="en-US" sz="1400" dirty="0"/>
              <a:t>Monthly Energy Bill [$/Month]</a:t>
            </a:r>
          </a:p>
        </p:txBody>
      </p:sp>
      <p:cxnSp>
        <p:nvCxnSpPr>
          <p:cNvPr id="66" name="Straight Connector 65">
            <a:extLst>
              <a:ext uri="{FF2B5EF4-FFF2-40B4-BE49-F238E27FC236}">
                <a16:creationId xmlns:a16="http://schemas.microsoft.com/office/drawing/2014/main" id="{7978E89A-12AF-450D-ADB8-DBE944E51883}"/>
              </a:ext>
            </a:extLst>
          </p:cNvPr>
          <p:cNvCxnSpPr>
            <a:cxnSpLocks/>
          </p:cNvCxnSpPr>
          <p:nvPr/>
        </p:nvCxnSpPr>
        <p:spPr>
          <a:xfrm>
            <a:off x="6132018" y="3820233"/>
            <a:ext cx="5968521" cy="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3390062"/>
      </p:ext>
    </p:extLst>
  </p:cSld>
  <p:clrMapOvr>
    <a:masterClrMapping/>
  </p:clrMapOvr>
  <mc:AlternateContent xmlns:mc="http://schemas.openxmlformats.org/markup-compatibility/2006" xmlns:p14="http://schemas.microsoft.com/office/powerpoint/2010/main">
    <mc:Choice Requires="p14">
      <p:transition p14:dur="10" advClick="0" advTm="45000"/>
    </mc:Choice>
    <mc:Fallback xmlns="">
      <p:transition advClick="0" advTm="4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626265" y="1731666"/>
            <a:ext cx="5199071" cy="2465400"/>
          </a:xfrm>
          <a:prstGeom prst="roundRect">
            <a:avLst/>
          </a:prstGeom>
          <a:blipFill>
            <a:blip r:embed="rId3">
              <a:alphaModFix amt="90000"/>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Title 8"/>
          <p:cNvSpPr txBox="1">
            <a:spLocks/>
          </p:cNvSpPr>
          <p:nvPr/>
        </p:nvSpPr>
        <p:spPr>
          <a:xfrm>
            <a:off x="105322" y="473848"/>
            <a:ext cx="11786420" cy="762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a:solidFill>
                  <a:srgbClr val="C0504D"/>
                </a:solidFill>
              </a:rPr>
              <a:t>Update of the Project since last PI meeting </a:t>
            </a:r>
            <a:r>
              <a:rPr lang="en-US" sz="3600" b="1">
                <a:solidFill>
                  <a:srgbClr val="C0504D"/>
                </a:solidFill>
              </a:rPr>
              <a:t>– Major </a:t>
            </a:r>
            <a:r>
              <a:rPr lang="en-US" sz="3600" b="1" dirty="0">
                <a:solidFill>
                  <a:srgbClr val="C0504D"/>
                </a:solidFill>
              </a:rPr>
              <a:t>Capacity Outcomes at Posterity Heights (44 Households)</a:t>
            </a:r>
          </a:p>
          <a:p>
            <a:pPr lvl="0">
              <a:defRPr/>
            </a:pPr>
            <a:endParaRPr lang="en-US" sz="3600" b="1" dirty="0">
              <a:solidFill>
                <a:schemeClr val="accent2"/>
              </a:solidFill>
            </a:endParaRPr>
          </a:p>
        </p:txBody>
      </p:sp>
      <p:pic>
        <p:nvPicPr>
          <p:cNvPr id="2" name="Picture 1"/>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rot="5400000">
            <a:off x="9434511" y="7854383"/>
            <a:ext cx="1930400" cy="2100263"/>
          </a:xfrm>
          <a:prstGeom prst="rect">
            <a:avLst/>
          </a:prstGeom>
        </p:spPr>
      </p:pic>
      <p:pic>
        <p:nvPicPr>
          <p:cNvPr id="96" name="Picture 95"/>
          <p:cNvPicPr/>
          <p:nvPr/>
        </p:nvPicPr>
        <p:blipFill rotWithShape="1">
          <a:blip r:embed="rId5" cstate="hqprint">
            <a:extLst>
              <a:ext uri="{28A0092B-C50C-407E-A947-70E740481C1C}">
                <a14:useLocalDpi xmlns:a14="http://schemas.microsoft.com/office/drawing/2010/main"/>
              </a:ext>
            </a:extLst>
          </a:blip>
          <a:srcRect/>
          <a:stretch/>
        </p:blipFill>
        <p:spPr>
          <a:xfrm>
            <a:off x="6247937" y="7480300"/>
            <a:ext cx="2930944" cy="1903296"/>
          </a:xfrm>
          <a:prstGeom prst="rect">
            <a:avLst/>
          </a:prstGeom>
        </p:spPr>
      </p:pic>
      <p:pic>
        <p:nvPicPr>
          <p:cNvPr id="4" name="Picture 3"/>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3225801" y="7632700"/>
            <a:ext cx="2527300" cy="1783698"/>
          </a:xfrm>
          <a:prstGeom prst="rect">
            <a:avLst/>
          </a:prstGeom>
        </p:spPr>
      </p:pic>
      <p:pic>
        <p:nvPicPr>
          <p:cNvPr id="5" name="Picture 4"/>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224435" y="7286172"/>
            <a:ext cx="2475778" cy="2220686"/>
          </a:xfrm>
          <a:prstGeom prst="rect">
            <a:avLst/>
          </a:prstGeom>
        </p:spPr>
      </p:pic>
      <p:sp>
        <p:nvSpPr>
          <p:cNvPr id="17" name="Rounded Rectangle 16"/>
          <p:cNvSpPr/>
          <p:nvPr/>
        </p:nvSpPr>
        <p:spPr>
          <a:xfrm>
            <a:off x="8440153" y="4512224"/>
            <a:ext cx="2743466" cy="1862560"/>
          </a:xfrm>
          <a:prstGeom prst="roundRect">
            <a:avLst/>
          </a:prstGeom>
          <a:blipFill dpi="0" rotWithShape="1">
            <a:blip r:embed="rId8">
              <a:alphaModFix amt="90000"/>
            </a:blip>
            <a:srcRect/>
            <a:stretch>
              <a:fillRect/>
            </a:stretch>
          </a:blip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3140035" y="4512224"/>
            <a:ext cx="2537418" cy="1820072"/>
          </a:xfrm>
          <a:prstGeom prst="roundRect">
            <a:avLst/>
          </a:prstGeom>
          <a:blipFill dpi="0" rotWithShape="1">
            <a:blip r:embed="rId9">
              <a:alphaModFix amt="90000"/>
            </a:blip>
            <a:srcRect/>
            <a:stretch>
              <a:fillRect/>
            </a:stretch>
          </a:blip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626265" y="4529004"/>
            <a:ext cx="2296830" cy="1794980"/>
          </a:xfrm>
          <a:prstGeom prst="roundRect">
            <a:avLst/>
          </a:prstGeom>
          <a:blipFill dpi="0" rotWithShape="1">
            <a:blip r:embed="rId10">
              <a:alphaModFix amt="90000"/>
            </a:blip>
            <a:srcRect/>
            <a:stretch>
              <a:fillRect/>
            </a:stretch>
          </a:blip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5907459" y="4529004"/>
            <a:ext cx="2332672" cy="1794980"/>
          </a:xfrm>
          <a:prstGeom prst="roundRect">
            <a:avLst/>
          </a:prstGeom>
          <a:blipFill dpi="0" rotWithShape="1">
            <a:blip r:embed="rId11">
              <a:alphaModFix amt="90000"/>
            </a:blip>
            <a:srcRect/>
            <a:stretch>
              <a:fillRect/>
            </a:stretch>
          </a:blip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9923879" y="2409774"/>
            <a:ext cx="1906691" cy="1754326"/>
          </a:xfrm>
          <a:prstGeom prst="rect">
            <a:avLst/>
          </a:prstGeom>
        </p:spPr>
        <p:txBody>
          <a:bodyPr wrap="square">
            <a:spAutoFit/>
          </a:bodyPr>
          <a:lstStyle/>
          <a:p>
            <a:pPr algn="ctr"/>
            <a:r>
              <a:rPr lang="en-US" b="1" dirty="0"/>
              <a:t>500 kW Solar Array and Battery Storage</a:t>
            </a:r>
          </a:p>
          <a:p>
            <a:pPr algn="ctr"/>
            <a:r>
              <a:rPr lang="en-US" b="1" dirty="0"/>
              <a:t>Three Electric Vehicles with Charging Stations</a:t>
            </a:r>
          </a:p>
        </p:txBody>
      </p:sp>
      <p:pic>
        <p:nvPicPr>
          <p:cNvPr id="3" name="Picture 2"/>
          <p:cNvPicPr>
            <a:picLocks noChangeAspect="1"/>
          </p:cNvPicPr>
          <p:nvPr/>
        </p:nvPicPr>
        <p:blipFill>
          <a:blip r:embed="rId12"/>
          <a:stretch>
            <a:fillRect/>
          </a:stretch>
        </p:blipFill>
        <p:spPr>
          <a:xfrm>
            <a:off x="6247937" y="1707866"/>
            <a:ext cx="3454826" cy="2836554"/>
          </a:xfrm>
          <a:prstGeom prst="rect">
            <a:avLst/>
          </a:prstGeom>
        </p:spPr>
      </p:pic>
      <p:pic>
        <p:nvPicPr>
          <p:cNvPr id="19" name="Picture 18">
            <a:extLst>
              <a:ext uri="{FF2B5EF4-FFF2-40B4-BE49-F238E27FC236}">
                <a16:creationId xmlns:a16="http://schemas.microsoft.com/office/drawing/2014/main" id="{D9485FF5-CB35-47B6-883B-70507E12FCD3}"/>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0172700" y="1030304"/>
            <a:ext cx="1265998" cy="1242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30191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4BD9043-3F2C-4128-A443-8A27E1CDDFB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252220" y="4024986"/>
            <a:ext cx="3601190" cy="1966230"/>
          </a:xfrm>
          <a:prstGeom prst="rect">
            <a:avLst/>
          </a:prstGeom>
        </p:spPr>
      </p:pic>
      <p:sp>
        <p:nvSpPr>
          <p:cNvPr id="8" name="Title 8"/>
          <p:cNvSpPr>
            <a:spLocks noGrp="1"/>
          </p:cNvSpPr>
          <p:nvPr>
            <p:ph type="title" idx="4294967295"/>
          </p:nvPr>
        </p:nvSpPr>
        <p:spPr>
          <a:xfrm>
            <a:off x="507027" y="112514"/>
            <a:ext cx="11249544" cy="762000"/>
          </a:xfrm>
        </p:spPr>
        <p:txBody>
          <a:bodyPr>
            <a:noAutofit/>
          </a:bodyPr>
          <a:lstStyle/>
          <a:p>
            <a:pPr>
              <a:lnSpc>
                <a:spcPct val="100000"/>
              </a:lnSpc>
            </a:pPr>
            <a:r>
              <a:rPr lang="en-US" sz="3600" b="1" dirty="0">
                <a:solidFill>
                  <a:schemeClr val="accent2"/>
                </a:solidFill>
              </a:rPr>
              <a:t>Update of the Project since last PI meeting – New Sociotechnical Outcomes</a:t>
            </a:r>
          </a:p>
        </p:txBody>
      </p:sp>
      <p:pic>
        <p:nvPicPr>
          <p:cNvPr id="62" name="Picture 61">
            <a:extLst>
              <a:ext uri="{FF2B5EF4-FFF2-40B4-BE49-F238E27FC236}">
                <a16:creationId xmlns:a16="http://schemas.microsoft.com/office/drawing/2014/main" id="{E9E6C9F4-019B-4397-9780-0C5E9676631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773168" y="4526280"/>
            <a:ext cx="455490" cy="937260"/>
          </a:xfrm>
          <a:prstGeom prst="rect">
            <a:avLst/>
          </a:prstGeom>
        </p:spPr>
      </p:pic>
      <p:pic>
        <p:nvPicPr>
          <p:cNvPr id="65" name="Picture 64">
            <a:extLst>
              <a:ext uri="{FF2B5EF4-FFF2-40B4-BE49-F238E27FC236}">
                <a16:creationId xmlns:a16="http://schemas.microsoft.com/office/drawing/2014/main" id="{113FA217-E6BA-421E-8156-4B46AC2CD58E}"/>
              </a:ext>
            </a:extLst>
          </p:cNvPr>
          <p:cNvPicPr>
            <a:picLocks noChangeAspect="1"/>
          </p:cNvPicPr>
          <p:nvPr/>
        </p:nvPicPr>
        <p:blipFill>
          <a:blip r:embed="rId5"/>
          <a:stretch>
            <a:fillRect/>
          </a:stretch>
        </p:blipFill>
        <p:spPr>
          <a:xfrm>
            <a:off x="1482090" y="3153744"/>
            <a:ext cx="3536776" cy="696499"/>
          </a:xfrm>
          <a:prstGeom prst="rect">
            <a:avLst/>
          </a:prstGeom>
        </p:spPr>
      </p:pic>
      <p:pic>
        <p:nvPicPr>
          <p:cNvPr id="113" name="Picture 112">
            <a:extLst>
              <a:ext uri="{FF2B5EF4-FFF2-40B4-BE49-F238E27FC236}">
                <a16:creationId xmlns:a16="http://schemas.microsoft.com/office/drawing/2014/main" id="{B583BB98-436C-45E9-A0E2-D13D80D4E491}"/>
              </a:ext>
            </a:extLst>
          </p:cNvPr>
          <p:cNvPicPr>
            <a:picLocks noChangeAspect="1"/>
          </p:cNvPicPr>
          <p:nvPr/>
        </p:nvPicPr>
        <p:blipFill>
          <a:blip r:embed="rId6"/>
          <a:stretch>
            <a:fillRect/>
          </a:stretch>
        </p:blipFill>
        <p:spPr>
          <a:xfrm>
            <a:off x="765810" y="1776010"/>
            <a:ext cx="3189688" cy="1349878"/>
          </a:xfrm>
          <a:prstGeom prst="rect">
            <a:avLst/>
          </a:prstGeom>
          <a:solidFill>
            <a:schemeClr val="bg1"/>
          </a:solidFill>
        </p:spPr>
      </p:pic>
      <p:sp>
        <p:nvSpPr>
          <p:cNvPr id="18" name="Rectangle 17">
            <a:extLst>
              <a:ext uri="{FF2B5EF4-FFF2-40B4-BE49-F238E27FC236}">
                <a16:creationId xmlns:a16="http://schemas.microsoft.com/office/drawing/2014/main" id="{F9105BB6-2BDC-4D8A-8B29-3A2C52CE3169}"/>
              </a:ext>
            </a:extLst>
          </p:cNvPr>
          <p:cNvSpPr/>
          <p:nvPr/>
        </p:nvSpPr>
        <p:spPr>
          <a:xfrm>
            <a:off x="6465592" y="6282601"/>
            <a:ext cx="5552344" cy="338554"/>
          </a:xfrm>
          <a:prstGeom prst="rect">
            <a:avLst/>
          </a:prstGeom>
        </p:spPr>
        <p:txBody>
          <a:bodyPr wrap="square">
            <a:spAutoFit/>
          </a:bodyPr>
          <a:lstStyle/>
          <a:p>
            <a:pPr marL="180000" indent="-180000">
              <a:buFont typeface="Arial" panose="020B0604020202020204" pitchFamily="34" charset="0"/>
              <a:buChar char="•"/>
            </a:pPr>
            <a:r>
              <a:rPr lang="en-US" sz="1600" dirty="0">
                <a:cs typeface="helvetica" panose="020B0604020202020204" pitchFamily="34" charset="0"/>
              </a:rPr>
              <a:t>Filtering and stochastic simulation to quantify uncertainty</a:t>
            </a:r>
          </a:p>
        </p:txBody>
      </p:sp>
      <p:sp>
        <p:nvSpPr>
          <p:cNvPr id="31" name="TextBox 27">
            <a:extLst>
              <a:ext uri="{FF2B5EF4-FFF2-40B4-BE49-F238E27FC236}">
                <a16:creationId xmlns:a16="http://schemas.microsoft.com/office/drawing/2014/main" id="{3DD11E11-7F48-42DE-AA03-E1673B4261D5}"/>
              </a:ext>
            </a:extLst>
          </p:cNvPr>
          <p:cNvSpPr txBox="1"/>
          <p:nvPr/>
        </p:nvSpPr>
        <p:spPr>
          <a:xfrm>
            <a:off x="186727" y="1004036"/>
            <a:ext cx="574625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solidFill>
                  <a:srgbClr val="415F8A"/>
                </a:solidFill>
              </a:rPr>
              <a:t>Identify peer groups and potential savings</a:t>
            </a:r>
          </a:p>
        </p:txBody>
      </p:sp>
      <p:sp>
        <p:nvSpPr>
          <p:cNvPr id="32" name="TextBox 27">
            <a:extLst>
              <a:ext uri="{FF2B5EF4-FFF2-40B4-BE49-F238E27FC236}">
                <a16:creationId xmlns:a16="http://schemas.microsoft.com/office/drawing/2014/main" id="{AA7A677F-BDD0-471C-B9AF-73D44198DB9E}"/>
              </a:ext>
            </a:extLst>
          </p:cNvPr>
          <p:cNvSpPr txBox="1"/>
          <p:nvPr/>
        </p:nvSpPr>
        <p:spPr>
          <a:xfrm>
            <a:off x="6010682" y="1004036"/>
            <a:ext cx="6007254"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solidFill>
                  <a:srgbClr val="415F8A"/>
                </a:solidFill>
              </a:rPr>
              <a:t>Predict future energy use given behavior changes</a:t>
            </a:r>
          </a:p>
        </p:txBody>
      </p:sp>
      <p:pic>
        <p:nvPicPr>
          <p:cNvPr id="33" name="Picture 32">
            <a:extLst>
              <a:ext uri="{FF2B5EF4-FFF2-40B4-BE49-F238E27FC236}">
                <a16:creationId xmlns:a16="http://schemas.microsoft.com/office/drawing/2014/main" id="{C1A40207-8F70-4DEC-9D19-E78EE3DA1621}"/>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3971339" y="1963147"/>
            <a:ext cx="1615540" cy="1029530"/>
          </a:xfrm>
          <a:prstGeom prst="rect">
            <a:avLst/>
          </a:prstGeom>
        </p:spPr>
      </p:pic>
      <p:sp>
        <p:nvSpPr>
          <p:cNvPr id="34" name="Rectangle: Rounded Corners 33">
            <a:extLst>
              <a:ext uri="{FF2B5EF4-FFF2-40B4-BE49-F238E27FC236}">
                <a16:creationId xmlns:a16="http://schemas.microsoft.com/office/drawing/2014/main" id="{F4EE8E04-A209-4379-AD57-948569926A1E}"/>
              </a:ext>
            </a:extLst>
          </p:cNvPr>
          <p:cNvSpPr/>
          <p:nvPr/>
        </p:nvSpPr>
        <p:spPr>
          <a:xfrm>
            <a:off x="342900" y="1421214"/>
            <a:ext cx="5425621" cy="2431701"/>
          </a:xfrm>
          <a:prstGeom prst="roundRect">
            <a:avLst>
              <a:gd name="adj" fmla="val 10722"/>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27">
            <a:extLst>
              <a:ext uri="{FF2B5EF4-FFF2-40B4-BE49-F238E27FC236}">
                <a16:creationId xmlns:a16="http://schemas.microsoft.com/office/drawing/2014/main" id="{B061C4EA-52B6-46CB-9F99-ED41E81F113F}"/>
              </a:ext>
            </a:extLst>
          </p:cNvPr>
          <p:cNvSpPr txBox="1"/>
          <p:nvPr/>
        </p:nvSpPr>
        <p:spPr>
          <a:xfrm>
            <a:off x="485265" y="1430086"/>
            <a:ext cx="4752872"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t>Model structure – Mixture of linear regression</a:t>
            </a:r>
          </a:p>
        </p:txBody>
      </p:sp>
      <p:sp>
        <p:nvSpPr>
          <p:cNvPr id="36" name="Rectangle: Rounded Corners 35">
            <a:extLst>
              <a:ext uri="{FF2B5EF4-FFF2-40B4-BE49-F238E27FC236}">
                <a16:creationId xmlns:a16="http://schemas.microsoft.com/office/drawing/2014/main" id="{38F16CAD-4C6E-402C-9389-F6FBDAE8FE3F}"/>
              </a:ext>
            </a:extLst>
          </p:cNvPr>
          <p:cNvSpPr/>
          <p:nvPr/>
        </p:nvSpPr>
        <p:spPr>
          <a:xfrm>
            <a:off x="342900" y="3973497"/>
            <a:ext cx="5425622" cy="2724604"/>
          </a:xfrm>
          <a:prstGeom prst="roundRect">
            <a:avLst>
              <a:gd name="adj" fmla="val 10528"/>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27">
            <a:extLst>
              <a:ext uri="{FF2B5EF4-FFF2-40B4-BE49-F238E27FC236}">
                <a16:creationId xmlns:a16="http://schemas.microsoft.com/office/drawing/2014/main" id="{05AC8DA0-2F09-49AE-A797-95AD5DA440CC}"/>
              </a:ext>
            </a:extLst>
          </p:cNvPr>
          <p:cNvSpPr txBox="1"/>
          <p:nvPr/>
        </p:nvSpPr>
        <p:spPr>
          <a:xfrm>
            <a:off x="1115993" y="6104847"/>
            <a:ext cx="4662437"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80000" indent="-180000">
              <a:buFont typeface="Arial" panose="020B0604020202020204" pitchFamily="34" charset="0"/>
              <a:buChar char="•"/>
            </a:pPr>
            <a:r>
              <a:rPr lang="en-US" sz="1600" dirty="0">
                <a:solidFill>
                  <a:schemeClr val="tx1">
                    <a:lumMod val="75000"/>
                    <a:lumOff val="25000"/>
                  </a:schemeClr>
                </a:solidFill>
              </a:rPr>
              <a:t>3 normalized (peer) groups w.r.t building characteristics for behavior comparison.</a:t>
            </a:r>
          </a:p>
        </p:txBody>
      </p:sp>
      <p:cxnSp>
        <p:nvCxnSpPr>
          <p:cNvPr id="39" name="Straight Connector 38">
            <a:extLst>
              <a:ext uri="{FF2B5EF4-FFF2-40B4-BE49-F238E27FC236}">
                <a16:creationId xmlns:a16="http://schemas.microsoft.com/office/drawing/2014/main" id="{6ACFE82A-2EB4-46E2-ADA2-1B0C1FBAC067}"/>
              </a:ext>
            </a:extLst>
          </p:cNvPr>
          <p:cNvCxnSpPr>
            <a:cxnSpLocks/>
          </p:cNvCxnSpPr>
          <p:nvPr/>
        </p:nvCxnSpPr>
        <p:spPr>
          <a:xfrm>
            <a:off x="6040734" y="1171122"/>
            <a:ext cx="19424" cy="5733143"/>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sp>
        <p:nvSpPr>
          <p:cNvPr id="41" name="Rectangle: Rounded Corners 40">
            <a:extLst>
              <a:ext uri="{FF2B5EF4-FFF2-40B4-BE49-F238E27FC236}">
                <a16:creationId xmlns:a16="http://schemas.microsoft.com/office/drawing/2014/main" id="{65B3EF88-827D-4F3F-9D7A-006D23E4E395}"/>
              </a:ext>
            </a:extLst>
          </p:cNvPr>
          <p:cNvSpPr/>
          <p:nvPr/>
        </p:nvSpPr>
        <p:spPr>
          <a:xfrm>
            <a:off x="6292850" y="1421215"/>
            <a:ext cx="5685790" cy="2429028"/>
          </a:xfrm>
          <a:prstGeom prst="roundRect">
            <a:avLst>
              <a:gd name="adj" fmla="val 10136"/>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30E98B42-D892-46B9-B177-172A8E3E4985}"/>
                  </a:ext>
                </a:extLst>
              </p:cNvPr>
              <p:cNvSpPr/>
              <p:nvPr/>
            </p:nvSpPr>
            <p:spPr>
              <a:xfrm>
                <a:off x="9006003" y="1959060"/>
                <a:ext cx="3070237" cy="1540486"/>
              </a:xfrm>
              <a:prstGeom prst="rect">
                <a:avLst/>
              </a:prstGeom>
            </p:spPr>
            <p:txBody>
              <a:bodyPr wrap="square" lIns="0" tIns="0" rIns="0" bIns="0">
                <a:spAutoFit/>
              </a:bodyPr>
              <a:lstStyle/>
              <a:p>
                <a:pPr/>
                <a14:m>
                  <m:oMathPara xmlns:m="http://schemas.openxmlformats.org/officeDocument/2006/math">
                    <m:oMathParaPr>
                      <m:jc m:val="left"/>
                    </m:oMathParaPr>
                    <m:oMath xmlns:m="http://schemas.openxmlformats.org/officeDocument/2006/math">
                      <m:func>
                        <m:funcPr>
                          <m:ctrlPr>
                            <a:rPr lang="en-US" sz="1400" i="1" smtClean="0">
                              <a:latin typeface="Cambria Math" panose="02040503050406030204" pitchFamily="18" charset="0"/>
                            </a:rPr>
                          </m:ctrlPr>
                        </m:funcPr>
                        <m:fName>
                          <m:r>
                            <m:rPr>
                              <m:sty m:val="p"/>
                            </m:rPr>
                            <a:rPr lang="en-US" sz="1400" b="0" i="0" smtClean="0">
                              <a:latin typeface="Cambria Math" panose="02040503050406030204" pitchFamily="18" charset="0"/>
                            </a:rPr>
                            <m:t>P</m:t>
                          </m:r>
                        </m:fName>
                        <m:e>
                          <m:d>
                            <m:dPr>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1" i="0">
                                      <a:latin typeface="Cambria Math" panose="02040503050406030204" pitchFamily="18" charset="0"/>
                                    </a:rPr>
                                    <m:t>𝐱</m:t>
                                  </m:r>
                                </m:e>
                                <m:sub>
                                  <m:r>
                                    <a:rPr lang="en-US" sz="1400" b="0" i="1">
                                      <a:latin typeface="Cambria Math" panose="02040503050406030204" pitchFamily="18" charset="0"/>
                                    </a:rPr>
                                    <m:t>𝑡</m:t>
                                  </m:r>
                                  <m:r>
                                    <a:rPr lang="en-US" sz="1400" b="0" i="0">
                                      <a:latin typeface="Cambria Math" panose="02040503050406030204" pitchFamily="18" charset="0"/>
                                    </a:rPr>
                                    <m:t>+1</m:t>
                                  </m:r>
                                </m:sub>
                              </m:sSub>
                              <m:r>
                                <a:rPr lang="en-US" sz="1400" b="0" i="0">
                                  <a:latin typeface="Cambria Math" panose="02040503050406030204" pitchFamily="18" charset="0"/>
                                </a:rPr>
                                <m:t>|</m:t>
                              </m:r>
                              <m:sSub>
                                <m:sSubPr>
                                  <m:ctrlPr>
                                    <a:rPr lang="en-US" sz="1400" b="0" i="1">
                                      <a:latin typeface="Cambria Math" panose="02040503050406030204" pitchFamily="18" charset="0"/>
                                    </a:rPr>
                                  </m:ctrlPr>
                                </m:sSubPr>
                                <m:e>
                                  <m:r>
                                    <a:rPr lang="en-US" sz="1400" b="1" i="0">
                                      <a:latin typeface="Cambria Math" panose="02040503050406030204" pitchFamily="18" charset="0"/>
                                    </a:rPr>
                                    <m:t>𝐱</m:t>
                                  </m:r>
                                </m:e>
                                <m:sub>
                                  <m:r>
                                    <a:rPr lang="en-US" sz="1400" b="0" i="1">
                                      <a:latin typeface="Cambria Math" panose="02040503050406030204" pitchFamily="18" charset="0"/>
                                    </a:rPr>
                                    <m:t>𝑡</m:t>
                                  </m:r>
                                </m:sub>
                              </m:sSub>
                            </m:e>
                          </m:d>
                        </m:e>
                      </m:func>
                      <m:r>
                        <a:rPr lang="en-US" sz="1400" b="0" i="0">
                          <a:latin typeface="Cambria Math" panose="02040503050406030204" pitchFamily="18" charset="0"/>
                        </a:rPr>
                        <m:t>=</m:t>
                      </m:r>
                      <m:func>
                        <m:funcPr>
                          <m:ctrlPr>
                            <a:rPr lang="en-US" sz="1400" b="0" i="1">
                              <a:latin typeface="Cambria Math" panose="02040503050406030204" pitchFamily="18" charset="0"/>
                            </a:rPr>
                          </m:ctrlPr>
                        </m:funcPr>
                        <m:fName>
                          <m:r>
                            <m:rPr>
                              <m:sty m:val="p"/>
                            </m:rPr>
                            <a:rPr lang="en-US" sz="1400" b="0" i="0" smtClean="0">
                              <a:latin typeface="Cambria Math" panose="02040503050406030204" pitchFamily="18" charset="0"/>
                            </a:rPr>
                            <m:t>N</m:t>
                          </m:r>
                        </m:fName>
                        <m:e>
                          <m:d>
                            <m:dPr>
                              <m:ctrlPr>
                                <a:rPr lang="en-US" sz="1400" b="0" i="1">
                                  <a:latin typeface="Cambria Math" panose="02040503050406030204" pitchFamily="18" charset="0"/>
                                </a:rPr>
                              </m:ctrlPr>
                            </m:dPr>
                            <m:e>
                              <m:sSub>
                                <m:sSubPr>
                                  <m:ctrlPr>
                                    <a:rPr lang="en-US" sz="1400" b="0" i="1">
                                      <a:latin typeface="Cambria Math" panose="02040503050406030204" pitchFamily="18" charset="0"/>
                                    </a:rPr>
                                  </m:ctrlPr>
                                </m:sSubPr>
                                <m:e>
                                  <m:r>
                                    <a:rPr lang="en-US" sz="1400" b="1" i="0">
                                      <a:latin typeface="Cambria Math" panose="02040503050406030204" pitchFamily="18" charset="0"/>
                                    </a:rPr>
                                    <m:t>𝐱</m:t>
                                  </m:r>
                                </m:e>
                                <m:sub>
                                  <m:r>
                                    <a:rPr lang="en-US" sz="1400" b="0" i="1">
                                      <a:latin typeface="Cambria Math" panose="02040503050406030204" pitchFamily="18" charset="0"/>
                                    </a:rPr>
                                    <m:t>𝑡</m:t>
                                  </m:r>
                                  <m:r>
                                    <a:rPr lang="en-US" sz="1400" b="0" i="0">
                                      <a:latin typeface="Cambria Math" panose="02040503050406030204" pitchFamily="18" charset="0"/>
                                    </a:rPr>
                                    <m:t>+1</m:t>
                                  </m:r>
                                </m:sub>
                              </m:sSub>
                              <m:r>
                                <a:rPr lang="en-US" sz="1400" b="0" i="0">
                                  <a:latin typeface="Cambria Math" panose="02040503050406030204" pitchFamily="18" charset="0"/>
                                </a:rPr>
                                <m:t>|</m:t>
                              </m:r>
                              <m:r>
                                <a:rPr lang="en-US" sz="1400" b="0" i="1">
                                  <a:latin typeface="Cambria Math" panose="02040503050406030204" pitchFamily="18" charset="0"/>
                                </a:rPr>
                                <m:t>𝑓</m:t>
                              </m:r>
                              <m:d>
                                <m:dPr>
                                  <m:ctrlPr>
                                    <a:rPr lang="en-US" sz="1400" b="0" i="1">
                                      <a:latin typeface="Cambria Math" panose="02040503050406030204" pitchFamily="18" charset="0"/>
                                    </a:rPr>
                                  </m:ctrlPr>
                                </m:dPr>
                                <m:e>
                                  <m:sSub>
                                    <m:sSubPr>
                                      <m:ctrlPr>
                                        <a:rPr lang="en-US" sz="1400" b="0" i="1">
                                          <a:latin typeface="Cambria Math" panose="02040503050406030204" pitchFamily="18" charset="0"/>
                                        </a:rPr>
                                      </m:ctrlPr>
                                    </m:sSubPr>
                                    <m:e>
                                      <m:r>
                                        <a:rPr lang="en-US" sz="1400" b="1" i="0">
                                          <a:latin typeface="Cambria Math" panose="02040503050406030204" pitchFamily="18" charset="0"/>
                                        </a:rPr>
                                        <m:t>𝐱</m:t>
                                      </m:r>
                                    </m:e>
                                    <m:sub>
                                      <m:r>
                                        <a:rPr lang="en-US" sz="1400" b="0" i="1">
                                          <a:latin typeface="Cambria Math" panose="02040503050406030204" pitchFamily="18" charset="0"/>
                                        </a:rPr>
                                        <m:t>𝑡</m:t>
                                      </m:r>
                                    </m:sub>
                                  </m:sSub>
                                  <m:r>
                                    <a:rPr lang="en-US" sz="1400" b="0" i="0">
                                      <a:latin typeface="Cambria Math" panose="02040503050406030204" pitchFamily="18" charset="0"/>
                                    </a:rPr>
                                    <m:t>,</m:t>
                                  </m:r>
                                  <m:sSub>
                                    <m:sSubPr>
                                      <m:ctrlPr>
                                        <a:rPr lang="en-US" sz="1400" b="0" i="1">
                                          <a:latin typeface="Cambria Math" panose="02040503050406030204" pitchFamily="18" charset="0"/>
                                        </a:rPr>
                                      </m:ctrlPr>
                                    </m:sSubPr>
                                    <m:e>
                                      <m:r>
                                        <a:rPr lang="en-US" sz="1400" b="1" i="0">
                                          <a:latin typeface="Cambria Math" panose="02040503050406030204" pitchFamily="18" charset="0"/>
                                        </a:rPr>
                                        <m:t>𝐮</m:t>
                                      </m:r>
                                    </m:e>
                                    <m:sub>
                                      <m:r>
                                        <a:rPr lang="en-US" sz="1400" b="0" i="1">
                                          <a:latin typeface="Cambria Math" panose="02040503050406030204" pitchFamily="18" charset="0"/>
                                        </a:rPr>
                                        <m:t>𝑡</m:t>
                                      </m:r>
                                    </m:sub>
                                  </m:sSub>
                                  <m:r>
                                    <a:rPr lang="en-US" sz="1400" b="0" i="0">
                                      <a:latin typeface="Cambria Math" panose="02040503050406030204" pitchFamily="18" charset="0"/>
                                    </a:rPr>
                                    <m:t>,</m:t>
                                  </m:r>
                                  <m:r>
                                    <a:rPr lang="en-US" sz="1400" b="1" i="1">
                                      <a:latin typeface="Cambria Math" panose="02040503050406030204" pitchFamily="18" charset="0"/>
                                    </a:rPr>
                                    <m:t>𝜽</m:t>
                                  </m:r>
                                  <m:r>
                                    <a:rPr lang="en-US" sz="1400" b="0" i="0">
                                      <a:latin typeface="Cambria Math" panose="02040503050406030204" pitchFamily="18" charset="0"/>
                                    </a:rPr>
                                    <m:t>,</m:t>
                                  </m:r>
                                  <m:r>
                                    <a:rPr lang="en-US" sz="1400" b="1" i="1">
                                      <a:latin typeface="Cambria Math" panose="02040503050406030204" pitchFamily="18" charset="0"/>
                                    </a:rPr>
                                    <m:t>𝜻</m:t>
                                  </m:r>
                                </m:e>
                              </m:d>
                              <m:r>
                                <a:rPr lang="en-US" sz="1400" b="0" i="0">
                                  <a:latin typeface="Cambria Math" panose="02040503050406030204" pitchFamily="18" charset="0"/>
                                </a:rPr>
                                <m:t>,</m:t>
                              </m:r>
                              <m:sSub>
                                <m:sSubPr>
                                  <m:ctrlPr>
                                    <a:rPr lang="en-US" sz="1400" b="0" i="1">
                                      <a:latin typeface="Cambria Math" panose="02040503050406030204" pitchFamily="18" charset="0"/>
                                    </a:rPr>
                                  </m:ctrlPr>
                                </m:sSubPr>
                                <m:e>
                                  <m:r>
                                    <a:rPr lang="en-US" sz="1400" b="1" i="1">
                                      <a:latin typeface="Cambria Math" panose="02040503050406030204" pitchFamily="18" charset="0"/>
                                    </a:rPr>
                                    <m:t>𝝈</m:t>
                                  </m:r>
                                </m:e>
                                <m:sub>
                                  <m:r>
                                    <a:rPr lang="en-US" sz="1400" b="0" i="1">
                                      <a:latin typeface="Cambria Math" panose="02040503050406030204" pitchFamily="18" charset="0"/>
                                    </a:rPr>
                                    <m:t>𝑥</m:t>
                                  </m:r>
                                </m:sub>
                              </m:sSub>
                            </m:e>
                          </m:d>
                        </m:e>
                      </m:func>
                    </m:oMath>
                    <m:oMath xmlns:m="http://schemas.openxmlformats.org/officeDocument/2006/math">
                      <m:func>
                        <m:funcPr>
                          <m:ctrlPr>
                            <a:rPr lang="en-US" sz="1400" i="1">
                              <a:latin typeface="Cambria Math" panose="02040503050406030204" pitchFamily="18" charset="0"/>
                            </a:rPr>
                          </m:ctrlPr>
                        </m:funcPr>
                        <m:fName>
                          <m:r>
                            <m:rPr>
                              <m:sty m:val="p"/>
                            </m:rPr>
                            <a:rPr lang="en-US" sz="1400" b="0" i="0" smtClean="0">
                              <a:latin typeface="Cambria Math" panose="02040503050406030204" pitchFamily="18" charset="0"/>
                            </a:rPr>
                            <m:t>P</m:t>
                          </m:r>
                        </m:fName>
                        <m:e>
                          <m:d>
                            <m:dPr>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GB" sz="1400" b="1" i="1">
                                      <a:latin typeface="Cambria Math" panose="02040503050406030204" pitchFamily="18" charset="0"/>
                                    </a:rPr>
                                    <m:t>𝐲</m:t>
                                  </m:r>
                                </m:e>
                                <m:sub>
                                  <m:r>
                                    <a:rPr lang="en-GB" sz="1400" i="1">
                                      <a:latin typeface="Cambria Math" panose="02040503050406030204" pitchFamily="18" charset="0"/>
                                    </a:rPr>
                                    <m:t>𝑡</m:t>
                                  </m:r>
                                </m:sub>
                              </m:sSub>
                              <m:r>
                                <a:rPr lang="en-GB" sz="1400" i="1">
                                  <a:latin typeface="Cambria Math" panose="02040503050406030204" pitchFamily="18" charset="0"/>
                                </a:rPr>
                                <m:t>|</m:t>
                              </m:r>
                              <m:sSub>
                                <m:sSubPr>
                                  <m:ctrlPr>
                                    <a:rPr lang="en-US" sz="1400" i="1">
                                      <a:latin typeface="Cambria Math" panose="02040503050406030204" pitchFamily="18" charset="0"/>
                                    </a:rPr>
                                  </m:ctrlPr>
                                </m:sSubPr>
                                <m:e>
                                  <m:r>
                                    <a:rPr lang="en-GB" sz="1400" b="1" i="1">
                                      <a:latin typeface="Cambria Math" panose="02040503050406030204" pitchFamily="18" charset="0"/>
                                    </a:rPr>
                                    <m:t>𝐱</m:t>
                                  </m:r>
                                </m:e>
                                <m:sub>
                                  <m:r>
                                    <a:rPr lang="en-GB" sz="1400" i="1">
                                      <a:latin typeface="Cambria Math" panose="02040503050406030204" pitchFamily="18" charset="0"/>
                                    </a:rPr>
                                    <m:t>𝑡</m:t>
                                  </m:r>
                                </m:sub>
                              </m:sSub>
                            </m:e>
                          </m:d>
                        </m:e>
                      </m:func>
                      <m:r>
                        <a:rPr lang="en-GB" sz="1400" i="1">
                          <a:latin typeface="Cambria Math" panose="02040503050406030204" pitchFamily="18" charset="0"/>
                        </a:rPr>
                        <m:t>=</m:t>
                      </m:r>
                      <m:func>
                        <m:funcPr>
                          <m:ctrlPr>
                            <a:rPr lang="en-US" sz="1400" i="1">
                              <a:latin typeface="Cambria Math" panose="02040503050406030204" pitchFamily="18" charset="0"/>
                            </a:rPr>
                          </m:ctrlPr>
                        </m:funcPr>
                        <m:fName>
                          <m:r>
                            <a:rPr lang="en-US" sz="1400" b="0" i="1" smtClean="0">
                              <a:latin typeface="Cambria Math" panose="02040503050406030204" pitchFamily="18" charset="0"/>
                            </a:rPr>
                            <m:t>𝑁</m:t>
                          </m:r>
                        </m:fName>
                        <m:e>
                          <m:d>
                            <m:dPr>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GB" sz="1400" b="1" i="1">
                                      <a:latin typeface="Cambria Math" panose="02040503050406030204" pitchFamily="18" charset="0"/>
                                    </a:rPr>
                                    <m:t>𝐲</m:t>
                                  </m:r>
                                </m:e>
                                <m:sub>
                                  <m:r>
                                    <a:rPr lang="en-GB" sz="1400" i="1">
                                      <a:latin typeface="Cambria Math" panose="02040503050406030204" pitchFamily="18" charset="0"/>
                                    </a:rPr>
                                    <m:t>𝑡</m:t>
                                  </m:r>
                                </m:sub>
                              </m:sSub>
                              <m:r>
                                <a:rPr lang="en-GB" sz="1400" i="1">
                                  <a:latin typeface="Cambria Math" panose="02040503050406030204" pitchFamily="18" charset="0"/>
                                </a:rPr>
                                <m:t>|</m:t>
                              </m:r>
                              <m:r>
                                <a:rPr lang="en-GB" sz="1400" i="1">
                                  <a:latin typeface="Cambria Math" panose="02040503050406030204" pitchFamily="18" charset="0"/>
                                </a:rPr>
                                <m:t>𝑔</m:t>
                              </m:r>
                              <m:d>
                                <m:dPr>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GB" sz="1400" b="1" i="1">
                                          <a:latin typeface="Cambria Math" panose="02040503050406030204" pitchFamily="18" charset="0"/>
                                        </a:rPr>
                                        <m:t>𝐱</m:t>
                                      </m:r>
                                    </m:e>
                                    <m:sub>
                                      <m:r>
                                        <a:rPr lang="en-GB" sz="1400" i="1">
                                          <a:latin typeface="Cambria Math" panose="02040503050406030204" pitchFamily="18" charset="0"/>
                                        </a:rPr>
                                        <m:t>𝑡</m:t>
                                      </m:r>
                                    </m:sub>
                                  </m:sSub>
                                  <m:r>
                                    <a:rPr lang="en-GB" sz="1400" i="1">
                                      <a:latin typeface="Cambria Math" panose="02040503050406030204" pitchFamily="18" charset="0"/>
                                    </a:rPr>
                                    <m:t>,</m:t>
                                  </m:r>
                                  <m:sSub>
                                    <m:sSubPr>
                                      <m:ctrlPr>
                                        <a:rPr lang="en-US" sz="1400" i="1">
                                          <a:latin typeface="Cambria Math" panose="02040503050406030204" pitchFamily="18" charset="0"/>
                                        </a:rPr>
                                      </m:ctrlPr>
                                    </m:sSubPr>
                                    <m:e>
                                      <m:r>
                                        <a:rPr lang="en-GB" sz="1400" b="1" i="1">
                                          <a:latin typeface="Cambria Math" panose="02040503050406030204" pitchFamily="18" charset="0"/>
                                        </a:rPr>
                                        <m:t>𝐮</m:t>
                                      </m:r>
                                    </m:e>
                                    <m:sub>
                                      <m:r>
                                        <a:rPr lang="en-GB" sz="1400" i="1">
                                          <a:latin typeface="Cambria Math" panose="02040503050406030204" pitchFamily="18" charset="0"/>
                                        </a:rPr>
                                        <m:t>𝑡</m:t>
                                      </m:r>
                                    </m:sub>
                                  </m:sSub>
                                  <m:r>
                                    <a:rPr lang="en-GB" sz="1400" b="1" i="1">
                                      <a:latin typeface="Cambria Math" panose="02040503050406030204" pitchFamily="18" charset="0"/>
                                    </a:rPr>
                                    <m:t>,</m:t>
                                  </m:r>
                                  <m:r>
                                    <a:rPr lang="en-GB" sz="1400" b="1" i="1">
                                      <a:latin typeface="Cambria Math" panose="02040503050406030204" pitchFamily="18" charset="0"/>
                                    </a:rPr>
                                    <m:t>𝜽</m:t>
                                  </m:r>
                                  <m:r>
                                    <a:rPr lang="en-GB" sz="1400" i="1">
                                      <a:latin typeface="Cambria Math" panose="02040503050406030204" pitchFamily="18" charset="0"/>
                                    </a:rPr>
                                    <m:t>,</m:t>
                                  </m:r>
                                  <m:r>
                                    <a:rPr lang="en-GB" sz="1400" b="1" i="1">
                                      <a:latin typeface="Cambria Math" panose="02040503050406030204" pitchFamily="18" charset="0"/>
                                    </a:rPr>
                                    <m:t>𝜻</m:t>
                                  </m:r>
                                </m:e>
                              </m:d>
                              <m:r>
                                <a:rPr lang="en-GB" sz="1400" b="1" i="1">
                                  <a:latin typeface="Cambria Math" panose="02040503050406030204" pitchFamily="18" charset="0"/>
                                </a:rPr>
                                <m:t>,</m:t>
                              </m:r>
                              <m:sSub>
                                <m:sSubPr>
                                  <m:ctrlPr>
                                    <a:rPr lang="en-US" sz="1400" b="1" i="1">
                                      <a:latin typeface="Cambria Math" panose="02040503050406030204" pitchFamily="18" charset="0"/>
                                    </a:rPr>
                                  </m:ctrlPr>
                                </m:sSubPr>
                                <m:e>
                                  <m:r>
                                    <a:rPr lang="en-GB" sz="1400" b="1" i="1">
                                      <a:latin typeface="Cambria Math" panose="02040503050406030204" pitchFamily="18" charset="0"/>
                                    </a:rPr>
                                    <m:t>𝝈</m:t>
                                  </m:r>
                                </m:e>
                                <m:sub>
                                  <m:r>
                                    <a:rPr lang="en-GB" sz="1400" i="1">
                                      <a:latin typeface="Cambria Math" panose="02040503050406030204" pitchFamily="18" charset="0"/>
                                    </a:rPr>
                                    <m:t>𝑦</m:t>
                                  </m:r>
                                </m:sub>
                              </m:sSub>
                            </m:e>
                          </m:d>
                        </m:e>
                      </m:func>
                    </m:oMath>
                  </m:oMathPara>
                </a14:m>
                <a:endParaRPr lang="en-US" sz="1400" dirty="0"/>
              </a:p>
              <a:p>
                <a14:m>
                  <m:oMath xmlns:m="http://schemas.openxmlformats.org/officeDocument/2006/math">
                    <m:r>
                      <a:rPr lang="en-US" sz="1400" b="1" i="0" smtClean="0">
                        <a:latin typeface="Cambria Math" panose="02040503050406030204" pitchFamily="18" charset="0"/>
                      </a:rPr>
                      <m:t>𝐱</m:t>
                    </m:r>
                  </m:oMath>
                </a14:m>
                <a:r>
                  <a:rPr lang="en-US" sz="1400" b="1" dirty="0"/>
                  <a:t>:</a:t>
                </a:r>
                <a:r>
                  <a:rPr lang="en-US" sz="1400" dirty="0"/>
                  <a:t> Unobserved states. </a:t>
                </a:r>
                <a:br>
                  <a:rPr lang="en-US" sz="1400" dirty="0"/>
                </a:br>
                <a14:m>
                  <m:oMath xmlns:m="http://schemas.openxmlformats.org/officeDocument/2006/math">
                    <m:r>
                      <a:rPr lang="en-US" sz="1400" b="1" i="0" smtClean="0">
                        <a:latin typeface="Cambria Math" panose="02040503050406030204" pitchFamily="18" charset="0"/>
                      </a:rPr>
                      <m:t>𝐲</m:t>
                    </m:r>
                  </m:oMath>
                </a14:m>
                <a:r>
                  <a:rPr lang="en-US" sz="1400" dirty="0"/>
                  <a:t>: Observations. </a:t>
                </a:r>
                <a:br>
                  <a:rPr lang="en-US" sz="1400" dirty="0"/>
                </a:br>
                <a14:m>
                  <m:oMath xmlns:m="http://schemas.openxmlformats.org/officeDocument/2006/math">
                    <m:r>
                      <a:rPr lang="en-US" sz="1400" i="1" dirty="0">
                        <a:latin typeface="Cambria Math" panose="02040503050406030204" pitchFamily="18" charset="0"/>
                      </a:rPr>
                      <m:t>𝑓</m:t>
                    </m:r>
                  </m:oMath>
                </a14:m>
                <a:r>
                  <a:rPr lang="en-US" sz="1400" dirty="0"/>
                  <a:t>: State transition equation.</a:t>
                </a:r>
              </a:p>
              <a:p>
                <a14:m>
                  <m:oMath xmlns:m="http://schemas.openxmlformats.org/officeDocument/2006/math">
                    <m:r>
                      <a:rPr lang="en-US" sz="1400" i="1" dirty="0">
                        <a:latin typeface="Cambria Math" panose="02040503050406030204" pitchFamily="18" charset="0"/>
                      </a:rPr>
                      <m:t>𝑔</m:t>
                    </m:r>
                  </m:oMath>
                </a14:m>
                <a:r>
                  <a:rPr lang="en-US" sz="1400" dirty="0"/>
                  <a:t>: Observation equation.</a:t>
                </a:r>
                <a:br>
                  <a:rPr lang="en-US" sz="1400" dirty="0"/>
                </a:br>
                <a14:m>
                  <m:oMath xmlns:m="http://schemas.openxmlformats.org/officeDocument/2006/math">
                    <m:r>
                      <a:rPr lang="en-US" sz="1400" b="1" i="1">
                        <a:latin typeface="Cambria Math" panose="02040503050406030204" pitchFamily="18" charset="0"/>
                      </a:rPr>
                      <m:t>𝜽</m:t>
                    </m:r>
                    <m:r>
                      <a:rPr lang="en-US" sz="1400" i="1">
                        <a:latin typeface="Cambria Math" panose="02040503050406030204" pitchFamily="18" charset="0"/>
                      </a:rPr>
                      <m:t>,</m:t>
                    </m:r>
                    <m:r>
                      <a:rPr lang="en-US" sz="1400" b="1" i="1">
                        <a:latin typeface="Cambria Math" panose="02040503050406030204" pitchFamily="18" charset="0"/>
                      </a:rPr>
                      <m:t>𝜻</m:t>
                    </m:r>
                  </m:oMath>
                </a14:m>
                <a:r>
                  <a:rPr lang="en-US" sz="1400" dirty="0"/>
                  <a:t>: Parameters.</a:t>
                </a:r>
              </a:p>
            </p:txBody>
          </p:sp>
        </mc:Choice>
        <mc:Fallback xmlns="">
          <p:sp>
            <p:nvSpPr>
              <p:cNvPr id="42" name="Rectangle 41">
                <a:extLst>
                  <a:ext uri="{FF2B5EF4-FFF2-40B4-BE49-F238E27FC236}">
                    <a16:creationId xmlns:a16="http://schemas.microsoft.com/office/drawing/2014/main" id="{30E98B42-D892-46B9-B177-172A8E3E4985}"/>
                  </a:ext>
                </a:extLst>
              </p:cNvPr>
              <p:cNvSpPr>
                <a:spLocks noRot="1" noChangeAspect="1" noMove="1" noResize="1" noEditPoints="1" noAdjustHandles="1" noChangeArrowheads="1" noChangeShapeType="1" noTextEdit="1"/>
              </p:cNvSpPr>
              <p:nvPr/>
            </p:nvSpPr>
            <p:spPr>
              <a:xfrm>
                <a:off x="9006003" y="1959060"/>
                <a:ext cx="3070237" cy="1540486"/>
              </a:xfrm>
              <a:prstGeom prst="rect">
                <a:avLst/>
              </a:prstGeom>
              <a:blipFill>
                <a:blip r:embed="rId8"/>
                <a:stretch>
                  <a:fillRect l="-2579" b="-6324"/>
                </a:stretch>
              </a:blipFill>
            </p:spPr>
            <p:txBody>
              <a:bodyPr/>
              <a:lstStyle/>
              <a:p>
                <a:r>
                  <a:rPr lang="en-US">
                    <a:noFill/>
                  </a:rPr>
                  <a:t> </a:t>
                </a:r>
              </a:p>
            </p:txBody>
          </p:sp>
        </mc:Fallback>
      </mc:AlternateContent>
      <p:sp>
        <p:nvSpPr>
          <p:cNvPr id="43" name="Rectangle 42">
            <a:extLst>
              <a:ext uri="{FF2B5EF4-FFF2-40B4-BE49-F238E27FC236}">
                <a16:creationId xmlns:a16="http://schemas.microsoft.com/office/drawing/2014/main" id="{EE84ACF8-86B9-4482-9D92-E24041775C97}"/>
              </a:ext>
            </a:extLst>
          </p:cNvPr>
          <p:cNvSpPr/>
          <p:nvPr/>
        </p:nvSpPr>
        <p:spPr>
          <a:xfrm>
            <a:off x="6457951" y="1427957"/>
            <a:ext cx="4941310" cy="338554"/>
          </a:xfrm>
          <a:prstGeom prst="rect">
            <a:avLst/>
          </a:prstGeom>
        </p:spPr>
        <p:txBody>
          <a:bodyPr wrap="square">
            <a:spAutoFit/>
          </a:bodyPr>
          <a:lstStyle/>
          <a:p>
            <a:r>
              <a:rPr lang="en-US" sz="1600" b="1" dirty="0">
                <a:cs typeface="helvetica" panose="020B0604020202020204" pitchFamily="34" charset="0"/>
              </a:rPr>
              <a:t>Online physics-informed machine learning model</a:t>
            </a:r>
          </a:p>
        </p:txBody>
      </p:sp>
      <p:sp>
        <p:nvSpPr>
          <p:cNvPr id="46" name="Rectangle: Rounded Corners 45">
            <a:extLst>
              <a:ext uri="{FF2B5EF4-FFF2-40B4-BE49-F238E27FC236}">
                <a16:creationId xmlns:a16="http://schemas.microsoft.com/office/drawing/2014/main" id="{B6D71077-BF0D-457E-9BB9-E6B583B7F273}"/>
              </a:ext>
            </a:extLst>
          </p:cNvPr>
          <p:cNvSpPr/>
          <p:nvPr/>
        </p:nvSpPr>
        <p:spPr>
          <a:xfrm>
            <a:off x="6292850" y="3973497"/>
            <a:ext cx="5685790" cy="2724603"/>
          </a:xfrm>
          <a:prstGeom prst="roundRect">
            <a:avLst>
              <a:gd name="adj" fmla="val 10136"/>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9E6D723-626C-4A6A-8332-CDE12DB3891D}"/>
              </a:ext>
            </a:extLst>
          </p:cNvPr>
          <p:cNvPicPr>
            <a:picLocks noChangeAspect="1"/>
          </p:cNvPicPr>
          <p:nvPr/>
        </p:nvPicPr>
        <p:blipFill>
          <a:blip r:embed="rId9"/>
          <a:stretch>
            <a:fillRect/>
          </a:stretch>
        </p:blipFill>
        <p:spPr>
          <a:xfrm>
            <a:off x="6541995" y="4102769"/>
            <a:ext cx="5133248" cy="2201974"/>
          </a:xfrm>
          <a:prstGeom prst="rect">
            <a:avLst/>
          </a:prstGeom>
        </p:spPr>
      </p:pic>
      <p:pic>
        <p:nvPicPr>
          <p:cNvPr id="4" name="Picture 3">
            <a:extLst>
              <a:ext uri="{FF2B5EF4-FFF2-40B4-BE49-F238E27FC236}">
                <a16:creationId xmlns:a16="http://schemas.microsoft.com/office/drawing/2014/main" id="{B6E0E9E8-393A-4769-8199-8E9A37A1C9D5}"/>
              </a:ext>
            </a:extLst>
          </p:cNvPr>
          <p:cNvPicPr>
            <a:picLocks noChangeAspect="1"/>
          </p:cNvPicPr>
          <p:nvPr/>
        </p:nvPicPr>
        <p:blipFill>
          <a:blip r:embed="rId10"/>
          <a:stretch>
            <a:fillRect/>
          </a:stretch>
        </p:blipFill>
        <p:spPr>
          <a:xfrm>
            <a:off x="6416320" y="1993392"/>
            <a:ext cx="2417923" cy="1445768"/>
          </a:xfrm>
          <a:prstGeom prst="rect">
            <a:avLst/>
          </a:prstGeom>
        </p:spPr>
      </p:pic>
      <p:sp>
        <p:nvSpPr>
          <p:cNvPr id="27" name="TextBox 26">
            <a:extLst>
              <a:ext uri="{FF2B5EF4-FFF2-40B4-BE49-F238E27FC236}">
                <a16:creationId xmlns:a16="http://schemas.microsoft.com/office/drawing/2014/main" id="{B8DEAB41-D8BA-402A-8DAA-4CDF9461A4F8}"/>
              </a:ext>
            </a:extLst>
          </p:cNvPr>
          <p:cNvSpPr txBox="1"/>
          <p:nvPr/>
        </p:nvSpPr>
        <p:spPr>
          <a:xfrm rot="16200000">
            <a:off x="-242523" y="4846106"/>
            <a:ext cx="2533446" cy="292388"/>
          </a:xfrm>
          <a:prstGeom prst="rect">
            <a:avLst/>
          </a:prstGeom>
          <a:noFill/>
        </p:spPr>
        <p:txBody>
          <a:bodyPr wrap="square" rtlCol="0">
            <a:spAutoFit/>
          </a:bodyPr>
          <a:lstStyle/>
          <a:p>
            <a:pPr algn="ctr"/>
            <a:r>
              <a:rPr lang="en-US" sz="1300" dirty="0"/>
              <a:t>Weekly average heating [W]</a:t>
            </a:r>
          </a:p>
        </p:txBody>
      </p:sp>
      <p:sp>
        <p:nvSpPr>
          <p:cNvPr id="28" name="TextBox 27">
            <a:extLst>
              <a:ext uri="{FF2B5EF4-FFF2-40B4-BE49-F238E27FC236}">
                <a16:creationId xmlns:a16="http://schemas.microsoft.com/office/drawing/2014/main" id="{8D54C93B-6AF2-4691-894F-C95B81F8C128}"/>
              </a:ext>
            </a:extLst>
          </p:cNvPr>
          <p:cNvSpPr txBox="1"/>
          <p:nvPr/>
        </p:nvSpPr>
        <p:spPr>
          <a:xfrm>
            <a:off x="1806241" y="5882426"/>
            <a:ext cx="2533446" cy="292388"/>
          </a:xfrm>
          <a:prstGeom prst="rect">
            <a:avLst/>
          </a:prstGeom>
          <a:noFill/>
        </p:spPr>
        <p:txBody>
          <a:bodyPr wrap="square" rtlCol="0">
            <a:spAutoFit/>
          </a:bodyPr>
          <a:lstStyle/>
          <a:p>
            <a:pPr algn="ctr"/>
            <a:r>
              <a:rPr lang="en-US" sz="1300" dirty="0"/>
              <a:t>Weekly average temperature[F]</a:t>
            </a:r>
          </a:p>
        </p:txBody>
      </p:sp>
    </p:spTree>
    <p:extLst>
      <p:ext uri="{BB962C8B-B14F-4D97-AF65-F5344CB8AC3E}">
        <p14:creationId xmlns:p14="http://schemas.microsoft.com/office/powerpoint/2010/main" val="4002397749"/>
      </p:ext>
    </p:extLst>
  </p:cSld>
  <p:clrMapOvr>
    <a:masterClrMapping/>
  </p:clrMapOvr>
  <mc:AlternateContent xmlns:mc="http://schemas.openxmlformats.org/markup-compatibility/2006" xmlns:p14="http://schemas.microsoft.com/office/powerpoint/2010/main">
    <mc:Choice Requires="p14">
      <p:transition p14:dur="10" advClick="0" advTm="40000"/>
    </mc:Choice>
    <mc:Fallback xmlns="">
      <p:transition advClick="0" advTm="4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20332" y="1900616"/>
            <a:ext cx="5693375" cy="1689673"/>
          </a:xfrm>
          <a:prstGeom prst="rect">
            <a:avLst/>
          </a:prstGeom>
        </p:spPr>
      </p:pic>
      <p:sp>
        <p:nvSpPr>
          <p:cNvPr id="27" name="Rectangle: Rounded Corners 26">
            <a:extLst>
              <a:ext uri="{FF2B5EF4-FFF2-40B4-BE49-F238E27FC236}">
                <a16:creationId xmlns:a16="http://schemas.microsoft.com/office/drawing/2014/main" id="{79A0309E-40AD-430E-83D7-DB94AF326936}"/>
              </a:ext>
            </a:extLst>
          </p:cNvPr>
          <p:cNvSpPr/>
          <p:nvPr/>
        </p:nvSpPr>
        <p:spPr>
          <a:xfrm>
            <a:off x="151629" y="4403337"/>
            <a:ext cx="2125067" cy="2295954"/>
          </a:xfrm>
          <a:prstGeom prst="roundRect">
            <a:avLst/>
          </a:prstGeom>
          <a:blipFill>
            <a:blip r:embed="rId4"/>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Rectangle: Rounded Corners 293">
            <a:extLst>
              <a:ext uri="{FF2B5EF4-FFF2-40B4-BE49-F238E27FC236}">
                <a16:creationId xmlns:a16="http://schemas.microsoft.com/office/drawing/2014/main" id="{8C6E032A-1A0E-412E-9947-6A1EABC7AD3A}"/>
              </a:ext>
            </a:extLst>
          </p:cNvPr>
          <p:cNvSpPr/>
          <p:nvPr/>
        </p:nvSpPr>
        <p:spPr>
          <a:xfrm>
            <a:off x="6148667" y="4360214"/>
            <a:ext cx="5904599" cy="2385265"/>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7223E1D7-D7BC-4B9E-AA03-407684ACD3BF}"/>
              </a:ext>
            </a:extLst>
          </p:cNvPr>
          <p:cNvSpPr/>
          <p:nvPr/>
        </p:nvSpPr>
        <p:spPr>
          <a:xfrm>
            <a:off x="2248853" y="4360214"/>
            <a:ext cx="3737468" cy="2385265"/>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AC1B1DC-C46F-450F-8754-8CF05C14AAFC}"/>
              </a:ext>
            </a:extLst>
          </p:cNvPr>
          <p:cNvSpPr/>
          <p:nvPr/>
        </p:nvSpPr>
        <p:spPr>
          <a:xfrm>
            <a:off x="436529" y="3614086"/>
            <a:ext cx="6256570" cy="338554"/>
          </a:xfrm>
          <a:prstGeom prst="rect">
            <a:avLst/>
          </a:prstGeom>
        </p:spPr>
        <p:txBody>
          <a:bodyPr wrap="square">
            <a:spAutoFit/>
          </a:bodyPr>
          <a:lstStyle/>
          <a:p>
            <a:pPr marL="285750" indent="-285750">
              <a:buFont typeface="Arial" panose="020B0604020202020204" pitchFamily="34" charset="0"/>
              <a:buChar char="•"/>
            </a:pPr>
            <a:r>
              <a:rPr lang="en-US" sz="1600" b="1" dirty="0">
                <a:cs typeface="helvetica" panose="020B0604020202020204" pitchFamily="34" charset="0"/>
              </a:rPr>
              <a:t>No usage of programmable schedule function</a:t>
            </a:r>
          </a:p>
        </p:txBody>
      </p:sp>
      <p:grpSp>
        <p:nvGrpSpPr>
          <p:cNvPr id="26" name="Group 25">
            <a:extLst>
              <a:ext uri="{FF2B5EF4-FFF2-40B4-BE49-F238E27FC236}">
                <a16:creationId xmlns:a16="http://schemas.microsoft.com/office/drawing/2014/main" id="{1A5676BA-BA21-44CE-A3C7-55F2AE367193}"/>
              </a:ext>
            </a:extLst>
          </p:cNvPr>
          <p:cNvGrpSpPr/>
          <p:nvPr/>
        </p:nvGrpSpPr>
        <p:grpSpPr>
          <a:xfrm>
            <a:off x="2222789" y="4364426"/>
            <a:ext cx="3865536" cy="2340676"/>
            <a:chOff x="9934491" y="8162965"/>
            <a:chExt cx="3791535" cy="2233427"/>
          </a:xfrm>
        </p:grpSpPr>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1C4F01FA-795E-4195-921C-75691E510096}"/>
                    </a:ext>
                  </a:extLst>
                </p:cNvPr>
                <p:cNvSpPr/>
                <p:nvPr/>
              </p:nvSpPr>
              <p:spPr>
                <a:xfrm>
                  <a:off x="9934491" y="8417933"/>
                  <a:ext cx="3070920" cy="4487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1200" smtClean="0">
                            <a:latin typeface="Cambria Math" panose="02040503050406030204" pitchFamily="18" charset="0"/>
                          </a:rPr>
                          <m:t>E</m:t>
                        </m:r>
                        <m:r>
                          <m:rPr>
                            <m:sty m:val="p"/>
                          </m:rPr>
                          <a:rPr lang="en-US" sz="1200" i="0">
                            <a:latin typeface="Cambria Math" panose="02040503050406030204" pitchFamily="18" charset="0"/>
                          </a:rPr>
                          <m:t>CB</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𝑃</m:t>
                                </m:r>
                              </m:e>
                              <m:sub>
                                <m:r>
                                  <a:rPr lang="en-US" sz="1200" i="0">
                                    <a:latin typeface="Cambria Math" panose="02040503050406030204" pitchFamily="18" charset="0"/>
                                  </a:rPr>
                                  <m:t>1:</m:t>
                                </m:r>
                                <m:r>
                                  <a:rPr lang="en-US" sz="1200" i="1">
                                    <a:latin typeface="Cambria Math" panose="02040503050406030204" pitchFamily="18" charset="0"/>
                                  </a:rPr>
                                  <m:t>𝑁</m:t>
                                </m:r>
                              </m:sub>
                            </m:sSub>
                            <m:r>
                              <a:rPr lang="en-US" sz="1200" i="0">
                                <a:latin typeface="Cambria Math" panose="02040503050406030204" pitchFamily="18" charset="0"/>
                              </a:rPr>
                              <m:t>, </m:t>
                            </m:r>
                            <m:sSub>
                              <m:sSubPr>
                                <m:ctrlPr>
                                  <a:rPr lang="en-US" sz="1200" i="1">
                                    <a:latin typeface="Cambria Math" panose="02040503050406030204" pitchFamily="18" charset="0"/>
                                  </a:rPr>
                                </m:ctrlPr>
                              </m:sSubPr>
                              <m:e>
                                <m:r>
                                  <a:rPr lang="en-US" sz="1200" i="1">
                                    <a:latin typeface="Cambria Math" panose="02040503050406030204" pitchFamily="18" charset="0"/>
                                  </a:rPr>
                                  <m:t>𝑆</m:t>
                                </m:r>
                              </m:e>
                              <m:sub>
                                <m:r>
                                  <a:rPr lang="en-US" sz="1200" i="0">
                                    <a:latin typeface="Cambria Math" panose="02040503050406030204" pitchFamily="18" charset="0"/>
                                  </a:rPr>
                                  <m:t>1:</m:t>
                                </m:r>
                                <m:r>
                                  <a:rPr lang="en-US" sz="1200" i="1">
                                    <a:latin typeface="Cambria Math" panose="02040503050406030204" pitchFamily="18" charset="0"/>
                                  </a:rPr>
                                  <m:t>𝑁</m:t>
                                </m:r>
                              </m:sub>
                            </m:sSub>
                            <m:r>
                              <a:rPr lang="en-US" sz="1200" i="0">
                                <a:latin typeface="Cambria Math" panose="02040503050406030204" pitchFamily="18" charset="0"/>
                              </a:rPr>
                              <m:t>, </m:t>
                            </m:r>
                            <m:sSub>
                              <m:sSubPr>
                                <m:ctrlPr>
                                  <a:rPr lang="en-US" sz="1200" i="1">
                                    <a:latin typeface="Cambria Math" panose="02040503050406030204" pitchFamily="18" charset="0"/>
                                  </a:rPr>
                                </m:ctrlPr>
                              </m:sSubPr>
                              <m:e>
                                <m:r>
                                  <a:rPr lang="en-US" sz="1200" i="1">
                                    <a:latin typeface="Cambria Math" panose="02040503050406030204" pitchFamily="18" charset="0"/>
                                  </a:rPr>
                                  <m:t>𝑂</m:t>
                                </m:r>
                              </m:e>
                              <m:sub>
                                <m:r>
                                  <a:rPr lang="en-US" sz="1200" i="0">
                                    <a:latin typeface="Cambria Math" panose="02040503050406030204" pitchFamily="18" charset="0"/>
                                  </a:rPr>
                                  <m:t>1:</m:t>
                                </m:r>
                                <m:r>
                                  <a:rPr lang="en-US" sz="1200" i="1">
                                    <a:latin typeface="Cambria Math" panose="02040503050406030204" pitchFamily="18" charset="0"/>
                                  </a:rPr>
                                  <m:t>𝑁</m:t>
                                </m:r>
                              </m:sub>
                            </m:sSub>
                          </m:e>
                        </m:d>
                        <m:r>
                          <a:rPr lang="en-US" sz="1200" i="0">
                            <a:latin typeface="Cambria Math" panose="02040503050406030204" pitchFamily="18" charset="0"/>
                          </a:rPr>
                          <m:t>=</m:t>
                        </m:r>
                        <m:f>
                          <m:fPr>
                            <m:ctrlPr>
                              <a:rPr lang="en-US" sz="1200" i="1">
                                <a:latin typeface="Cambria Math" panose="02040503050406030204" pitchFamily="18" charset="0"/>
                              </a:rPr>
                            </m:ctrlPr>
                          </m:fPr>
                          <m:num>
                            <m:r>
                              <a:rPr lang="en-US" sz="1200" i="0">
                                <a:latin typeface="Cambria Math" panose="02040503050406030204" pitchFamily="18" charset="0"/>
                              </a:rPr>
                              <m:t>1</m:t>
                            </m:r>
                          </m:num>
                          <m:den>
                            <m:r>
                              <a:rPr lang="en-US" sz="1200" i="1">
                                <a:latin typeface="Cambria Math" panose="02040503050406030204" pitchFamily="18" charset="0"/>
                              </a:rPr>
                              <m:t>𝑁</m:t>
                            </m:r>
                          </m:den>
                        </m:f>
                        <m:nary>
                          <m:naryPr>
                            <m:chr m:val="∑"/>
                            <m:limLoc m:val="subSup"/>
                            <m:ctrlPr>
                              <a:rPr lang="en-US" sz="1200" i="1">
                                <a:latin typeface="Cambria Math" panose="02040503050406030204" pitchFamily="18" charset="0"/>
                              </a:rPr>
                            </m:ctrlPr>
                          </m:naryPr>
                          <m:sub>
                            <m:r>
                              <a:rPr lang="en-US" sz="1200" i="1">
                                <a:latin typeface="Cambria Math" panose="02040503050406030204" pitchFamily="18" charset="0"/>
                              </a:rPr>
                              <m:t>𝑡</m:t>
                            </m:r>
                            <m:r>
                              <a:rPr lang="en-US" sz="1200" i="0">
                                <a:latin typeface="Cambria Math" panose="02040503050406030204" pitchFamily="18" charset="0"/>
                              </a:rPr>
                              <m:t>=1</m:t>
                            </m:r>
                          </m:sub>
                          <m:sup>
                            <m:r>
                              <a:rPr lang="en-US" sz="1200" i="1">
                                <a:latin typeface="Cambria Math" panose="02040503050406030204" pitchFamily="18" charset="0"/>
                              </a:rPr>
                              <m:t>𝑁</m:t>
                            </m:r>
                          </m:sup>
                          <m:e>
                            <m:sSub>
                              <m:sSubPr>
                                <m:ctrlPr>
                                  <a:rPr lang="en-US" sz="1200" i="1">
                                    <a:latin typeface="Cambria Math" panose="02040503050406030204" pitchFamily="18" charset="0"/>
                                  </a:rPr>
                                </m:ctrlPr>
                              </m:sSubPr>
                              <m:e>
                                <m:r>
                                  <m:rPr>
                                    <m:sty m:val="p"/>
                                  </m:rPr>
                                  <a:rPr lang="en-US" sz="1200" i="0">
                                    <a:latin typeface="Cambria Math" panose="02040503050406030204" pitchFamily="18" charset="0"/>
                                  </a:rPr>
                                  <m:t>ECB</m:t>
                                </m:r>
                              </m:e>
                              <m:sub>
                                <m:sSub>
                                  <m:sSubPr>
                                    <m:ctrlPr>
                                      <a:rPr lang="en-US" sz="1200" i="1">
                                        <a:latin typeface="Cambria Math" panose="02040503050406030204" pitchFamily="18" charset="0"/>
                                      </a:rPr>
                                    </m:ctrlPr>
                                  </m:sSubPr>
                                  <m:e>
                                    <m:r>
                                      <a:rPr lang="en-US" sz="1200" i="1">
                                        <a:latin typeface="Cambria Math" panose="02040503050406030204" pitchFamily="18" charset="0"/>
                                      </a:rPr>
                                      <m:t>𝑆</m:t>
                                    </m:r>
                                  </m:e>
                                  <m:sub>
                                    <m:r>
                                      <a:rPr lang="en-US" sz="1200" i="1">
                                        <a:latin typeface="Cambria Math" panose="02040503050406030204" pitchFamily="18" charset="0"/>
                                      </a:rPr>
                                      <m:t>𝑡</m:t>
                                    </m:r>
                                  </m:sub>
                                </m:sSub>
                                <m:r>
                                  <a:rPr lang="en-US" sz="1200" i="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𝑂</m:t>
                                    </m:r>
                                  </m:e>
                                  <m:sub>
                                    <m:r>
                                      <a:rPr lang="en-US" sz="1200" i="1">
                                        <a:latin typeface="Cambria Math" panose="02040503050406030204" pitchFamily="18" charset="0"/>
                                      </a:rPr>
                                      <m:t>𝑡</m:t>
                                    </m:r>
                                  </m:sub>
                                </m:sSub>
                              </m:sub>
                            </m:sSub>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𝑃</m:t>
                                    </m:r>
                                  </m:e>
                                  <m:sub>
                                    <m:r>
                                      <a:rPr lang="en-US" sz="1200" i="1">
                                        <a:latin typeface="Cambria Math" panose="02040503050406030204" pitchFamily="18" charset="0"/>
                                      </a:rPr>
                                      <m:t>𝑡</m:t>
                                    </m:r>
                                  </m:sub>
                                </m:sSub>
                              </m:e>
                            </m:d>
                          </m:e>
                        </m:nary>
                        <m:r>
                          <a:rPr lang="en-US" sz="1200" i="0">
                            <a:latin typeface="Cambria Math" panose="02040503050406030204" pitchFamily="18" charset="0"/>
                          </a:rPr>
                          <m:t>,</m:t>
                        </m:r>
                      </m:oMath>
                    </m:oMathPara>
                  </a14:m>
                  <a:endParaRPr lang="en-US" sz="1200"/>
                </a:p>
              </p:txBody>
            </p:sp>
          </mc:Choice>
          <mc:Fallback xmlns="">
            <p:sp>
              <p:nvSpPr>
                <p:cNvPr id="13" name="Rectangle 12">
                  <a:extLst>
                    <a:ext uri="{FF2B5EF4-FFF2-40B4-BE49-F238E27FC236}">
                      <a16:creationId xmlns:a16="http://schemas.microsoft.com/office/drawing/2014/main" id="{1C4F01FA-795E-4195-921C-75691E510096}"/>
                    </a:ext>
                  </a:extLst>
                </p:cNvPr>
                <p:cNvSpPr>
                  <a:spLocks noRot="1" noChangeAspect="1" noMove="1" noResize="1" noEditPoints="1" noAdjustHandles="1" noChangeArrowheads="1" noChangeShapeType="1" noTextEdit="1"/>
                </p:cNvSpPr>
                <p:nvPr/>
              </p:nvSpPr>
              <p:spPr>
                <a:xfrm>
                  <a:off x="9934491" y="8417933"/>
                  <a:ext cx="3070920" cy="448772"/>
                </a:xfrm>
                <a:prstGeom prst="rect">
                  <a:avLst/>
                </a:prstGeom>
                <a:blipFill>
                  <a:blip r:embed="rId5"/>
                  <a:stretch>
                    <a:fillRect t="-133766" b="-2038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E54341CC-1048-46DB-965B-31732B3E14AE}"/>
                    </a:ext>
                  </a:extLst>
                </p:cNvPr>
                <p:cNvSpPr/>
                <p:nvPr/>
              </p:nvSpPr>
              <p:spPr>
                <a:xfrm>
                  <a:off x="9935490" y="8779539"/>
                  <a:ext cx="3790536" cy="4777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rPr>
                            </m:ctrlPr>
                          </m:sSubPr>
                          <m:e>
                            <m:r>
                              <m:rPr>
                                <m:sty m:val="p"/>
                              </m:rPr>
                              <a:rPr lang="en-US" sz="1200">
                                <a:latin typeface="Cambria Math" panose="02040503050406030204" pitchFamily="18" charset="0"/>
                              </a:rPr>
                              <m:t>E</m:t>
                            </m:r>
                            <m:r>
                              <m:rPr>
                                <m:sty m:val="p"/>
                              </m:rPr>
                              <a:rPr lang="en-US" sz="1200" i="0">
                                <a:latin typeface="Cambria Math" panose="02040503050406030204" pitchFamily="18" charset="0"/>
                              </a:rPr>
                              <m:t>CB</m:t>
                            </m:r>
                          </m:e>
                          <m:sub>
                            <m:r>
                              <a:rPr lang="en-US" sz="1200" i="1">
                                <a:latin typeface="Cambria Math" panose="02040503050406030204" pitchFamily="18" charset="0"/>
                              </a:rPr>
                              <m:t>𝑠</m:t>
                            </m:r>
                            <m:r>
                              <a:rPr lang="en-US" sz="1200" i="0">
                                <a:latin typeface="Cambria Math" panose="02040503050406030204" pitchFamily="18" charset="0"/>
                              </a:rPr>
                              <m:t>,</m:t>
                            </m:r>
                            <m:r>
                              <a:rPr lang="en-US" sz="1200" i="1">
                                <a:latin typeface="Cambria Math" panose="02040503050406030204" pitchFamily="18" charset="0"/>
                              </a:rPr>
                              <m:t>𝑜</m:t>
                            </m:r>
                          </m:sub>
                        </m:sSub>
                        <m:d>
                          <m:dPr>
                            <m:ctrlPr>
                              <a:rPr lang="en-US" sz="1200" i="1">
                                <a:latin typeface="Cambria Math" panose="02040503050406030204" pitchFamily="18" charset="0"/>
                              </a:rPr>
                            </m:ctrlPr>
                          </m:dPr>
                          <m:e>
                            <m:r>
                              <a:rPr lang="en-US" sz="1200" i="1">
                                <a:latin typeface="Cambria Math" panose="02040503050406030204" pitchFamily="18" charset="0"/>
                              </a:rPr>
                              <m:t>𝑃</m:t>
                            </m:r>
                          </m:e>
                        </m:d>
                        <m:r>
                          <a:rPr lang="en-US" sz="1200" i="0">
                            <a:latin typeface="Cambria Math" panose="02040503050406030204" pitchFamily="18" charset="0"/>
                          </a:rPr>
                          <m:t>=</m:t>
                        </m:r>
                        <m:func>
                          <m:funcPr>
                            <m:ctrlPr>
                              <a:rPr lang="en-US" sz="1200" i="1">
                                <a:latin typeface="Cambria Math" panose="02040503050406030204" pitchFamily="18" charset="0"/>
                              </a:rPr>
                            </m:ctrlPr>
                          </m:funcPr>
                          <m:fName>
                            <m:r>
                              <m:rPr>
                                <m:sty m:val="p"/>
                              </m:rPr>
                              <a:rPr lang="en-US" sz="1200" i="0">
                                <a:latin typeface="Cambria Math" panose="02040503050406030204" pitchFamily="18" charset="0"/>
                              </a:rPr>
                              <m:t>sigm</m:t>
                            </m:r>
                          </m:fName>
                          <m:e>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𝑎</m:t>
                                    </m:r>
                                  </m:e>
                                  <m:sub>
                                    <m:r>
                                      <a:rPr lang="en-US" sz="1200" i="1">
                                        <a:latin typeface="Cambria Math" panose="02040503050406030204" pitchFamily="18" charset="0"/>
                                      </a:rPr>
                                      <m:t>𝑠</m:t>
                                    </m:r>
                                    <m:r>
                                      <a:rPr lang="en-US" sz="1200" i="0">
                                        <a:latin typeface="Cambria Math" panose="02040503050406030204" pitchFamily="18" charset="0"/>
                                      </a:rPr>
                                      <m:t>,</m:t>
                                    </m:r>
                                    <m:r>
                                      <a:rPr lang="en-US" sz="1200" i="1">
                                        <a:latin typeface="Cambria Math" panose="02040503050406030204" pitchFamily="18" charset="0"/>
                                      </a:rPr>
                                      <m:t>𝑜</m:t>
                                    </m:r>
                                  </m:sub>
                                </m:sSub>
                                <m:r>
                                  <a:rPr lang="en-US" sz="1200" i="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𝛽</m:t>
                                    </m:r>
                                  </m:e>
                                  <m:sub>
                                    <m:r>
                                      <a:rPr lang="en-US" sz="1200" i="1">
                                        <a:latin typeface="Cambria Math" panose="02040503050406030204" pitchFamily="18" charset="0"/>
                                      </a:rPr>
                                      <m:t>𝑠</m:t>
                                    </m:r>
                                    <m:r>
                                      <a:rPr lang="en-US" sz="1200" i="0">
                                        <a:latin typeface="Cambria Math" panose="02040503050406030204" pitchFamily="18" charset="0"/>
                                      </a:rPr>
                                      <m:t>,</m:t>
                                    </m:r>
                                    <m:r>
                                      <a:rPr lang="en-US" sz="1200" i="1">
                                        <a:latin typeface="Cambria Math" panose="02040503050406030204" pitchFamily="18" charset="0"/>
                                      </a:rPr>
                                      <m:t>𝑜</m:t>
                                    </m:r>
                                  </m:sub>
                                </m:sSub>
                                <m:r>
                                  <a:rPr lang="en-US" sz="1200" i="1">
                                    <a:latin typeface="Cambria Math" panose="02040503050406030204" pitchFamily="18" charset="0"/>
                                  </a:rPr>
                                  <m:t>𝑃</m:t>
                                </m:r>
                              </m:e>
                            </m:d>
                          </m:e>
                        </m:func>
                        <m:r>
                          <a:rPr lang="en-US" sz="1200" i="0">
                            <a:latin typeface="Cambria Math" panose="02040503050406030204" pitchFamily="18" charset="0"/>
                          </a:rPr>
                          <m:t>=</m:t>
                        </m:r>
                        <m:f>
                          <m:fPr>
                            <m:ctrlPr>
                              <a:rPr lang="en-US" sz="1200" i="1">
                                <a:latin typeface="Cambria Math" panose="02040503050406030204" pitchFamily="18" charset="0"/>
                              </a:rPr>
                            </m:ctrlPr>
                          </m:fPr>
                          <m:num>
                            <m:r>
                              <a:rPr lang="en-US" sz="1200" i="0">
                                <a:latin typeface="Cambria Math" panose="02040503050406030204" pitchFamily="18" charset="0"/>
                              </a:rPr>
                              <m:t>1</m:t>
                            </m:r>
                          </m:num>
                          <m:den>
                            <m:r>
                              <a:rPr lang="en-US" sz="1200" i="0">
                                <a:latin typeface="Cambria Math" panose="02040503050406030204" pitchFamily="18" charset="0"/>
                              </a:rPr>
                              <m:t>1+</m:t>
                            </m:r>
                            <m:func>
                              <m:funcPr>
                                <m:ctrlPr>
                                  <a:rPr lang="en-US" sz="1200" i="1">
                                    <a:latin typeface="Cambria Math" panose="02040503050406030204" pitchFamily="18" charset="0"/>
                                  </a:rPr>
                                </m:ctrlPr>
                              </m:funcPr>
                              <m:fName>
                                <m:r>
                                  <m:rPr>
                                    <m:sty m:val="p"/>
                                  </m:rPr>
                                  <a:rPr lang="en-US" sz="1200" i="0">
                                    <a:latin typeface="Cambria Math" panose="02040503050406030204" pitchFamily="18" charset="0"/>
                                  </a:rPr>
                                  <m:t>exp</m:t>
                                </m:r>
                              </m:fName>
                              <m:e>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𝑎</m:t>
                                        </m:r>
                                      </m:e>
                                      <m:sub>
                                        <m:r>
                                          <a:rPr lang="en-US" sz="1200" i="1">
                                            <a:latin typeface="Cambria Math" panose="02040503050406030204" pitchFamily="18" charset="0"/>
                                          </a:rPr>
                                          <m:t>𝑠</m:t>
                                        </m:r>
                                        <m:r>
                                          <a:rPr lang="en-US" sz="1200" i="0">
                                            <a:latin typeface="Cambria Math" panose="02040503050406030204" pitchFamily="18" charset="0"/>
                                          </a:rPr>
                                          <m:t>,</m:t>
                                        </m:r>
                                        <m:r>
                                          <a:rPr lang="en-US" sz="1200" i="1">
                                            <a:latin typeface="Cambria Math" panose="02040503050406030204" pitchFamily="18" charset="0"/>
                                          </a:rPr>
                                          <m:t>𝑜</m:t>
                                        </m:r>
                                      </m:sub>
                                    </m:sSub>
                                    <m:r>
                                      <a:rPr lang="en-US" sz="1200" i="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𝛽</m:t>
                                        </m:r>
                                      </m:e>
                                      <m:sub>
                                        <m:r>
                                          <a:rPr lang="en-US" sz="1200" i="1">
                                            <a:latin typeface="Cambria Math" panose="02040503050406030204" pitchFamily="18" charset="0"/>
                                          </a:rPr>
                                          <m:t>𝑠</m:t>
                                        </m:r>
                                        <m:r>
                                          <a:rPr lang="en-US" sz="1200" i="0">
                                            <a:latin typeface="Cambria Math" panose="02040503050406030204" pitchFamily="18" charset="0"/>
                                          </a:rPr>
                                          <m:t>,</m:t>
                                        </m:r>
                                        <m:r>
                                          <a:rPr lang="en-US" sz="1200" i="1">
                                            <a:latin typeface="Cambria Math" panose="02040503050406030204" pitchFamily="18" charset="0"/>
                                          </a:rPr>
                                          <m:t>𝑜</m:t>
                                        </m:r>
                                      </m:sub>
                                    </m:sSub>
                                    <m:r>
                                      <a:rPr lang="en-US" sz="1200" i="1">
                                        <a:latin typeface="Cambria Math" panose="02040503050406030204" pitchFamily="18" charset="0"/>
                                      </a:rPr>
                                      <m:t>𝑃</m:t>
                                    </m:r>
                                  </m:e>
                                </m:d>
                              </m:e>
                            </m:func>
                          </m:den>
                        </m:f>
                      </m:oMath>
                    </m:oMathPara>
                  </a14:m>
                  <a:endParaRPr lang="en-US" sz="1200" dirty="0"/>
                </a:p>
              </p:txBody>
            </p:sp>
          </mc:Choice>
          <mc:Fallback xmlns="">
            <p:sp>
              <p:nvSpPr>
                <p:cNvPr id="14" name="Rectangle 13">
                  <a:extLst>
                    <a:ext uri="{FF2B5EF4-FFF2-40B4-BE49-F238E27FC236}">
                      <a16:creationId xmlns:a16="http://schemas.microsoft.com/office/drawing/2014/main" id="{E54341CC-1048-46DB-965B-31732B3E14AE}"/>
                    </a:ext>
                  </a:extLst>
                </p:cNvPr>
                <p:cNvSpPr>
                  <a:spLocks noRot="1" noChangeAspect="1" noMove="1" noResize="1" noEditPoints="1" noAdjustHandles="1" noChangeArrowheads="1" noChangeShapeType="1" noTextEdit="1"/>
                </p:cNvSpPr>
                <p:nvPr/>
              </p:nvSpPr>
              <p:spPr>
                <a:xfrm>
                  <a:off x="9935490" y="8779539"/>
                  <a:ext cx="3790536" cy="4777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C421A1FE-53B7-4000-A287-D081BC260B5E}"/>
                    </a:ext>
                  </a:extLst>
                </p:cNvPr>
                <p:cNvSpPr/>
                <p:nvPr/>
              </p:nvSpPr>
              <p:spPr>
                <a:xfrm>
                  <a:off x="10119103" y="9243231"/>
                  <a:ext cx="3596084" cy="1153161"/>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1200">
                      <a:latin typeface="Cambria Math" panose="02040503050406030204" pitchFamily="18" charset="0"/>
                      <a:ea typeface="Calibri" panose="020F0502020204030204" pitchFamily="34" charset="0"/>
                      <a:cs typeface="Times New Roman" panose="02020603050405020304" pitchFamily="18" charset="0"/>
                    </a:rPr>
                    <a:t>ECB</a:t>
                  </a:r>
                  <a:r>
                    <a:rPr lang="en-US" sz="1200" i="1">
                      <a:latin typeface="Cambria Math" panose="02040503050406030204" pitchFamily="18" charset="0"/>
                      <a:ea typeface="Calibri" panose="020F0502020204030204" pitchFamily="34" charset="0"/>
                      <a:cs typeface="Times New Roman" panose="02020603050405020304" pitchFamily="18" charset="0"/>
                    </a:rPr>
                    <a:t> </a:t>
                  </a:r>
                  <a:r>
                    <a:rPr lang="en-US" sz="1200">
                      <a:latin typeface="Cambria Math" panose="02040503050406030204" pitchFamily="18" charset="0"/>
                      <a:ea typeface="Calibri" panose="020F0502020204030204" pitchFamily="34" charset="0"/>
                      <a:cs typeface="Times New Roman" panose="02020603050405020304" pitchFamily="18" charset="0"/>
                    </a:rPr>
                    <a:t>: </a:t>
                  </a:r>
                  <a:r>
                    <a:rPr lang="en-US" sz="1200">
                      <a:ea typeface="Calibri" panose="020F0502020204030204" pitchFamily="34" charset="0"/>
                      <a:cs typeface="Times New Roman" panose="02020603050405020304" pitchFamily="18" charset="0"/>
                    </a:rPr>
                    <a:t>Energy conserving behavior</a:t>
                  </a:r>
                </a:p>
                <a:p>
                  <a:pPr marL="342900" marR="0" lvl="0" indent="-342900">
                    <a:spcBef>
                      <a:spcPts val="0"/>
                    </a:spcBef>
                    <a:spcAft>
                      <a:spcPts val="0"/>
                    </a:spcAft>
                    <a:buFont typeface="Symbol" panose="05050102010706020507" pitchFamily="18" charset="2"/>
                    <a:buChar char=""/>
                  </a:pPr>
                  <a:r>
                    <a:rPr lang="en-US" sz="1200">
                      <a:ea typeface="Calibri" panose="020F0502020204030204" pitchFamily="34" charset="0"/>
                      <a:cs typeface="Times New Roman" panose="02020603050405020304" pitchFamily="18" charset="0"/>
                    </a:rPr>
                    <a:t>N: number of evaluation timestamps</a:t>
                  </a:r>
                </a:p>
                <a:p>
                  <a:pPr marL="342900" marR="0" lvl="0" indent="-342900">
                    <a:spcBef>
                      <a:spcPts val="0"/>
                    </a:spcBef>
                    <a:spcAft>
                      <a:spcPts val="0"/>
                    </a:spcAft>
                    <a:buFont typeface="Symbol" panose="05050102010706020507" pitchFamily="18" charset="2"/>
                    <a:buChar char=""/>
                  </a:pPr>
                  <a14:m>
                    <m:oMath xmlns:m="http://schemas.openxmlformats.org/officeDocument/2006/math">
                      <m:sSub>
                        <m:sSubPr>
                          <m:ctrlPr>
                            <a:rPr lang="en-US" sz="1200" i="1">
                              <a:latin typeface="Cambria Math" panose="02040503050406030204" pitchFamily="18" charset="0"/>
                              <a:ea typeface="Calibri" panose="020F0502020204030204" pitchFamily="34" charset="0"/>
                              <a:cs typeface="Times New Roman" panose="02020603050405020304" pitchFamily="18" charset="0"/>
                            </a:rPr>
                          </m:ctrlPr>
                        </m:sSubPr>
                        <m:e>
                          <m:r>
                            <a:rPr lang="en-US" sz="1200" i="1">
                              <a:latin typeface="Cambria Math" panose="02040503050406030204" pitchFamily="18" charset="0"/>
                              <a:ea typeface="Calibri" panose="020F0502020204030204" pitchFamily="34" charset="0"/>
                              <a:cs typeface="Times New Roman" panose="02020603050405020304" pitchFamily="18" charset="0"/>
                            </a:rPr>
                            <m:t>𝑃</m:t>
                          </m:r>
                        </m:e>
                        <m:sub>
                          <m:r>
                            <a:rPr lang="en-US" sz="1200" i="1">
                              <a:latin typeface="Cambria Math" panose="02040503050406030204" pitchFamily="18" charset="0"/>
                              <a:ea typeface="Calibri" panose="020F0502020204030204" pitchFamily="34" charset="0"/>
                              <a:cs typeface="Times New Roman" panose="02020603050405020304" pitchFamily="18" charset="0"/>
                            </a:rPr>
                            <m:t>𝑡</m:t>
                          </m:r>
                        </m:sub>
                      </m:sSub>
                      <m:r>
                        <a:rPr lang="en-US" sz="1200" b="0" i="1"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sz="1200">
                      <a:latin typeface="Calibri" panose="020F0502020204030204" pitchFamily="34" charset="0"/>
                      <a:ea typeface="맑은 고딕" panose="020B0503020000020004" pitchFamily="50" charset="-127"/>
                      <a:cs typeface="Times New Roman" panose="02020603050405020304" pitchFamily="18" charset="0"/>
                    </a:rPr>
                    <a:t>: Setpoint at time </a:t>
                  </a:r>
                  <a14:m>
                    <m:oMath xmlns:m="http://schemas.openxmlformats.org/officeDocument/2006/math">
                      <m:r>
                        <a:rPr lang="en-US" sz="1200" i="1">
                          <a:latin typeface="Cambria Math" panose="02040503050406030204" pitchFamily="18" charset="0"/>
                          <a:ea typeface="맑은 고딕" panose="020B0503020000020004" pitchFamily="50" charset="-127"/>
                          <a:cs typeface="Times New Roman" panose="02020603050405020304" pitchFamily="18" charset="0"/>
                        </a:rPr>
                        <m:t>𝑡</m:t>
                      </m:r>
                    </m:oMath>
                  </a14:m>
                  <a:endParaRPr lang="en-US" sz="120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14:m>
                    <m:oMath xmlns:m="http://schemas.openxmlformats.org/officeDocument/2006/math">
                      <m:sSub>
                        <m:sSubPr>
                          <m:ctrlPr>
                            <a:rPr lang="en-US" sz="1200" i="1">
                              <a:latin typeface="Cambria Math" panose="02040503050406030204" pitchFamily="18" charset="0"/>
                              <a:ea typeface="Calibri" panose="020F0502020204030204" pitchFamily="34" charset="0"/>
                              <a:cs typeface="Times New Roman" panose="02020603050405020304" pitchFamily="18" charset="0"/>
                            </a:rPr>
                          </m:ctrlPr>
                        </m:sSubPr>
                        <m:e>
                          <m:r>
                            <a:rPr lang="en-US" sz="1200" i="1">
                              <a:latin typeface="Cambria Math" panose="02040503050406030204" pitchFamily="18" charset="0"/>
                              <a:ea typeface="Calibri" panose="020F0502020204030204" pitchFamily="34" charset="0"/>
                              <a:cs typeface="Times New Roman" panose="02020603050405020304" pitchFamily="18" charset="0"/>
                            </a:rPr>
                            <m:t>𝑆</m:t>
                          </m:r>
                        </m:e>
                        <m:sub>
                          <m:r>
                            <a:rPr lang="en-US" sz="1200" i="1">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n-US" sz="1200">
                      <a:latin typeface="Calibri" panose="020F0502020204030204" pitchFamily="34" charset="0"/>
                      <a:ea typeface="Calibri" panose="020F0502020204030204" pitchFamily="34" charset="0"/>
                      <a:cs typeface="Times New Roman" panose="02020603050405020304" pitchFamily="18" charset="0"/>
                    </a:rPr>
                    <a:t>: Occupancy state at time </a:t>
                  </a:r>
                  <a14:m>
                    <m:oMath xmlns:m="http://schemas.openxmlformats.org/officeDocument/2006/math">
                      <m:r>
                        <a:rPr lang="en-US" sz="1200" i="1">
                          <a:latin typeface="Cambria Math" panose="02040503050406030204" pitchFamily="18" charset="0"/>
                          <a:ea typeface="Calibri" panose="020F0502020204030204" pitchFamily="34" charset="0"/>
                          <a:cs typeface="Times New Roman" panose="02020603050405020304" pitchFamily="18" charset="0"/>
                        </a:rPr>
                        <m:t>𝑡</m:t>
                      </m:r>
                    </m:oMath>
                  </a14:m>
                  <a:r>
                    <a:rPr lang="en-US" sz="1200">
                      <a:latin typeface="Calibri" panose="020F0502020204030204" pitchFamily="34" charset="0"/>
                      <a:ea typeface="맑은 고딕" panose="020B0503020000020004" pitchFamily="50" charset="-127"/>
                      <a:cs typeface="Times New Roman" panose="02020603050405020304" pitchFamily="18" charset="0"/>
                    </a:rPr>
                    <a:t> </a:t>
                  </a:r>
                  <a:endParaRPr lang="en-US" sz="1200" i="1">
                    <a:effectLst/>
                    <a:latin typeface="Cambria Math" panose="02040503050406030204" pitchFamily="18" charset="0"/>
                  </a:endParaRPr>
                </a:p>
                <a:p>
                  <a:pPr marL="342900" marR="0" lvl="0" indent="-342900">
                    <a:spcBef>
                      <a:spcPts val="0"/>
                    </a:spcBef>
                    <a:spcAft>
                      <a:spcPts val="0"/>
                    </a:spcAft>
                    <a:buFont typeface="Symbol" panose="05050102010706020507" pitchFamily="18" charset="2"/>
                    <a:buChar char=""/>
                  </a:pPr>
                  <a14:m>
                    <m:oMath xmlns:m="http://schemas.openxmlformats.org/officeDocument/2006/math">
                      <m:sSub>
                        <m:sSubPr>
                          <m:ctrlPr>
                            <a:rPr lang="en-US" sz="1200" i="1">
                              <a:effectLst/>
                              <a:latin typeface="Cambria Math" panose="02040503050406030204" pitchFamily="18" charset="0"/>
                            </a:rPr>
                          </m:ctrlPr>
                        </m:sSubPr>
                        <m:e>
                          <m:r>
                            <a:rPr lang="en-US" sz="1200" i="1">
                              <a:latin typeface="Cambria Math" panose="02040503050406030204" pitchFamily="18" charset="0"/>
                              <a:ea typeface="Calibri" panose="020F0502020204030204" pitchFamily="34" charset="0"/>
                              <a:cs typeface="Times New Roman" panose="02020603050405020304" pitchFamily="18" charset="0"/>
                            </a:rPr>
                            <m:t>𝑂</m:t>
                          </m:r>
                        </m:e>
                        <m:sub>
                          <m:r>
                            <a:rPr lang="en-US" sz="1200" i="1">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n-US" sz="1200">
                      <a:latin typeface="Calibri" panose="020F0502020204030204" pitchFamily="34" charset="0"/>
                      <a:ea typeface="맑은 고딕" panose="020B0503020000020004" pitchFamily="50" charset="-127"/>
                      <a:cs typeface="Times New Roman" panose="02020603050405020304" pitchFamily="18" charset="0"/>
                    </a:rPr>
                    <a:t>: Operation mode at time </a:t>
                  </a:r>
                  <a14:m>
                    <m:oMath xmlns:m="http://schemas.openxmlformats.org/officeDocument/2006/math">
                      <m:r>
                        <a:rPr lang="en-US" sz="1200" i="1">
                          <a:latin typeface="Cambria Math" panose="02040503050406030204" pitchFamily="18" charset="0"/>
                          <a:ea typeface="맑은 고딕" panose="020B0503020000020004" pitchFamily="50" charset="-127"/>
                          <a:cs typeface="Times New Roman" panose="02020603050405020304" pitchFamily="18" charset="0"/>
                        </a:rPr>
                        <m:t>𝑡</m:t>
                      </m:r>
                    </m:oMath>
                  </a14:m>
                  <a:r>
                    <a:rPr lang="en-US" sz="1200">
                      <a:latin typeface="Calibri" panose="020F0502020204030204" pitchFamily="34" charset="0"/>
                      <a:ea typeface="맑은 고딕" panose="020B0503020000020004" pitchFamily="50" charset="-127"/>
                      <a:cs typeface="Times New Roman" panose="02020603050405020304" pitchFamily="18" charset="0"/>
                    </a:rPr>
                    <a:t> </a:t>
                  </a:r>
                  <a:endParaRPr lang="en-US" sz="1200" i="1">
                    <a:latin typeface="Cambria Math" panose="02040503050406030204" pitchFamily="18" charset="0"/>
                    <a:ea typeface="맑은 고딕" panose="020B0503020000020004" pitchFamily="50" charset="-127"/>
                  </a:endParaRPr>
                </a:p>
                <a:p>
                  <a:pPr marL="342900" marR="0" lvl="0" indent="-342900">
                    <a:spcBef>
                      <a:spcPts val="0"/>
                    </a:spcBef>
                    <a:spcAft>
                      <a:spcPts val="0"/>
                    </a:spcAft>
                    <a:buFont typeface="Symbol" panose="05050102010706020507" pitchFamily="18" charset="2"/>
                    <a:buChar char=""/>
                  </a:pPr>
                  <a14:m>
                    <m:oMath xmlns:m="http://schemas.openxmlformats.org/officeDocument/2006/math">
                      <m:sSub>
                        <m:sSubPr>
                          <m:ctrlPr>
                            <a:rPr lang="en-US" sz="1200" i="1">
                              <a:latin typeface="Cambria Math" panose="02040503050406030204" pitchFamily="18" charset="0"/>
                              <a:ea typeface="맑은 고딕" panose="020B0503020000020004" pitchFamily="50" charset="-127"/>
                            </a:rPr>
                          </m:ctrlPr>
                        </m:sSubPr>
                        <m:e>
                          <m:r>
                            <m:rPr>
                              <m:sty m:val="p"/>
                            </m:rPr>
                            <a:rPr lang="en-US" sz="1200">
                              <a:latin typeface="Cambria Math" panose="02040503050406030204" pitchFamily="18" charset="0"/>
                              <a:ea typeface="맑은 고딕" panose="020B0503020000020004" pitchFamily="50" charset="-127"/>
                              <a:cs typeface="Times New Roman" panose="02020603050405020304" pitchFamily="18" charset="0"/>
                            </a:rPr>
                            <m:t>ECB</m:t>
                          </m:r>
                        </m:e>
                        <m:sub>
                          <m:r>
                            <a:rPr lang="en-US" sz="1200" i="1">
                              <a:latin typeface="Cambria Math" panose="02040503050406030204" pitchFamily="18" charset="0"/>
                              <a:ea typeface="맑은 고딕" panose="020B0503020000020004" pitchFamily="50" charset="-127"/>
                              <a:cs typeface="Times New Roman" panose="02020603050405020304" pitchFamily="18" charset="0"/>
                            </a:rPr>
                            <m:t>𝑠</m:t>
                          </m:r>
                          <m:r>
                            <a:rPr lang="en-US" sz="1200" i="1">
                              <a:latin typeface="Cambria Math" panose="02040503050406030204" pitchFamily="18" charset="0"/>
                              <a:ea typeface="맑은 고딕" panose="020B0503020000020004" pitchFamily="50" charset="-127"/>
                              <a:cs typeface="Times New Roman" panose="02020603050405020304" pitchFamily="18" charset="0"/>
                            </a:rPr>
                            <m:t>,</m:t>
                          </m:r>
                          <m:r>
                            <a:rPr lang="en-US" sz="1200" i="1">
                              <a:latin typeface="Cambria Math" panose="02040503050406030204" pitchFamily="18" charset="0"/>
                              <a:ea typeface="맑은 고딕" panose="020B0503020000020004" pitchFamily="50" charset="-127"/>
                              <a:cs typeface="Times New Roman" panose="02020603050405020304" pitchFamily="18" charset="0"/>
                            </a:rPr>
                            <m:t>𝑜</m:t>
                          </m:r>
                        </m:sub>
                      </m:sSub>
                      <m:d>
                        <m:dPr>
                          <m:ctrlPr>
                            <a:rPr lang="en-US" sz="1200" i="1">
                              <a:latin typeface="Cambria Math" panose="02040503050406030204" pitchFamily="18" charset="0"/>
                              <a:ea typeface="맑은 고딕" panose="020B0503020000020004" pitchFamily="50" charset="-127"/>
                            </a:rPr>
                          </m:ctrlPr>
                        </m:dPr>
                        <m:e>
                          <m:sSub>
                            <m:sSubPr>
                              <m:ctrlPr>
                                <a:rPr lang="en-US" sz="1200" i="1">
                                  <a:latin typeface="Cambria Math" panose="02040503050406030204" pitchFamily="18" charset="0"/>
                                  <a:ea typeface="맑은 고딕" panose="020B0503020000020004" pitchFamily="50" charset="-127"/>
                                </a:rPr>
                              </m:ctrlPr>
                            </m:sSubPr>
                            <m:e>
                              <m:r>
                                <a:rPr lang="en-US" sz="1200" i="1">
                                  <a:latin typeface="Cambria Math" panose="02040503050406030204" pitchFamily="18" charset="0"/>
                                  <a:ea typeface="맑은 고딕" panose="020B0503020000020004" pitchFamily="50" charset="-127"/>
                                  <a:cs typeface="Times New Roman" panose="02020603050405020304" pitchFamily="18" charset="0"/>
                                </a:rPr>
                                <m:t>𝑃</m:t>
                              </m:r>
                            </m:e>
                            <m:sub>
                              <m:r>
                                <a:rPr lang="en-US" sz="1200" i="1">
                                  <a:latin typeface="Cambria Math" panose="02040503050406030204" pitchFamily="18" charset="0"/>
                                  <a:ea typeface="맑은 고딕" panose="020B0503020000020004" pitchFamily="50" charset="-127"/>
                                  <a:cs typeface="Times New Roman" panose="02020603050405020304" pitchFamily="18" charset="0"/>
                                </a:rPr>
                                <m:t>𝑡</m:t>
                              </m:r>
                            </m:sub>
                          </m:sSub>
                        </m:e>
                      </m:d>
                    </m:oMath>
                  </a14:m>
                  <a:r>
                    <a:rPr lang="en-US" sz="1200"/>
                    <a:t>: </a:t>
                  </a:r>
                  <a:r>
                    <a:rPr lang="en-US" sz="1200">
                      <a:latin typeface="Calibri" panose="020F0502020204030204" pitchFamily="34" charset="0"/>
                      <a:ea typeface="맑은 고딕" panose="020B0503020000020004" pitchFamily="50" charset="-127"/>
                      <a:cs typeface="Times New Roman" panose="02020603050405020304" pitchFamily="18" charset="0"/>
                    </a:rPr>
                    <a:t>ECB during state </a:t>
                  </a:r>
                  <a14:m>
                    <m:oMath xmlns:m="http://schemas.openxmlformats.org/officeDocument/2006/math">
                      <m:r>
                        <a:rPr lang="en-US" sz="1200" i="1">
                          <a:latin typeface="Cambria Math" panose="02040503050406030204" pitchFamily="18" charset="0"/>
                          <a:ea typeface="맑은 고딕" panose="020B0503020000020004" pitchFamily="50" charset="-127"/>
                          <a:cs typeface="Times New Roman" panose="02020603050405020304" pitchFamily="18" charset="0"/>
                        </a:rPr>
                        <m:t>𝑠</m:t>
                      </m:r>
                    </m:oMath>
                  </a14:m>
                  <a:r>
                    <a:rPr lang="en-US" sz="1200">
                      <a:latin typeface="Calibri" panose="020F0502020204030204" pitchFamily="34" charset="0"/>
                      <a:ea typeface="맑은 고딕" panose="020B0503020000020004" pitchFamily="50" charset="-127"/>
                      <a:cs typeface="Times New Roman" panose="02020603050405020304" pitchFamily="18" charset="0"/>
                    </a:rPr>
                    <a:t> and mode </a:t>
                  </a:r>
                  <a14:m>
                    <m:oMath xmlns:m="http://schemas.openxmlformats.org/officeDocument/2006/math">
                      <m:r>
                        <a:rPr lang="en-US" sz="1200" i="1">
                          <a:latin typeface="Cambria Math" panose="02040503050406030204" pitchFamily="18" charset="0"/>
                          <a:ea typeface="맑은 고딕" panose="020B0503020000020004" pitchFamily="50" charset="-127"/>
                          <a:cs typeface="Times New Roman" panose="02020603050405020304" pitchFamily="18" charset="0"/>
                        </a:rPr>
                        <m:t>𝑜</m:t>
                      </m:r>
                    </m:oMath>
                  </a14:m>
                  <a:endParaRPr lang="en-US" sz="1200"/>
                </a:p>
              </p:txBody>
            </p:sp>
          </mc:Choice>
          <mc:Fallback xmlns="">
            <p:sp>
              <p:nvSpPr>
                <p:cNvPr id="15" name="Rectangle 14">
                  <a:extLst>
                    <a:ext uri="{FF2B5EF4-FFF2-40B4-BE49-F238E27FC236}">
                      <a16:creationId xmlns:a16="http://schemas.microsoft.com/office/drawing/2014/main" id="{C421A1FE-53B7-4000-A287-D081BC260B5E}"/>
                    </a:ext>
                  </a:extLst>
                </p:cNvPr>
                <p:cNvSpPr>
                  <a:spLocks noRot="1" noChangeAspect="1" noMove="1" noResize="1" noEditPoints="1" noAdjustHandles="1" noChangeArrowheads="1" noChangeShapeType="1" noTextEdit="1"/>
                </p:cNvSpPr>
                <p:nvPr/>
              </p:nvSpPr>
              <p:spPr>
                <a:xfrm>
                  <a:off x="10119103" y="9243231"/>
                  <a:ext cx="3596084" cy="1153161"/>
                </a:xfrm>
                <a:prstGeom prst="rect">
                  <a:avLst/>
                </a:prstGeom>
                <a:blipFill>
                  <a:blip r:embed="rId7"/>
                  <a:stretch>
                    <a:fillRect l="-166" t="-1010" b="-3030"/>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29FEA0AD-CD47-4889-A639-4699505F1DC4}"/>
                </a:ext>
              </a:extLst>
            </p:cNvPr>
            <p:cNvSpPr/>
            <p:nvPr/>
          </p:nvSpPr>
          <p:spPr>
            <a:xfrm>
              <a:off x="11161751" y="8162965"/>
              <a:ext cx="1296720" cy="293675"/>
            </a:xfrm>
            <a:prstGeom prst="rect">
              <a:avLst/>
            </a:prstGeom>
          </p:spPr>
          <p:txBody>
            <a:bodyPr wrap="none">
              <a:spAutoFit/>
            </a:bodyPr>
            <a:lstStyle/>
            <a:p>
              <a:r>
                <a:rPr lang="en-US" sz="1400" b="1"/>
                <a:t>ECB Definitions</a:t>
              </a:r>
              <a:endParaRPr lang="en-US" sz="1400" b="1" dirty="0"/>
            </a:p>
          </p:txBody>
        </p:sp>
      </p:grpSp>
      <p:sp>
        <p:nvSpPr>
          <p:cNvPr id="23" name="TextBox 27">
            <a:extLst>
              <a:ext uri="{FF2B5EF4-FFF2-40B4-BE49-F238E27FC236}">
                <a16:creationId xmlns:a16="http://schemas.microsoft.com/office/drawing/2014/main" id="{4702AAD4-D379-4304-BB51-469F59A62099}"/>
              </a:ext>
            </a:extLst>
          </p:cNvPr>
          <p:cNvSpPr txBox="1"/>
          <p:nvPr/>
        </p:nvSpPr>
        <p:spPr>
          <a:xfrm>
            <a:off x="273411" y="1355303"/>
            <a:ext cx="5194126"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solidFill>
                  <a:schemeClr val="tx2"/>
                </a:solidFill>
              </a:rPr>
              <a:t>Observations from the baseline data</a:t>
            </a:r>
          </a:p>
        </p:txBody>
      </p:sp>
      <p:sp>
        <p:nvSpPr>
          <p:cNvPr id="153" name="TextBox 27">
            <a:extLst>
              <a:ext uri="{FF2B5EF4-FFF2-40B4-BE49-F238E27FC236}">
                <a16:creationId xmlns:a16="http://schemas.microsoft.com/office/drawing/2014/main" id="{59515352-7309-4598-BBDF-0067A00DC1FB}"/>
              </a:ext>
            </a:extLst>
          </p:cNvPr>
          <p:cNvSpPr txBox="1"/>
          <p:nvPr/>
        </p:nvSpPr>
        <p:spPr>
          <a:xfrm>
            <a:off x="109034" y="3951773"/>
            <a:ext cx="5986965"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defRPr/>
            </a:pPr>
            <a:r>
              <a:rPr lang="en-US" b="1" dirty="0">
                <a:solidFill>
                  <a:srgbClr val="415F8A"/>
                </a:solidFill>
              </a:rPr>
              <a:t>1. Model of energy conserving behavior (ECB) points </a:t>
            </a:r>
          </a:p>
        </p:txBody>
      </p:sp>
      <p:sp>
        <p:nvSpPr>
          <p:cNvPr id="172" name="TextBox 27">
            <a:extLst>
              <a:ext uri="{FF2B5EF4-FFF2-40B4-BE49-F238E27FC236}">
                <a16:creationId xmlns:a16="http://schemas.microsoft.com/office/drawing/2014/main" id="{3DBCE970-56BB-4779-B9C5-4F488EA1A316}"/>
              </a:ext>
            </a:extLst>
          </p:cNvPr>
          <p:cNvSpPr txBox="1"/>
          <p:nvPr/>
        </p:nvSpPr>
        <p:spPr>
          <a:xfrm>
            <a:off x="562582" y="1626670"/>
            <a:ext cx="5003278"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t>Thermostat settings (Jan – Oct 2018)</a:t>
            </a:r>
          </a:p>
        </p:txBody>
      </p:sp>
      <p:sp>
        <p:nvSpPr>
          <p:cNvPr id="174" name="Rectangle: Rounded Corners 173">
            <a:extLst>
              <a:ext uri="{FF2B5EF4-FFF2-40B4-BE49-F238E27FC236}">
                <a16:creationId xmlns:a16="http://schemas.microsoft.com/office/drawing/2014/main" id="{0335C57E-D2ED-4FA9-BB0F-89D21767A3C3}"/>
              </a:ext>
            </a:extLst>
          </p:cNvPr>
          <p:cNvSpPr/>
          <p:nvPr/>
        </p:nvSpPr>
        <p:spPr>
          <a:xfrm>
            <a:off x="83304" y="1339693"/>
            <a:ext cx="12038726" cy="2574502"/>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TextBox 27">
            <a:extLst>
              <a:ext uri="{FF2B5EF4-FFF2-40B4-BE49-F238E27FC236}">
                <a16:creationId xmlns:a16="http://schemas.microsoft.com/office/drawing/2014/main" id="{A2A8C65B-FD21-4CF5-AA14-A155FE1FC42B}"/>
              </a:ext>
            </a:extLst>
          </p:cNvPr>
          <p:cNvSpPr txBox="1"/>
          <p:nvPr/>
        </p:nvSpPr>
        <p:spPr>
          <a:xfrm>
            <a:off x="6196298" y="3951773"/>
            <a:ext cx="5986965"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defRPr/>
            </a:pPr>
            <a:r>
              <a:rPr lang="en-US" b="1" dirty="0">
                <a:solidFill>
                  <a:srgbClr val="415F8A"/>
                </a:solidFill>
              </a:rPr>
              <a:t>2. Personalized feedback based on ECB points</a:t>
            </a:r>
          </a:p>
        </p:txBody>
      </p:sp>
      <p:grpSp>
        <p:nvGrpSpPr>
          <p:cNvPr id="93" name="Group 92">
            <a:extLst>
              <a:ext uri="{FF2B5EF4-FFF2-40B4-BE49-F238E27FC236}">
                <a16:creationId xmlns:a16="http://schemas.microsoft.com/office/drawing/2014/main" id="{5BA7EC88-65AC-467A-AC10-152B98532A8B}"/>
              </a:ext>
            </a:extLst>
          </p:cNvPr>
          <p:cNvGrpSpPr/>
          <p:nvPr/>
        </p:nvGrpSpPr>
        <p:grpSpPr>
          <a:xfrm>
            <a:off x="6196298" y="4431661"/>
            <a:ext cx="5812227" cy="2178418"/>
            <a:chOff x="13481902" y="-71834"/>
            <a:chExt cx="9225137" cy="3034845"/>
          </a:xfrm>
        </p:grpSpPr>
        <p:pic>
          <p:nvPicPr>
            <p:cNvPr id="96" name="Picture 95">
              <a:extLst>
                <a:ext uri="{FF2B5EF4-FFF2-40B4-BE49-F238E27FC236}">
                  <a16:creationId xmlns:a16="http://schemas.microsoft.com/office/drawing/2014/main" id="{1098B78C-0777-444C-8EC8-3FBE8A91F34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784" b="89865" l="2873" r="97569">
                          <a14:foregroundMark x1="6409" y1="22973" x2="43315" y2="10811"/>
                          <a14:foregroundMark x1="43315" y1="10811" x2="90387" y2="21622"/>
                          <a14:foregroundMark x1="90387" y1="21622" x2="85967" y2="66892"/>
                          <a14:foregroundMark x1="85967" y1="66892" x2="36133" y2="83108"/>
                          <a14:foregroundMark x1="36133" y1="83108" x2="25414" y2="79054"/>
                          <a14:foregroundMark x1="25414" y1="79054" x2="75691" y2="36486"/>
                          <a14:foregroundMark x1="6851" y1="24324" x2="12707" y2="74324"/>
                          <a14:foregroundMark x1="12707" y1="74324" x2="27956" y2="77027"/>
                          <a14:foregroundMark x1="4199" y1="55405" x2="2873" y2="42568"/>
                          <a14:foregroundMark x1="93591" y1="25000" x2="94254" y2="61486"/>
                          <a14:foregroundMark x1="97238" y1="43919" x2="97569" y2="60811"/>
                          <a14:backgroundMark x1="1436" y1="18919" x2="4420" y2="0"/>
                          <a14:backgroundMark x1="4530" y1="2027" x2="1215" y2="30405"/>
                        </a14:backgroundRemoval>
                      </a14:imgEffect>
                    </a14:imgLayer>
                  </a14:imgProps>
                </a:ext>
              </a:extLst>
            </a:blip>
            <a:stretch>
              <a:fillRect/>
            </a:stretch>
          </p:blipFill>
          <p:spPr>
            <a:xfrm>
              <a:off x="15024114" y="1951480"/>
              <a:ext cx="6261995" cy="1011531"/>
            </a:xfrm>
            <a:prstGeom prst="rect">
              <a:avLst/>
            </a:prstGeom>
          </p:spPr>
        </p:pic>
        <p:sp>
          <p:nvSpPr>
            <p:cNvPr id="98" name="Rectangle 97">
              <a:extLst>
                <a:ext uri="{FF2B5EF4-FFF2-40B4-BE49-F238E27FC236}">
                  <a16:creationId xmlns:a16="http://schemas.microsoft.com/office/drawing/2014/main" id="{4E378A9D-FAC5-4AF2-AFA2-A0C2842678A3}"/>
                </a:ext>
              </a:extLst>
            </p:cNvPr>
            <p:cNvSpPr/>
            <p:nvPr/>
          </p:nvSpPr>
          <p:spPr>
            <a:xfrm>
              <a:off x="13481902" y="-71834"/>
              <a:ext cx="9145763" cy="814674"/>
            </a:xfrm>
            <a:prstGeom prst="rect">
              <a:avLst/>
            </a:prstGeom>
          </p:spPr>
          <p:txBody>
            <a:bodyPr wrap="none">
              <a:spAutoFit/>
            </a:bodyPr>
            <a:lstStyle/>
            <a:p>
              <a:pPr marL="285750" indent="-285750">
                <a:buFont typeface="Arial" panose="020B0604020202020204" pitchFamily="34" charset="0"/>
                <a:buChar char="•"/>
              </a:pPr>
              <a:r>
                <a:rPr lang="en-US" sz="1600" b="1"/>
                <a:t>General messages </a:t>
              </a:r>
              <a:r>
                <a:rPr lang="en-US" sz="1600" b="1" dirty="0"/>
                <a:t>suggest the best way to improve the points</a:t>
              </a:r>
            </a:p>
            <a:p>
              <a:pPr marL="514350" indent="-514350">
                <a:buFont typeface="Arial" panose="020B0604020202020204" pitchFamily="34" charset="0"/>
                <a:buChar char="•"/>
              </a:pPr>
              <a:endParaRPr lang="en-US" sz="1600" b="1" dirty="0"/>
            </a:p>
          </p:txBody>
        </p:sp>
        <p:sp>
          <p:nvSpPr>
            <p:cNvPr id="106" name="Rectangle 105">
              <a:extLst>
                <a:ext uri="{FF2B5EF4-FFF2-40B4-BE49-F238E27FC236}">
                  <a16:creationId xmlns:a16="http://schemas.microsoft.com/office/drawing/2014/main" id="{396AFEEE-866D-4DFC-A61E-CBE6D0B5E9DF}"/>
                </a:ext>
              </a:extLst>
            </p:cNvPr>
            <p:cNvSpPr/>
            <p:nvPr/>
          </p:nvSpPr>
          <p:spPr>
            <a:xfrm>
              <a:off x="13577559" y="1495591"/>
              <a:ext cx="9129480" cy="471654"/>
            </a:xfrm>
            <a:prstGeom prst="rect">
              <a:avLst/>
            </a:prstGeom>
          </p:spPr>
          <p:txBody>
            <a:bodyPr wrap="none">
              <a:spAutoFit/>
            </a:bodyPr>
            <a:lstStyle/>
            <a:p>
              <a:pPr marL="285750" indent="-285750">
                <a:buFont typeface="Arial" panose="020B0604020202020204" pitchFamily="34" charset="0"/>
                <a:buChar char="•"/>
              </a:pPr>
              <a:r>
                <a:rPr lang="en-US" sz="1600" b="1"/>
                <a:t>Action messages </a:t>
              </a:r>
              <a:r>
                <a:rPr lang="en-US" sz="1600" b="1" dirty="0"/>
                <a:t>inform how current action affects </a:t>
              </a:r>
              <a:r>
                <a:rPr lang="en-US" sz="1600" b="1"/>
                <a:t>the points</a:t>
              </a:r>
              <a:endParaRPr lang="en-US" sz="1600" b="1" dirty="0"/>
            </a:p>
          </p:txBody>
        </p:sp>
      </p:grpSp>
      <p:pic>
        <p:nvPicPr>
          <p:cNvPr id="7" name="Picture 6">
            <a:extLst>
              <a:ext uri="{FF2B5EF4-FFF2-40B4-BE49-F238E27FC236}">
                <a16:creationId xmlns:a16="http://schemas.microsoft.com/office/drawing/2014/main" id="{FF8621D9-25BA-464C-A2AF-F06CC09E5B02}"/>
              </a:ext>
            </a:extLst>
          </p:cNvPr>
          <p:cNvPicPr>
            <a:picLocks noChangeAspect="1"/>
          </p:cNvPicPr>
          <p:nvPr/>
        </p:nvPicPr>
        <p:blipFill>
          <a:blip r:embed="rId10"/>
          <a:stretch>
            <a:fillRect/>
          </a:stretch>
        </p:blipFill>
        <p:spPr>
          <a:xfrm>
            <a:off x="7226488" y="4724048"/>
            <a:ext cx="3942234" cy="824088"/>
          </a:xfrm>
          <a:prstGeom prst="rect">
            <a:avLst/>
          </a:prstGeom>
        </p:spPr>
      </p:pic>
      <p:sp>
        <p:nvSpPr>
          <p:cNvPr id="38" name="Title 8"/>
          <p:cNvSpPr txBox="1">
            <a:spLocks/>
          </p:cNvSpPr>
          <p:nvPr/>
        </p:nvSpPr>
        <p:spPr>
          <a:xfrm>
            <a:off x="507027" y="87462"/>
            <a:ext cx="11249544" cy="762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accent2"/>
                </a:solidFill>
              </a:rPr>
              <a:t>Update of the Project since last PI meeting – New Sociotechnical Outcomes</a:t>
            </a:r>
          </a:p>
        </p:txBody>
      </p:sp>
      <p:sp>
        <p:nvSpPr>
          <p:cNvPr id="39" name="TextBox 27">
            <a:extLst>
              <a:ext uri="{FF2B5EF4-FFF2-40B4-BE49-F238E27FC236}">
                <a16:creationId xmlns:a16="http://schemas.microsoft.com/office/drawing/2014/main" id="{049C83F0-D823-44D7-9BEA-FFFBF86A1D37}"/>
              </a:ext>
            </a:extLst>
          </p:cNvPr>
          <p:cNvSpPr txBox="1"/>
          <p:nvPr/>
        </p:nvSpPr>
        <p:spPr>
          <a:xfrm>
            <a:off x="1437559" y="956031"/>
            <a:ext cx="9008926" cy="369332"/>
          </a:xfrm>
          <a:prstGeom prst="rect">
            <a:avLst/>
          </a:prstGeom>
          <a:solidFill>
            <a:schemeClr val="tx2">
              <a:lumMod val="20000"/>
              <a:lumOff val="80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lvl="0" indent="-457200" algn="ctr">
              <a:buFont typeface="Wingdings" panose="05000000000000000000" pitchFamily="2" charset="2"/>
              <a:buChar char="§"/>
              <a:defRPr/>
            </a:pPr>
            <a:r>
              <a:rPr lang="en-US" b="1" dirty="0"/>
              <a:t>Learning-based feedback mechanism design</a:t>
            </a:r>
          </a:p>
        </p:txBody>
      </p:sp>
      <p:sp>
        <p:nvSpPr>
          <p:cNvPr id="12" name="Rectangle 11"/>
          <p:cNvSpPr/>
          <p:nvPr/>
        </p:nvSpPr>
        <p:spPr>
          <a:xfrm>
            <a:off x="475028" y="1992592"/>
            <a:ext cx="155379" cy="13602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rot="16200000">
            <a:off x="368811" y="3019896"/>
            <a:ext cx="410690" cy="230832"/>
          </a:xfrm>
          <a:prstGeom prst="rect">
            <a:avLst/>
          </a:prstGeom>
          <a:noFill/>
        </p:spPr>
        <p:txBody>
          <a:bodyPr wrap="none" rtlCol="0">
            <a:spAutoFit/>
          </a:bodyPr>
          <a:lstStyle/>
          <a:p>
            <a:r>
              <a:rPr lang="en-US" sz="900" b="1" dirty="0"/>
              <a:t>Hold</a:t>
            </a:r>
          </a:p>
        </p:txBody>
      </p:sp>
      <p:sp>
        <p:nvSpPr>
          <p:cNvPr id="46" name="TextBox 45"/>
          <p:cNvSpPr txBox="1"/>
          <p:nvPr/>
        </p:nvSpPr>
        <p:spPr>
          <a:xfrm rot="16200000">
            <a:off x="405680" y="2685794"/>
            <a:ext cx="336952" cy="230832"/>
          </a:xfrm>
          <a:prstGeom prst="rect">
            <a:avLst/>
          </a:prstGeom>
          <a:noFill/>
        </p:spPr>
        <p:txBody>
          <a:bodyPr wrap="none" rtlCol="0">
            <a:spAutoFit/>
          </a:bodyPr>
          <a:lstStyle/>
          <a:p>
            <a:r>
              <a:rPr lang="en-US" sz="900" b="1" dirty="0"/>
              <a:t>Off</a:t>
            </a:r>
          </a:p>
        </p:txBody>
      </p:sp>
      <p:sp>
        <p:nvSpPr>
          <p:cNvPr id="47" name="TextBox 46"/>
          <p:cNvSpPr txBox="1"/>
          <p:nvPr/>
        </p:nvSpPr>
        <p:spPr>
          <a:xfrm rot="16200000">
            <a:off x="338416" y="2414035"/>
            <a:ext cx="458780" cy="230832"/>
          </a:xfrm>
          <a:prstGeom prst="rect">
            <a:avLst/>
          </a:prstGeom>
          <a:noFill/>
        </p:spPr>
        <p:txBody>
          <a:bodyPr wrap="none" rtlCol="0">
            <a:spAutoFit/>
          </a:bodyPr>
          <a:lstStyle/>
          <a:p>
            <a:r>
              <a:rPr lang="en-US" sz="900" b="1" dirty="0"/>
              <a:t>Quick</a:t>
            </a:r>
          </a:p>
        </p:txBody>
      </p:sp>
      <p:sp>
        <p:nvSpPr>
          <p:cNvPr id="48" name="TextBox 47"/>
          <p:cNvSpPr txBox="1"/>
          <p:nvPr/>
        </p:nvSpPr>
        <p:spPr>
          <a:xfrm rot="16200000">
            <a:off x="258266" y="2001537"/>
            <a:ext cx="619080" cy="230832"/>
          </a:xfrm>
          <a:prstGeom prst="rect">
            <a:avLst/>
          </a:prstGeom>
          <a:noFill/>
        </p:spPr>
        <p:txBody>
          <a:bodyPr wrap="none" rtlCol="0">
            <a:spAutoFit/>
          </a:bodyPr>
          <a:lstStyle/>
          <a:p>
            <a:r>
              <a:rPr lang="en-US" sz="900" b="1" dirty="0"/>
              <a:t>Schedule</a:t>
            </a:r>
          </a:p>
        </p:txBody>
      </p:sp>
      <p:sp>
        <p:nvSpPr>
          <p:cNvPr id="40" name="TextBox 27">
            <a:extLst>
              <a:ext uri="{FF2B5EF4-FFF2-40B4-BE49-F238E27FC236}">
                <a16:creationId xmlns:a16="http://schemas.microsoft.com/office/drawing/2014/main" id="{77E4F8E8-4072-4A27-BF9F-4D315C295D4E}"/>
              </a:ext>
            </a:extLst>
          </p:cNvPr>
          <p:cNvSpPr txBox="1"/>
          <p:nvPr/>
        </p:nvSpPr>
        <p:spPr>
          <a:xfrm>
            <a:off x="6472433" y="1296333"/>
            <a:ext cx="5434694"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solidFill>
                  <a:srgbClr val="415F8A"/>
                </a:solidFill>
              </a:rPr>
              <a:t>Psychometric measures</a:t>
            </a:r>
          </a:p>
        </p:txBody>
      </p:sp>
      <p:sp>
        <p:nvSpPr>
          <p:cNvPr id="42" name="TextBox 27">
            <a:extLst>
              <a:ext uri="{FF2B5EF4-FFF2-40B4-BE49-F238E27FC236}">
                <a16:creationId xmlns:a16="http://schemas.microsoft.com/office/drawing/2014/main" id="{8A8F8D69-EB62-4D93-9C83-49EFA2C92298}"/>
              </a:ext>
            </a:extLst>
          </p:cNvPr>
          <p:cNvSpPr txBox="1"/>
          <p:nvPr/>
        </p:nvSpPr>
        <p:spPr>
          <a:xfrm>
            <a:off x="5986321" y="3608714"/>
            <a:ext cx="5555140"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ctr">
              <a:spcBef>
                <a:spcPts val="300"/>
              </a:spcBef>
              <a:buFont typeface="Arial" panose="020B0604020202020204" pitchFamily="34" charset="0"/>
              <a:buChar char="•"/>
            </a:pPr>
            <a:r>
              <a:rPr lang="en-US" sz="1600" b="1" spc="-40" dirty="0"/>
              <a:t>Correlations among knowledge, attitude, and behavior</a:t>
            </a:r>
          </a:p>
        </p:txBody>
      </p:sp>
      <p:cxnSp>
        <p:nvCxnSpPr>
          <p:cNvPr id="43" name="Straight Connector 42">
            <a:extLst>
              <a:ext uri="{FF2B5EF4-FFF2-40B4-BE49-F238E27FC236}">
                <a16:creationId xmlns:a16="http://schemas.microsoft.com/office/drawing/2014/main" id="{18217C4D-B7A8-4885-A4CE-2470A908095A}"/>
              </a:ext>
            </a:extLst>
          </p:cNvPr>
          <p:cNvCxnSpPr>
            <a:cxnSpLocks/>
          </p:cNvCxnSpPr>
          <p:nvPr/>
        </p:nvCxnSpPr>
        <p:spPr>
          <a:xfrm>
            <a:off x="6321865" y="1446970"/>
            <a:ext cx="1" cy="2428882"/>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C35B0BBC-BCF1-478F-A538-0D37CE9F9A31}"/>
              </a:ext>
            </a:extLst>
          </p:cNvPr>
          <p:cNvGrpSpPr/>
          <p:nvPr/>
        </p:nvGrpSpPr>
        <p:grpSpPr>
          <a:xfrm>
            <a:off x="7267107" y="1486406"/>
            <a:ext cx="4183530" cy="2089235"/>
            <a:chOff x="12534931" y="726041"/>
            <a:chExt cx="7964856" cy="4425405"/>
          </a:xfrm>
        </p:grpSpPr>
        <p:sp>
          <p:nvSpPr>
            <p:cNvPr id="83" name="Donut 69">
              <a:extLst>
                <a:ext uri="{FF2B5EF4-FFF2-40B4-BE49-F238E27FC236}">
                  <a16:creationId xmlns:a16="http://schemas.microsoft.com/office/drawing/2014/main" id="{86E04DD9-4D20-4266-A569-DDD641D90CA4}"/>
                </a:ext>
              </a:extLst>
            </p:cNvPr>
            <p:cNvSpPr/>
            <p:nvPr/>
          </p:nvSpPr>
          <p:spPr>
            <a:xfrm>
              <a:off x="14098793" y="1584695"/>
              <a:ext cx="4092585" cy="2245768"/>
            </a:xfrm>
            <a:prstGeom prst="donut">
              <a:avLst/>
            </a:prstGeom>
            <a:solidFill>
              <a:srgbClr val="002060"/>
            </a:solid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84" name="Donut 72">
              <a:extLst>
                <a:ext uri="{FF2B5EF4-FFF2-40B4-BE49-F238E27FC236}">
                  <a16:creationId xmlns:a16="http://schemas.microsoft.com/office/drawing/2014/main" id="{9AA78AFC-D8C9-47D6-B815-4BAA108ED078}"/>
                </a:ext>
              </a:extLst>
            </p:cNvPr>
            <p:cNvSpPr/>
            <p:nvPr/>
          </p:nvSpPr>
          <p:spPr>
            <a:xfrm>
              <a:off x="14341877" y="1097217"/>
              <a:ext cx="3618685" cy="2245768"/>
            </a:xfrm>
            <a:prstGeom prst="donut">
              <a:avLst>
                <a:gd name="adj" fmla="val 46803"/>
              </a:avLst>
            </a:prstGeom>
            <a:solidFill>
              <a:sysClr val="window" lastClr="FFFFFF"/>
            </a:solid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85" name="Rectangle 84">
              <a:extLst>
                <a:ext uri="{FF2B5EF4-FFF2-40B4-BE49-F238E27FC236}">
                  <a16:creationId xmlns:a16="http://schemas.microsoft.com/office/drawing/2014/main" id="{0C8973DB-238B-4E25-92F0-8321F3A95D7A}"/>
                </a:ext>
              </a:extLst>
            </p:cNvPr>
            <p:cNvSpPr/>
            <p:nvPr/>
          </p:nvSpPr>
          <p:spPr>
            <a:xfrm rot="19251802">
              <a:off x="13901504" y="2863039"/>
              <a:ext cx="2000202" cy="541697"/>
            </a:xfrm>
            <a:prstGeom prst="rect">
              <a:avLst/>
            </a:prstGeom>
            <a:solidFill>
              <a:srgbClr val="002060"/>
            </a:solidFill>
            <a:ln w="19050" cap="flat" cmpd="sng" algn="ctr">
              <a:solidFill>
                <a:srgbClr val="54AFDC">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86" name="Rectangle 85">
              <a:extLst>
                <a:ext uri="{FF2B5EF4-FFF2-40B4-BE49-F238E27FC236}">
                  <a16:creationId xmlns:a16="http://schemas.microsoft.com/office/drawing/2014/main" id="{ABAC7CE8-4DF7-4876-81B9-AAEB726068AC}"/>
                </a:ext>
              </a:extLst>
            </p:cNvPr>
            <p:cNvSpPr/>
            <p:nvPr/>
          </p:nvSpPr>
          <p:spPr>
            <a:xfrm rot="2295164">
              <a:off x="16507758" y="3027739"/>
              <a:ext cx="2000202" cy="541697"/>
            </a:xfrm>
            <a:prstGeom prst="rect">
              <a:avLst/>
            </a:prstGeom>
            <a:solidFill>
              <a:srgbClr val="002060"/>
            </a:solidFill>
            <a:ln w="19050" cap="flat" cmpd="sng" algn="ctr">
              <a:solidFill>
                <a:srgbClr val="54AFDC">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87" name="Rectangle 86">
              <a:extLst>
                <a:ext uri="{FF2B5EF4-FFF2-40B4-BE49-F238E27FC236}">
                  <a16:creationId xmlns:a16="http://schemas.microsoft.com/office/drawing/2014/main" id="{05A11462-DCF6-464B-BA75-C0E3E8F5A2DC}"/>
                </a:ext>
              </a:extLst>
            </p:cNvPr>
            <p:cNvSpPr/>
            <p:nvPr/>
          </p:nvSpPr>
          <p:spPr>
            <a:xfrm rot="5400000">
              <a:off x="18043227" y="3003079"/>
              <a:ext cx="1511013" cy="489140"/>
            </a:xfrm>
            <a:prstGeom prst="rect">
              <a:avLst/>
            </a:prstGeom>
            <a:solidFill>
              <a:srgbClr val="002060"/>
            </a:solidFill>
            <a:ln w="15875" cap="flat" cmpd="sng" algn="ctr">
              <a:solidFill>
                <a:srgbClr val="EAF8C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88" name="Rectangle 87">
              <a:extLst>
                <a:ext uri="{FF2B5EF4-FFF2-40B4-BE49-F238E27FC236}">
                  <a16:creationId xmlns:a16="http://schemas.microsoft.com/office/drawing/2014/main" id="{4B09EDE8-BFF1-4D50-B316-02DF142C2B66}"/>
                </a:ext>
              </a:extLst>
            </p:cNvPr>
            <p:cNvSpPr/>
            <p:nvPr/>
          </p:nvSpPr>
          <p:spPr>
            <a:xfrm>
              <a:off x="16815508" y="1761259"/>
              <a:ext cx="1217369" cy="541697"/>
            </a:xfrm>
            <a:prstGeom prst="rect">
              <a:avLst/>
            </a:prstGeom>
            <a:solidFill>
              <a:srgbClr val="002060"/>
            </a:solidFill>
            <a:ln w="15875" cap="flat" cmpd="sng" algn="ctr">
              <a:solidFill>
                <a:srgbClr val="EAF8C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89" name="Rectangle 88">
              <a:extLst>
                <a:ext uri="{FF2B5EF4-FFF2-40B4-BE49-F238E27FC236}">
                  <a16:creationId xmlns:a16="http://schemas.microsoft.com/office/drawing/2014/main" id="{72866FD5-755D-460C-96C8-2CB187C2AE51}"/>
                </a:ext>
              </a:extLst>
            </p:cNvPr>
            <p:cNvSpPr/>
            <p:nvPr/>
          </p:nvSpPr>
          <p:spPr>
            <a:xfrm>
              <a:off x="14364304" y="1753262"/>
              <a:ext cx="1217369" cy="541697"/>
            </a:xfrm>
            <a:prstGeom prst="rect">
              <a:avLst/>
            </a:prstGeom>
            <a:solidFill>
              <a:srgbClr val="002060"/>
            </a:solidFill>
            <a:ln w="15875" cap="flat" cmpd="sng" algn="ctr">
              <a:solidFill>
                <a:srgbClr val="EAF8C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90" name="Rectangle 89">
              <a:extLst>
                <a:ext uri="{FF2B5EF4-FFF2-40B4-BE49-F238E27FC236}">
                  <a16:creationId xmlns:a16="http://schemas.microsoft.com/office/drawing/2014/main" id="{452D0FB7-7D98-4552-A910-DB51BEBD9D35}"/>
                </a:ext>
              </a:extLst>
            </p:cNvPr>
            <p:cNvSpPr/>
            <p:nvPr/>
          </p:nvSpPr>
          <p:spPr>
            <a:xfrm rot="5400000">
              <a:off x="12863896" y="3013708"/>
              <a:ext cx="1511013" cy="508433"/>
            </a:xfrm>
            <a:prstGeom prst="rect">
              <a:avLst/>
            </a:prstGeom>
            <a:solidFill>
              <a:srgbClr val="002060"/>
            </a:solidFill>
            <a:ln w="15875" cap="flat" cmpd="sng" algn="ctr">
              <a:solidFill>
                <a:srgbClr val="EAF8C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91" name="Rounded Rectangle 46">
              <a:extLst>
                <a:ext uri="{FF2B5EF4-FFF2-40B4-BE49-F238E27FC236}">
                  <a16:creationId xmlns:a16="http://schemas.microsoft.com/office/drawing/2014/main" id="{330FE6CC-6D2C-4CF1-B360-A821F065D453}"/>
                </a:ext>
              </a:extLst>
            </p:cNvPr>
            <p:cNvSpPr/>
            <p:nvPr/>
          </p:nvSpPr>
          <p:spPr>
            <a:xfrm>
              <a:off x="12750578" y="1151401"/>
              <a:ext cx="1889829" cy="1696567"/>
            </a:xfrm>
            <a:prstGeom prst="roundRect">
              <a:avLst/>
            </a:prstGeom>
            <a:solidFill>
              <a:sysClr val="window" lastClr="FFFFFF"/>
            </a:solidFill>
            <a:ln w="1905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pic>
          <p:nvPicPr>
            <p:cNvPr id="92" name="Graphic 91" descr="Plant">
              <a:extLst>
                <a:ext uri="{FF2B5EF4-FFF2-40B4-BE49-F238E27FC236}">
                  <a16:creationId xmlns:a16="http://schemas.microsoft.com/office/drawing/2014/main" id="{6A3B0D83-234E-42E1-8E54-9533ED72FDB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3026681" y="1817175"/>
              <a:ext cx="640466" cy="794953"/>
            </a:xfrm>
            <a:prstGeom prst="rect">
              <a:avLst/>
            </a:prstGeom>
          </p:spPr>
        </p:pic>
        <p:pic>
          <p:nvPicPr>
            <p:cNvPr id="94" name="Graphic 93" descr="Open book">
              <a:extLst>
                <a:ext uri="{FF2B5EF4-FFF2-40B4-BE49-F238E27FC236}">
                  <a16:creationId xmlns:a16="http://schemas.microsoft.com/office/drawing/2014/main" id="{CC427F67-1FBB-4040-8E72-654183DC923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627038" y="1858358"/>
              <a:ext cx="640466" cy="794953"/>
            </a:xfrm>
            <a:prstGeom prst="rect">
              <a:avLst/>
            </a:prstGeom>
          </p:spPr>
        </p:pic>
        <p:sp>
          <p:nvSpPr>
            <p:cNvPr id="95" name="TextBox 94">
              <a:extLst>
                <a:ext uri="{FF2B5EF4-FFF2-40B4-BE49-F238E27FC236}">
                  <a16:creationId xmlns:a16="http://schemas.microsoft.com/office/drawing/2014/main" id="{CC40AC4E-E165-4297-BAE1-B62139C53725}"/>
                </a:ext>
              </a:extLst>
            </p:cNvPr>
            <p:cNvSpPr txBox="1"/>
            <p:nvPr/>
          </p:nvSpPr>
          <p:spPr>
            <a:xfrm>
              <a:off x="12799983" y="1191883"/>
              <a:ext cx="1761788" cy="428843"/>
            </a:xfrm>
            <a:prstGeom prst="rect">
              <a:avLst/>
            </a:prstGeom>
            <a:noFill/>
          </p:spPr>
          <p:txBody>
            <a:bodyPr wrap="square" rtlCol="0">
              <a:spAutoFit/>
            </a:bodyPr>
            <a:lstStyle/>
            <a:p>
              <a:pPr algn="ctr"/>
              <a:r>
                <a:rPr lang="en-US" sz="800" dirty="0">
                  <a:solidFill>
                    <a:srgbClr val="002060"/>
                  </a:solidFill>
                  <a:latin typeface="Arial" panose="020B0604020202020204"/>
                </a:rPr>
                <a:t>Energy Literacy</a:t>
              </a:r>
            </a:p>
          </p:txBody>
        </p:sp>
        <p:sp>
          <p:nvSpPr>
            <p:cNvPr id="97" name="Rounded Rectangle 44">
              <a:extLst>
                <a:ext uri="{FF2B5EF4-FFF2-40B4-BE49-F238E27FC236}">
                  <a16:creationId xmlns:a16="http://schemas.microsoft.com/office/drawing/2014/main" id="{A95C0676-39CA-4BDC-8EED-EC39D52D0CBC}"/>
                </a:ext>
              </a:extLst>
            </p:cNvPr>
            <p:cNvSpPr/>
            <p:nvPr/>
          </p:nvSpPr>
          <p:spPr>
            <a:xfrm>
              <a:off x="17701007" y="3454879"/>
              <a:ext cx="1889829" cy="1696567"/>
            </a:xfrm>
            <a:prstGeom prst="roundRect">
              <a:avLst/>
            </a:prstGeom>
            <a:solidFill>
              <a:sysClr val="window" lastClr="FFFFFF"/>
            </a:solidFill>
            <a:ln w="1905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99" name="Graphic 98" descr="Bullseye">
              <a:extLst>
                <a:ext uri="{FF2B5EF4-FFF2-40B4-BE49-F238E27FC236}">
                  <a16:creationId xmlns:a16="http://schemas.microsoft.com/office/drawing/2014/main" id="{945BEE6B-012D-4A3A-B804-D976362F6F5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8622928" y="4130476"/>
              <a:ext cx="640466" cy="794954"/>
            </a:xfrm>
            <a:prstGeom prst="rect">
              <a:avLst/>
            </a:prstGeom>
          </p:spPr>
        </p:pic>
        <p:pic>
          <p:nvPicPr>
            <p:cNvPr id="100" name="Graphic 99" descr="Thermometer">
              <a:extLst>
                <a:ext uri="{FF2B5EF4-FFF2-40B4-BE49-F238E27FC236}">
                  <a16:creationId xmlns:a16="http://schemas.microsoft.com/office/drawing/2014/main" id="{ABF7AC54-F80C-447C-A09A-CD5B1F2FB60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7934300" y="4115584"/>
              <a:ext cx="611225" cy="758660"/>
            </a:xfrm>
            <a:prstGeom prst="rect">
              <a:avLst/>
            </a:prstGeom>
          </p:spPr>
        </p:pic>
        <p:sp>
          <p:nvSpPr>
            <p:cNvPr id="101" name="TextBox 100">
              <a:extLst>
                <a:ext uri="{FF2B5EF4-FFF2-40B4-BE49-F238E27FC236}">
                  <a16:creationId xmlns:a16="http://schemas.microsoft.com/office/drawing/2014/main" id="{028BDD5E-DC85-4D6A-B36B-2D603ACC5B26}"/>
                </a:ext>
              </a:extLst>
            </p:cNvPr>
            <p:cNvSpPr txBox="1"/>
            <p:nvPr/>
          </p:nvSpPr>
          <p:spPr>
            <a:xfrm>
              <a:off x="17549746" y="3505787"/>
              <a:ext cx="2212348" cy="673895"/>
            </a:xfrm>
            <a:prstGeom prst="rect">
              <a:avLst/>
            </a:prstGeom>
            <a:noFill/>
          </p:spPr>
          <p:txBody>
            <a:bodyPr wrap="square" rtlCol="0">
              <a:spAutoFit/>
            </a:bodyPr>
            <a:lstStyle/>
            <a:p>
              <a:pPr algn="ctr"/>
              <a:r>
                <a:rPr lang="en-US" sz="800" dirty="0">
                  <a:solidFill>
                    <a:srgbClr val="002060"/>
                  </a:solidFill>
                  <a:latin typeface="Arial" panose="020B0604020202020204"/>
                </a:rPr>
                <a:t>Energy Usage Estimate Accuracy</a:t>
              </a:r>
            </a:p>
          </p:txBody>
        </p:sp>
        <p:sp>
          <p:nvSpPr>
            <p:cNvPr id="102" name="Rounded Rectangle 45">
              <a:extLst>
                <a:ext uri="{FF2B5EF4-FFF2-40B4-BE49-F238E27FC236}">
                  <a16:creationId xmlns:a16="http://schemas.microsoft.com/office/drawing/2014/main" id="{595EF844-B645-4A48-80BA-7733BC08537C}"/>
                </a:ext>
              </a:extLst>
            </p:cNvPr>
            <p:cNvSpPr/>
            <p:nvPr/>
          </p:nvSpPr>
          <p:spPr>
            <a:xfrm>
              <a:off x="12773336" y="3454879"/>
              <a:ext cx="1889829" cy="1696567"/>
            </a:xfrm>
            <a:prstGeom prst="roundRect">
              <a:avLst/>
            </a:prstGeom>
            <a:solidFill>
              <a:sysClr val="window" lastClr="FFFFFF"/>
            </a:solidFill>
            <a:ln w="1905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grpSp>
          <p:nvGrpSpPr>
            <p:cNvPr id="103" name="Group 102">
              <a:extLst>
                <a:ext uri="{FF2B5EF4-FFF2-40B4-BE49-F238E27FC236}">
                  <a16:creationId xmlns:a16="http://schemas.microsoft.com/office/drawing/2014/main" id="{FBB499FF-B9CD-4A9E-A83F-38796EDDFA41}"/>
                </a:ext>
              </a:extLst>
            </p:cNvPr>
            <p:cNvGrpSpPr/>
            <p:nvPr/>
          </p:nvGrpSpPr>
          <p:grpSpPr>
            <a:xfrm>
              <a:off x="12939810" y="4003939"/>
              <a:ext cx="1418905" cy="972779"/>
              <a:chOff x="1728290" y="4506734"/>
              <a:chExt cx="2025787" cy="1118945"/>
            </a:xfrm>
            <a:solidFill>
              <a:srgbClr val="002060"/>
            </a:solidFill>
          </p:grpSpPr>
          <p:pic>
            <p:nvPicPr>
              <p:cNvPr id="104" name="Graphic 103" descr="Puzzle">
                <a:extLst>
                  <a:ext uri="{FF2B5EF4-FFF2-40B4-BE49-F238E27FC236}">
                    <a16:creationId xmlns:a16="http://schemas.microsoft.com/office/drawing/2014/main" id="{C2EF5C35-3C60-42A8-9B49-E3568DB7E62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839678" y="4694832"/>
                <a:ext cx="914399" cy="914400"/>
              </a:xfrm>
              <a:prstGeom prst="rect">
                <a:avLst/>
              </a:prstGeom>
            </p:spPr>
          </p:pic>
          <p:grpSp>
            <p:nvGrpSpPr>
              <p:cNvPr id="105" name="Group 104">
                <a:extLst>
                  <a:ext uri="{FF2B5EF4-FFF2-40B4-BE49-F238E27FC236}">
                    <a16:creationId xmlns:a16="http://schemas.microsoft.com/office/drawing/2014/main" id="{B474C2AE-A3E2-4E0C-A45E-E7A03EE0D783}"/>
                  </a:ext>
                </a:extLst>
              </p:cNvPr>
              <p:cNvGrpSpPr/>
              <p:nvPr/>
            </p:nvGrpSpPr>
            <p:grpSpPr>
              <a:xfrm>
                <a:off x="1728290" y="4506734"/>
                <a:ext cx="1099288" cy="1118945"/>
                <a:chOff x="1119979" y="3774763"/>
                <a:chExt cx="2823466" cy="2823466"/>
              </a:xfrm>
              <a:grpFill/>
            </p:grpSpPr>
            <p:pic>
              <p:nvPicPr>
                <p:cNvPr id="107" name="Graphic 106" descr="User">
                  <a:extLst>
                    <a:ext uri="{FF2B5EF4-FFF2-40B4-BE49-F238E27FC236}">
                      <a16:creationId xmlns:a16="http://schemas.microsoft.com/office/drawing/2014/main" id="{37BEF236-D51E-4590-A167-4F07A487A02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19979" y="3774763"/>
                  <a:ext cx="2823466" cy="2823466"/>
                </a:xfrm>
                <a:prstGeom prst="rect">
                  <a:avLst/>
                </a:prstGeom>
              </p:spPr>
            </p:pic>
            <p:pic>
              <p:nvPicPr>
                <p:cNvPr id="108" name="Graphic 107" descr="Water">
                  <a:extLst>
                    <a:ext uri="{FF2B5EF4-FFF2-40B4-BE49-F238E27FC236}">
                      <a16:creationId xmlns:a16="http://schemas.microsoft.com/office/drawing/2014/main" id="{0063C030-4931-453D-A0C9-74F303BB1710}"/>
                    </a:ext>
                  </a:extLst>
                </p:cNvPr>
                <p:cNvPicPr>
                  <a:picLocks noChangeAspect="1"/>
                </p:cNvPicPr>
                <p:nvPr/>
              </p:nvPicPr>
              <p:blipFill>
                <a:blip r:embed="rId23" cstate="hqprint">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rot="20239083">
                  <a:off x="2592631" y="4241853"/>
                  <a:ext cx="227774" cy="227774"/>
                </a:xfrm>
                <a:prstGeom prst="rect">
                  <a:avLst/>
                </a:prstGeom>
              </p:spPr>
            </p:pic>
            <p:pic>
              <p:nvPicPr>
                <p:cNvPr id="109" name="Graphic 108" descr="Water">
                  <a:extLst>
                    <a:ext uri="{FF2B5EF4-FFF2-40B4-BE49-F238E27FC236}">
                      <a16:creationId xmlns:a16="http://schemas.microsoft.com/office/drawing/2014/main" id="{5A97B382-2873-44F0-B8BE-08D86E13AC73}"/>
                    </a:ext>
                  </a:extLst>
                </p:cNvPr>
                <p:cNvPicPr>
                  <a:picLocks noChangeAspect="1"/>
                </p:cNvPicPr>
                <p:nvPr/>
              </p:nvPicPr>
              <p:blipFill>
                <a:blip r:embed="rId23" cstate="hqprint">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rot="20724157">
                  <a:off x="2745031" y="4394253"/>
                  <a:ext cx="227774" cy="227774"/>
                </a:xfrm>
                <a:prstGeom prst="rect">
                  <a:avLst/>
                </a:prstGeom>
              </p:spPr>
            </p:pic>
          </p:grpSp>
        </p:grpSp>
        <p:sp>
          <p:nvSpPr>
            <p:cNvPr id="110" name="TextBox 109">
              <a:extLst>
                <a:ext uri="{FF2B5EF4-FFF2-40B4-BE49-F238E27FC236}">
                  <a16:creationId xmlns:a16="http://schemas.microsoft.com/office/drawing/2014/main" id="{116AB2AC-9328-4C6F-BF90-3F016CEB4242}"/>
                </a:ext>
              </a:extLst>
            </p:cNvPr>
            <p:cNvSpPr txBox="1"/>
            <p:nvPr/>
          </p:nvSpPr>
          <p:spPr>
            <a:xfrm>
              <a:off x="12534931" y="3559631"/>
              <a:ext cx="2351271" cy="612633"/>
            </a:xfrm>
            <a:prstGeom prst="rect">
              <a:avLst/>
            </a:prstGeom>
            <a:noFill/>
          </p:spPr>
          <p:txBody>
            <a:bodyPr wrap="square" rtlCol="0">
              <a:spAutoFit/>
            </a:bodyPr>
            <a:lstStyle/>
            <a:p>
              <a:pPr algn="ctr"/>
              <a:r>
                <a:rPr lang="en-US" sz="700" dirty="0">
                  <a:solidFill>
                    <a:srgbClr val="002060"/>
                  </a:solidFill>
                  <a:latin typeface="Arial" panose="020B0604020202020204"/>
                </a:rPr>
                <a:t>Perceived Difficulty of Sustainable Behaviors</a:t>
              </a:r>
            </a:p>
          </p:txBody>
        </p:sp>
        <p:sp>
          <p:nvSpPr>
            <p:cNvPr id="111" name="Rounded Rectangle 43">
              <a:extLst>
                <a:ext uri="{FF2B5EF4-FFF2-40B4-BE49-F238E27FC236}">
                  <a16:creationId xmlns:a16="http://schemas.microsoft.com/office/drawing/2014/main" id="{CB44A900-B71D-4AF9-AD38-028BBCF45037}"/>
                </a:ext>
              </a:extLst>
            </p:cNvPr>
            <p:cNvSpPr/>
            <p:nvPr/>
          </p:nvSpPr>
          <p:spPr>
            <a:xfrm>
              <a:off x="17688911" y="1166228"/>
              <a:ext cx="1889829" cy="1696567"/>
            </a:xfrm>
            <a:prstGeom prst="roundRect">
              <a:avLst/>
            </a:prstGeom>
            <a:solidFill>
              <a:sysClr val="window" lastClr="FFFFFF"/>
            </a:solidFill>
            <a:ln w="1905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pic>
          <p:nvPicPr>
            <p:cNvPr id="112" name="Graphic 111" descr="Car">
              <a:extLst>
                <a:ext uri="{FF2B5EF4-FFF2-40B4-BE49-F238E27FC236}">
                  <a16:creationId xmlns:a16="http://schemas.microsoft.com/office/drawing/2014/main" id="{FD71D956-DF22-44EE-BE1B-5FFF698D72E7}"/>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8633523" y="1888338"/>
              <a:ext cx="756322" cy="938756"/>
            </a:xfrm>
            <a:prstGeom prst="rect">
              <a:avLst/>
            </a:prstGeom>
          </p:spPr>
        </p:pic>
        <p:pic>
          <p:nvPicPr>
            <p:cNvPr id="113" name="Graphic 112" descr="Recycle">
              <a:extLst>
                <a:ext uri="{FF2B5EF4-FFF2-40B4-BE49-F238E27FC236}">
                  <a16:creationId xmlns:a16="http://schemas.microsoft.com/office/drawing/2014/main" id="{A836087A-9C96-4667-93C3-CF86EDCE2C68}"/>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7918447" y="1931596"/>
              <a:ext cx="640466" cy="794954"/>
            </a:xfrm>
            <a:prstGeom prst="rect">
              <a:avLst/>
            </a:prstGeom>
          </p:spPr>
        </p:pic>
        <p:sp>
          <p:nvSpPr>
            <p:cNvPr id="114" name="TextBox 113">
              <a:extLst>
                <a:ext uri="{FF2B5EF4-FFF2-40B4-BE49-F238E27FC236}">
                  <a16:creationId xmlns:a16="http://schemas.microsoft.com/office/drawing/2014/main" id="{4EC18A14-B62E-4635-A2FF-7E06D395A5FF}"/>
                </a:ext>
              </a:extLst>
            </p:cNvPr>
            <p:cNvSpPr txBox="1"/>
            <p:nvPr/>
          </p:nvSpPr>
          <p:spPr>
            <a:xfrm>
              <a:off x="17527347" y="1201192"/>
              <a:ext cx="2212350" cy="673895"/>
            </a:xfrm>
            <a:prstGeom prst="rect">
              <a:avLst/>
            </a:prstGeom>
            <a:noFill/>
          </p:spPr>
          <p:txBody>
            <a:bodyPr wrap="square" rtlCol="0">
              <a:spAutoFit/>
            </a:bodyPr>
            <a:lstStyle/>
            <a:p>
              <a:pPr algn="ctr"/>
              <a:r>
                <a:rPr lang="en-US" sz="800" dirty="0">
                  <a:solidFill>
                    <a:srgbClr val="002060"/>
                  </a:solidFill>
                  <a:latin typeface="Arial" panose="020B0604020202020204"/>
                </a:rPr>
                <a:t>Reported Ecological Behaviors</a:t>
              </a:r>
            </a:p>
          </p:txBody>
        </p:sp>
        <p:sp>
          <p:nvSpPr>
            <p:cNvPr id="115" name="TextBox 114">
              <a:extLst>
                <a:ext uri="{FF2B5EF4-FFF2-40B4-BE49-F238E27FC236}">
                  <a16:creationId xmlns:a16="http://schemas.microsoft.com/office/drawing/2014/main" id="{82D36B02-5CC3-43D2-9213-78598B43BBBB}"/>
                </a:ext>
              </a:extLst>
            </p:cNvPr>
            <p:cNvSpPr txBox="1"/>
            <p:nvPr/>
          </p:nvSpPr>
          <p:spPr>
            <a:xfrm>
              <a:off x="20154765" y="726041"/>
              <a:ext cx="345022" cy="490106"/>
            </a:xfrm>
            <a:prstGeom prst="rect">
              <a:avLst/>
            </a:prstGeom>
            <a:noFill/>
          </p:spPr>
          <p:txBody>
            <a:bodyPr wrap="none" rtlCol="0">
              <a:spAutoFit/>
            </a:bodyPr>
            <a:lstStyle/>
            <a:p>
              <a:endParaRPr lang="en-US" sz="1000" dirty="0">
                <a:solidFill>
                  <a:prstClr val="white"/>
                </a:solidFill>
                <a:latin typeface="Arial" panose="020B0604020202020204"/>
              </a:endParaRPr>
            </a:p>
          </p:txBody>
        </p:sp>
        <p:sp>
          <p:nvSpPr>
            <p:cNvPr id="116" name="Rounded Rectangle 42">
              <a:extLst>
                <a:ext uri="{FF2B5EF4-FFF2-40B4-BE49-F238E27FC236}">
                  <a16:creationId xmlns:a16="http://schemas.microsoft.com/office/drawing/2014/main" id="{4BAF9620-8358-48DB-B764-56AB92530D69}"/>
                </a:ext>
              </a:extLst>
            </p:cNvPr>
            <p:cNvSpPr/>
            <p:nvPr/>
          </p:nvSpPr>
          <p:spPr>
            <a:xfrm>
              <a:off x="15200171" y="1166228"/>
              <a:ext cx="1889828" cy="1696567"/>
            </a:xfrm>
            <a:prstGeom prst="roundRect">
              <a:avLst/>
            </a:prstGeom>
            <a:solidFill>
              <a:sysClr val="window" lastClr="FFFFFF"/>
            </a:solidFill>
            <a:ln w="1905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pic>
          <p:nvPicPr>
            <p:cNvPr id="117" name="Graphic 116" descr="Head with gears">
              <a:extLst>
                <a:ext uri="{FF2B5EF4-FFF2-40B4-BE49-F238E27FC236}">
                  <a16:creationId xmlns:a16="http://schemas.microsoft.com/office/drawing/2014/main" id="{1CE213A3-67AE-49BF-A305-0D1004F96697}"/>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6211018" y="1855434"/>
              <a:ext cx="640466" cy="794953"/>
            </a:xfrm>
            <a:prstGeom prst="rect">
              <a:avLst/>
            </a:prstGeom>
          </p:spPr>
        </p:pic>
        <p:pic>
          <p:nvPicPr>
            <p:cNvPr id="118" name="Graphic 117" descr="Ruler">
              <a:extLst>
                <a:ext uri="{FF2B5EF4-FFF2-40B4-BE49-F238E27FC236}">
                  <a16:creationId xmlns:a16="http://schemas.microsoft.com/office/drawing/2014/main" id="{8E9A32FD-9E67-48B9-8F83-0B8834E24267}"/>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5461638" y="1869047"/>
              <a:ext cx="640466" cy="794953"/>
            </a:xfrm>
            <a:prstGeom prst="rect">
              <a:avLst/>
            </a:prstGeom>
          </p:spPr>
        </p:pic>
        <p:sp>
          <p:nvSpPr>
            <p:cNvPr id="119" name="TextBox 118">
              <a:extLst>
                <a:ext uri="{FF2B5EF4-FFF2-40B4-BE49-F238E27FC236}">
                  <a16:creationId xmlns:a16="http://schemas.microsoft.com/office/drawing/2014/main" id="{8CE6E0BB-85BB-4C9E-A9BB-A7E84CF9A5C2}"/>
                </a:ext>
              </a:extLst>
            </p:cNvPr>
            <p:cNvSpPr txBox="1"/>
            <p:nvPr/>
          </p:nvSpPr>
          <p:spPr>
            <a:xfrm>
              <a:off x="15504182" y="1152103"/>
              <a:ext cx="1337625" cy="673895"/>
            </a:xfrm>
            <a:prstGeom prst="rect">
              <a:avLst/>
            </a:prstGeom>
            <a:noFill/>
          </p:spPr>
          <p:txBody>
            <a:bodyPr wrap="square" rtlCol="0">
              <a:spAutoFit/>
            </a:bodyPr>
            <a:lstStyle/>
            <a:p>
              <a:pPr algn="ctr"/>
              <a:r>
                <a:rPr lang="en-US" sz="800" dirty="0">
                  <a:solidFill>
                    <a:srgbClr val="002060"/>
                  </a:solidFill>
                  <a:latin typeface="Arial" panose="020B0604020202020204"/>
                </a:rPr>
                <a:t>Numeracy Score</a:t>
              </a:r>
            </a:p>
          </p:txBody>
        </p:sp>
        <p:sp>
          <p:nvSpPr>
            <p:cNvPr id="120" name="TextBox 119">
              <a:extLst>
                <a:ext uri="{FF2B5EF4-FFF2-40B4-BE49-F238E27FC236}">
                  <a16:creationId xmlns:a16="http://schemas.microsoft.com/office/drawing/2014/main" id="{01953E4A-3874-48CC-A325-C08A369F7B75}"/>
                </a:ext>
              </a:extLst>
            </p:cNvPr>
            <p:cNvSpPr txBox="1"/>
            <p:nvPr/>
          </p:nvSpPr>
          <p:spPr>
            <a:xfrm>
              <a:off x="17328207" y="4229692"/>
              <a:ext cx="345022" cy="490106"/>
            </a:xfrm>
            <a:prstGeom prst="rect">
              <a:avLst/>
            </a:prstGeom>
            <a:noFill/>
          </p:spPr>
          <p:txBody>
            <a:bodyPr wrap="none" rtlCol="0">
              <a:spAutoFit/>
            </a:bodyPr>
            <a:lstStyle/>
            <a:p>
              <a:endParaRPr lang="en-US" sz="1000" dirty="0">
                <a:solidFill>
                  <a:prstClr val="white"/>
                </a:solidFill>
                <a:latin typeface="Arial" panose="020B0604020202020204"/>
              </a:endParaRPr>
            </a:p>
          </p:txBody>
        </p:sp>
        <p:sp>
          <p:nvSpPr>
            <p:cNvPr id="121" name="TextBox 120">
              <a:extLst>
                <a:ext uri="{FF2B5EF4-FFF2-40B4-BE49-F238E27FC236}">
                  <a16:creationId xmlns:a16="http://schemas.microsoft.com/office/drawing/2014/main" id="{10E72F4B-92AB-4FDB-8F41-ED1D52A45886}"/>
                </a:ext>
              </a:extLst>
            </p:cNvPr>
            <p:cNvSpPr txBox="1"/>
            <p:nvPr/>
          </p:nvSpPr>
          <p:spPr>
            <a:xfrm>
              <a:off x="14558432" y="1858359"/>
              <a:ext cx="915809" cy="428844"/>
            </a:xfrm>
            <a:prstGeom prst="rect">
              <a:avLst/>
            </a:prstGeom>
            <a:noFill/>
          </p:spPr>
          <p:txBody>
            <a:bodyPr wrap="square" rtlCol="0">
              <a:spAutoFit/>
            </a:bodyPr>
            <a:lstStyle/>
            <a:p>
              <a:r>
                <a:rPr lang="en-US" sz="800" b="1" dirty="0">
                  <a:solidFill>
                    <a:prstClr val="white"/>
                  </a:solidFill>
                  <a:latin typeface="Arial" panose="020B0604020202020204"/>
                </a:rPr>
                <a:t>.45**</a:t>
              </a:r>
            </a:p>
          </p:txBody>
        </p:sp>
        <p:sp>
          <p:nvSpPr>
            <p:cNvPr id="122" name="TextBox 121">
              <a:extLst>
                <a:ext uri="{FF2B5EF4-FFF2-40B4-BE49-F238E27FC236}">
                  <a16:creationId xmlns:a16="http://schemas.microsoft.com/office/drawing/2014/main" id="{9A5832B4-8713-4B11-B7AF-D96EDEED8CF4}"/>
                </a:ext>
              </a:extLst>
            </p:cNvPr>
            <p:cNvSpPr txBox="1"/>
            <p:nvPr/>
          </p:nvSpPr>
          <p:spPr>
            <a:xfrm>
              <a:off x="14574062" y="3055010"/>
              <a:ext cx="915809" cy="428844"/>
            </a:xfrm>
            <a:prstGeom prst="rect">
              <a:avLst/>
            </a:prstGeom>
            <a:noFill/>
          </p:spPr>
          <p:txBody>
            <a:bodyPr wrap="square" rtlCol="0">
              <a:spAutoFit/>
            </a:bodyPr>
            <a:lstStyle/>
            <a:p>
              <a:r>
                <a:rPr lang="en-US" sz="800" b="1" dirty="0">
                  <a:solidFill>
                    <a:prstClr val="white"/>
                  </a:solidFill>
                  <a:latin typeface="Arial" panose="020B0604020202020204"/>
                </a:rPr>
                <a:t>-.02</a:t>
              </a:r>
            </a:p>
          </p:txBody>
        </p:sp>
        <p:sp>
          <p:nvSpPr>
            <p:cNvPr id="123" name="TextBox 122">
              <a:extLst>
                <a:ext uri="{FF2B5EF4-FFF2-40B4-BE49-F238E27FC236}">
                  <a16:creationId xmlns:a16="http://schemas.microsoft.com/office/drawing/2014/main" id="{135EF8E6-475C-4EF1-ADBA-C33ED54D7417}"/>
                </a:ext>
              </a:extLst>
            </p:cNvPr>
            <p:cNvSpPr txBox="1"/>
            <p:nvPr/>
          </p:nvSpPr>
          <p:spPr>
            <a:xfrm>
              <a:off x="13308824" y="3003068"/>
              <a:ext cx="915809" cy="428844"/>
            </a:xfrm>
            <a:prstGeom prst="rect">
              <a:avLst/>
            </a:prstGeom>
            <a:noFill/>
          </p:spPr>
          <p:txBody>
            <a:bodyPr wrap="square" rtlCol="0">
              <a:spAutoFit/>
            </a:bodyPr>
            <a:lstStyle/>
            <a:p>
              <a:r>
                <a:rPr lang="en-US" sz="800" b="1" dirty="0">
                  <a:solidFill>
                    <a:prstClr val="white"/>
                  </a:solidFill>
                  <a:latin typeface="Arial" panose="020B0604020202020204"/>
                </a:rPr>
                <a:t>-.08</a:t>
              </a:r>
            </a:p>
          </p:txBody>
        </p:sp>
        <p:sp>
          <p:nvSpPr>
            <p:cNvPr id="124" name="TextBox 123">
              <a:extLst>
                <a:ext uri="{FF2B5EF4-FFF2-40B4-BE49-F238E27FC236}">
                  <a16:creationId xmlns:a16="http://schemas.microsoft.com/office/drawing/2014/main" id="{938B33B5-D0F8-4FF6-966A-B711641AFD89}"/>
                </a:ext>
              </a:extLst>
            </p:cNvPr>
            <p:cNvSpPr txBox="1"/>
            <p:nvPr/>
          </p:nvSpPr>
          <p:spPr>
            <a:xfrm>
              <a:off x="17145873" y="3121414"/>
              <a:ext cx="915809" cy="428844"/>
            </a:xfrm>
            <a:prstGeom prst="rect">
              <a:avLst/>
            </a:prstGeom>
            <a:noFill/>
          </p:spPr>
          <p:txBody>
            <a:bodyPr wrap="square" rtlCol="0">
              <a:spAutoFit/>
            </a:bodyPr>
            <a:lstStyle/>
            <a:p>
              <a:r>
                <a:rPr lang="en-US" sz="800" b="1" dirty="0">
                  <a:solidFill>
                    <a:prstClr val="white"/>
                  </a:solidFill>
                  <a:latin typeface="Arial" panose="020B0604020202020204"/>
                </a:rPr>
                <a:t>.26**</a:t>
              </a:r>
            </a:p>
          </p:txBody>
        </p:sp>
        <p:sp>
          <p:nvSpPr>
            <p:cNvPr id="125" name="TextBox 124">
              <a:extLst>
                <a:ext uri="{FF2B5EF4-FFF2-40B4-BE49-F238E27FC236}">
                  <a16:creationId xmlns:a16="http://schemas.microsoft.com/office/drawing/2014/main" id="{B0DBE568-B35E-4C68-A51A-BDB8EF72032D}"/>
                </a:ext>
              </a:extLst>
            </p:cNvPr>
            <p:cNvSpPr txBox="1"/>
            <p:nvPr/>
          </p:nvSpPr>
          <p:spPr>
            <a:xfrm>
              <a:off x="17105381" y="1860622"/>
              <a:ext cx="915809" cy="428844"/>
            </a:xfrm>
            <a:prstGeom prst="rect">
              <a:avLst/>
            </a:prstGeom>
            <a:noFill/>
          </p:spPr>
          <p:txBody>
            <a:bodyPr wrap="square" rtlCol="0">
              <a:spAutoFit/>
            </a:bodyPr>
            <a:lstStyle/>
            <a:p>
              <a:r>
                <a:rPr lang="en-US" sz="800" b="1" dirty="0">
                  <a:solidFill>
                    <a:prstClr val="white"/>
                  </a:solidFill>
                  <a:latin typeface="Arial" panose="020B0604020202020204"/>
                </a:rPr>
                <a:t>.22**</a:t>
              </a:r>
            </a:p>
          </p:txBody>
        </p:sp>
        <p:sp>
          <p:nvSpPr>
            <p:cNvPr id="126" name="TextBox 125">
              <a:extLst>
                <a:ext uri="{FF2B5EF4-FFF2-40B4-BE49-F238E27FC236}">
                  <a16:creationId xmlns:a16="http://schemas.microsoft.com/office/drawing/2014/main" id="{58AB20C3-CCAD-4D9E-8834-32EEE0228FE2}"/>
                </a:ext>
              </a:extLst>
            </p:cNvPr>
            <p:cNvSpPr txBox="1"/>
            <p:nvPr/>
          </p:nvSpPr>
          <p:spPr>
            <a:xfrm>
              <a:off x="18485257" y="3015727"/>
              <a:ext cx="915809" cy="428844"/>
            </a:xfrm>
            <a:prstGeom prst="rect">
              <a:avLst/>
            </a:prstGeom>
            <a:noFill/>
          </p:spPr>
          <p:txBody>
            <a:bodyPr wrap="square" rtlCol="0">
              <a:spAutoFit/>
            </a:bodyPr>
            <a:lstStyle/>
            <a:p>
              <a:r>
                <a:rPr lang="en-US" sz="800" b="1" dirty="0">
                  <a:solidFill>
                    <a:prstClr val="white"/>
                  </a:solidFill>
                  <a:latin typeface="Arial" panose="020B0604020202020204"/>
                </a:rPr>
                <a:t>.29**</a:t>
              </a:r>
            </a:p>
          </p:txBody>
        </p:sp>
        <p:sp>
          <p:nvSpPr>
            <p:cNvPr id="127" name="TextBox 126">
              <a:extLst>
                <a:ext uri="{FF2B5EF4-FFF2-40B4-BE49-F238E27FC236}">
                  <a16:creationId xmlns:a16="http://schemas.microsoft.com/office/drawing/2014/main" id="{8527662E-86CE-4484-8653-A5D16E33F99D}"/>
                </a:ext>
              </a:extLst>
            </p:cNvPr>
            <p:cNvSpPr txBox="1"/>
            <p:nvPr/>
          </p:nvSpPr>
          <p:spPr>
            <a:xfrm>
              <a:off x="15765426" y="3425488"/>
              <a:ext cx="915809" cy="428844"/>
            </a:xfrm>
            <a:prstGeom prst="rect">
              <a:avLst/>
            </a:prstGeom>
            <a:noFill/>
          </p:spPr>
          <p:txBody>
            <a:bodyPr wrap="square" rtlCol="0">
              <a:spAutoFit/>
            </a:bodyPr>
            <a:lstStyle/>
            <a:p>
              <a:r>
                <a:rPr lang="en-US" sz="800" b="1" dirty="0">
                  <a:solidFill>
                    <a:prstClr val="white"/>
                  </a:solidFill>
                  <a:latin typeface="Arial" panose="020B0604020202020204"/>
                </a:rPr>
                <a:t>.28**</a:t>
              </a:r>
            </a:p>
          </p:txBody>
        </p:sp>
      </p:grpSp>
      <p:sp>
        <p:nvSpPr>
          <p:cNvPr id="3" name="Rectangle 2">
            <a:extLst>
              <a:ext uri="{FF2B5EF4-FFF2-40B4-BE49-F238E27FC236}">
                <a16:creationId xmlns:a16="http://schemas.microsoft.com/office/drawing/2014/main" id="{08BACCD6-9BAE-4850-9024-619282037B2F}"/>
              </a:ext>
            </a:extLst>
          </p:cNvPr>
          <p:cNvSpPr/>
          <p:nvPr/>
        </p:nvSpPr>
        <p:spPr>
          <a:xfrm>
            <a:off x="2901885" y="3484086"/>
            <a:ext cx="504253" cy="12462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3076ADD8-C3E8-4ABE-901B-90261F4DB348}"/>
              </a:ext>
            </a:extLst>
          </p:cNvPr>
          <p:cNvSpPr txBox="1"/>
          <p:nvPr/>
        </p:nvSpPr>
        <p:spPr>
          <a:xfrm>
            <a:off x="2332946" y="3416217"/>
            <a:ext cx="1539139" cy="307777"/>
          </a:xfrm>
          <a:prstGeom prst="rect">
            <a:avLst/>
          </a:prstGeom>
          <a:noFill/>
        </p:spPr>
        <p:txBody>
          <a:bodyPr wrap="none" rtlCol="0">
            <a:spAutoFit/>
          </a:bodyPr>
          <a:lstStyle/>
          <a:p>
            <a:r>
              <a:rPr lang="en-US" sz="1400" b="1" dirty="0"/>
              <a:t>Apartment unit ID</a:t>
            </a:r>
          </a:p>
        </p:txBody>
      </p:sp>
      <p:sp>
        <p:nvSpPr>
          <p:cNvPr id="5" name="Rectangle 4">
            <a:extLst>
              <a:ext uri="{FF2B5EF4-FFF2-40B4-BE49-F238E27FC236}">
                <a16:creationId xmlns:a16="http://schemas.microsoft.com/office/drawing/2014/main" id="{437780F2-DABE-4601-9170-C264C33D7222}"/>
              </a:ext>
            </a:extLst>
          </p:cNvPr>
          <p:cNvSpPr/>
          <p:nvPr/>
        </p:nvSpPr>
        <p:spPr>
          <a:xfrm>
            <a:off x="5719463" y="2350159"/>
            <a:ext cx="467062" cy="8893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0CBF1D67-5758-46ED-9F0D-CD936D9A5368}"/>
              </a:ext>
            </a:extLst>
          </p:cNvPr>
          <p:cNvSpPr txBox="1"/>
          <p:nvPr/>
        </p:nvSpPr>
        <p:spPr>
          <a:xfrm>
            <a:off x="5558953" y="2236000"/>
            <a:ext cx="780983" cy="246221"/>
          </a:xfrm>
          <a:prstGeom prst="rect">
            <a:avLst/>
          </a:prstGeom>
          <a:noFill/>
        </p:spPr>
        <p:txBody>
          <a:bodyPr wrap="none" rtlCol="0">
            <a:spAutoFit/>
          </a:bodyPr>
          <a:lstStyle/>
          <a:p>
            <a:r>
              <a:rPr lang="en-US" sz="1000" b="1"/>
              <a:t>Percentage</a:t>
            </a:r>
            <a:endParaRPr lang="en-US" sz="1000" b="1" dirty="0"/>
          </a:p>
        </p:txBody>
      </p:sp>
    </p:spTree>
    <p:extLst>
      <p:ext uri="{BB962C8B-B14F-4D97-AF65-F5344CB8AC3E}">
        <p14:creationId xmlns:p14="http://schemas.microsoft.com/office/powerpoint/2010/main" val="798122026"/>
      </p:ext>
    </p:extLst>
  </p:cSld>
  <p:clrMapOvr>
    <a:masterClrMapping/>
  </p:clrMapOvr>
  <mc:AlternateContent xmlns:mc="http://schemas.openxmlformats.org/markup-compatibility/2006" xmlns:p14="http://schemas.microsoft.com/office/powerpoint/2010/main">
    <mc:Choice Requires="p14">
      <p:transition p14:dur="10" advClick="0" advTm="40000"/>
    </mc:Choice>
    <mc:Fallback xmlns="">
      <p:transition advClick="0" advTm="4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Rectangle: Rounded Corners 173">
            <a:extLst>
              <a:ext uri="{FF2B5EF4-FFF2-40B4-BE49-F238E27FC236}">
                <a16:creationId xmlns:a16="http://schemas.microsoft.com/office/drawing/2014/main" id="{0335C57E-D2ED-4FA9-BB0F-89D21767A3C3}"/>
              </a:ext>
            </a:extLst>
          </p:cNvPr>
          <p:cNvSpPr/>
          <p:nvPr/>
        </p:nvSpPr>
        <p:spPr>
          <a:xfrm>
            <a:off x="83304" y="1259628"/>
            <a:ext cx="11673308" cy="3083685"/>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TextBox 27">
            <a:extLst>
              <a:ext uri="{FF2B5EF4-FFF2-40B4-BE49-F238E27FC236}">
                <a16:creationId xmlns:a16="http://schemas.microsoft.com/office/drawing/2014/main" id="{049C83F0-D823-44D7-9BEA-FFFBF86A1D37}"/>
              </a:ext>
            </a:extLst>
          </p:cNvPr>
          <p:cNvSpPr txBox="1"/>
          <p:nvPr/>
        </p:nvSpPr>
        <p:spPr>
          <a:xfrm>
            <a:off x="1437559" y="1441889"/>
            <a:ext cx="9008926" cy="369332"/>
          </a:xfrm>
          <a:prstGeom prst="rect">
            <a:avLst/>
          </a:prstGeom>
          <a:solidFill>
            <a:schemeClr val="tx2">
              <a:lumMod val="20000"/>
              <a:lumOff val="80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lvl="0" indent="-457200" algn="ctr">
              <a:buFont typeface="Wingdings" panose="05000000000000000000" pitchFamily="2" charset="2"/>
              <a:buChar char="§"/>
              <a:defRPr/>
            </a:pPr>
            <a:r>
              <a:rPr lang="en-US" b="1" dirty="0"/>
              <a:t>Behavioral model to predict energy conserving behavior before and after feedback</a:t>
            </a:r>
          </a:p>
        </p:txBody>
      </p:sp>
      <p:sp>
        <p:nvSpPr>
          <p:cNvPr id="109" name="Rectangle 108">
            <a:extLst>
              <a:ext uri="{FF2B5EF4-FFF2-40B4-BE49-F238E27FC236}">
                <a16:creationId xmlns:a16="http://schemas.microsoft.com/office/drawing/2014/main" id="{B056EBCC-7FFB-4259-9651-65B8FAEF449D}"/>
              </a:ext>
            </a:extLst>
          </p:cNvPr>
          <p:cNvSpPr/>
          <p:nvPr/>
        </p:nvSpPr>
        <p:spPr>
          <a:xfrm>
            <a:off x="25179" y="1850576"/>
            <a:ext cx="7124219" cy="338554"/>
          </a:xfrm>
          <a:prstGeom prst="rect">
            <a:avLst/>
          </a:prstGeom>
        </p:spPr>
        <p:txBody>
          <a:bodyPr wrap="square">
            <a:spAutoFit/>
          </a:bodyPr>
          <a:lstStyle/>
          <a:p>
            <a:pPr algn="ctr"/>
            <a:r>
              <a:rPr lang="en-US" sz="1600" b="1" dirty="0">
                <a:cs typeface="helvetica" panose="020B0604020202020204" pitchFamily="34" charset="0"/>
              </a:rPr>
              <a:t>Probabilistic graphical model of occupants’ behavior</a:t>
            </a:r>
            <a:endParaRPr lang="en-US" sz="1600" b="1" dirty="0">
              <a:solidFill>
                <a:prstClr val="black"/>
              </a:solidFill>
            </a:endParaRPr>
          </a:p>
        </p:txBody>
      </p:sp>
      <p:grpSp>
        <p:nvGrpSpPr>
          <p:cNvPr id="10" name="Group 9">
            <a:extLst>
              <a:ext uri="{FF2B5EF4-FFF2-40B4-BE49-F238E27FC236}">
                <a16:creationId xmlns:a16="http://schemas.microsoft.com/office/drawing/2014/main" id="{19262459-6C97-4F32-870F-CE2719365D88}"/>
              </a:ext>
            </a:extLst>
          </p:cNvPr>
          <p:cNvGrpSpPr/>
          <p:nvPr/>
        </p:nvGrpSpPr>
        <p:grpSpPr>
          <a:xfrm>
            <a:off x="215614" y="2047294"/>
            <a:ext cx="5810615" cy="2409338"/>
            <a:chOff x="390368" y="2208829"/>
            <a:chExt cx="7056009" cy="2366135"/>
          </a:xfrm>
        </p:grpSpPr>
        <p:grpSp>
          <p:nvGrpSpPr>
            <p:cNvPr id="101" name="Group 100">
              <a:extLst>
                <a:ext uri="{FF2B5EF4-FFF2-40B4-BE49-F238E27FC236}">
                  <a16:creationId xmlns:a16="http://schemas.microsoft.com/office/drawing/2014/main" id="{10AA008F-F458-419E-B044-F9B3A45B52B0}"/>
                </a:ext>
              </a:extLst>
            </p:cNvPr>
            <p:cNvGrpSpPr/>
            <p:nvPr/>
          </p:nvGrpSpPr>
          <p:grpSpPr>
            <a:xfrm>
              <a:off x="637050" y="2208829"/>
              <a:ext cx="6709684" cy="832139"/>
              <a:chOff x="22388276" y="22255554"/>
              <a:chExt cx="7785746" cy="812848"/>
            </a:xfrm>
          </p:grpSpPr>
          <mc:AlternateContent xmlns:mc="http://schemas.openxmlformats.org/markup-compatibility/2006" xmlns:a14="http://schemas.microsoft.com/office/drawing/2010/main">
            <mc:Choice Requires="a14">
              <p:sp>
                <p:nvSpPr>
                  <p:cNvPr id="102" name="Oval 101">
                    <a:extLst>
                      <a:ext uri="{FF2B5EF4-FFF2-40B4-BE49-F238E27FC236}">
                        <a16:creationId xmlns:a16="http://schemas.microsoft.com/office/drawing/2014/main" id="{6C1E405A-8E94-45E6-9F1D-E7CD1115ABF9}"/>
                      </a:ext>
                    </a:extLst>
                  </p:cNvPr>
                  <p:cNvSpPr/>
                  <p:nvPr/>
                </p:nvSpPr>
                <p:spPr>
                  <a:xfrm>
                    <a:off x="22388276" y="22255554"/>
                    <a:ext cx="1613678" cy="812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Resident</a:t>
                    </a:r>
                  </a:p>
                  <a:p>
                    <a:pPr algn="ct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ea typeface="Cambria Math" panose="02040503050406030204" pitchFamily="18" charset="0"/>
                            </a:rPr>
                            <m:t>𝜋</m:t>
                          </m:r>
                          <m:d>
                            <m:dPr>
                              <m:ctrlPr>
                                <a:rPr lang="en-US" sz="1200" i="1">
                                  <a:latin typeface="Cambria Math" panose="02040503050406030204" pitchFamily="18" charset="0"/>
                                  <a:ea typeface="Cambria Math" panose="02040503050406030204" pitchFamily="18" charset="0"/>
                                </a:rPr>
                              </m:ctrlPr>
                            </m:dPr>
                            <m:e>
                              <m:r>
                                <a:rPr lang="en-US" sz="1200" i="1">
                                  <a:latin typeface="Cambria Math" panose="02040503050406030204" pitchFamily="18" charset="0"/>
                                  <a:ea typeface="Cambria Math" panose="02040503050406030204" pitchFamily="18" charset="0"/>
                                </a:rPr>
                                <m:t>𝛼</m:t>
                              </m:r>
                            </m:e>
                          </m:d>
                        </m:oMath>
                      </m:oMathPara>
                    </a14:m>
                    <a:endParaRPr lang="en-US" sz="1200" dirty="0"/>
                  </a:p>
                </p:txBody>
              </p:sp>
            </mc:Choice>
            <mc:Fallback xmlns="">
              <p:sp>
                <p:nvSpPr>
                  <p:cNvPr id="102" name="Oval 101">
                    <a:extLst>
                      <a:ext uri="{FF2B5EF4-FFF2-40B4-BE49-F238E27FC236}">
                        <a16:creationId xmlns:a16="http://schemas.microsoft.com/office/drawing/2014/main" id="{6C1E405A-8E94-45E6-9F1D-E7CD1115ABF9}"/>
                      </a:ext>
                    </a:extLst>
                  </p:cNvPr>
                  <p:cNvSpPr>
                    <a:spLocks noRot="1" noChangeAspect="1" noMove="1" noResize="1" noEditPoints="1" noAdjustHandles="1" noChangeArrowheads="1" noChangeShapeType="1" noTextEdit="1"/>
                  </p:cNvSpPr>
                  <p:nvPr/>
                </p:nvSpPr>
                <p:spPr>
                  <a:xfrm>
                    <a:off x="22388276" y="22255554"/>
                    <a:ext cx="1613678" cy="812848"/>
                  </a:xfrm>
                  <a:prstGeom prst="ellipse">
                    <a:avLst/>
                  </a:prstGeom>
                  <a:blipFill>
                    <a:blip r:embed="rId4"/>
                    <a:stretch>
                      <a:fillRect/>
                    </a:stretch>
                  </a:blipFill>
                </p:spPr>
                <p:txBody>
                  <a:bodyPr/>
                  <a:lstStyle/>
                  <a:p>
                    <a:r>
                      <a:rPr lang="en-US">
                        <a:noFill/>
                      </a:rPr>
                      <a:t> </a:t>
                    </a:r>
                  </a:p>
                </p:txBody>
              </p:sp>
            </mc:Fallback>
          </mc:AlternateContent>
          <p:cxnSp>
            <p:nvCxnSpPr>
              <p:cNvPr id="103" name="Straight Connector 102">
                <a:extLst>
                  <a:ext uri="{FF2B5EF4-FFF2-40B4-BE49-F238E27FC236}">
                    <a16:creationId xmlns:a16="http://schemas.microsoft.com/office/drawing/2014/main" id="{0CCD50E6-71C1-470B-A525-80551C7C7D7E}"/>
                  </a:ext>
                </a:extLst>
              </p:cNvPr>
              <p:cNvCxnSpPr>
                <a:cxnSpLocks/>
                <a:stCxn id="102" idx="6"/>
              </p:cNvCxnSpPr>
              <p:nvPr/>
            </p:nvCxnSpPr>
            <p:spPr>
              <a:xfrm>
                <a:off x="24001954" y="22661978"/>
                <a:ext cx="5692944"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 name="Rounded Rectangle 163">
                    <a:extLst>
                      <a:ext uri="{FF2B5EF4-FFF2-40B4-BE49-F238E27FC236}">
                        <a16:creationId xmlns:a16="http://schemas.microsoft.com/office/drawing/2014/main" id="{DC763255-63BC-403A-AB57-036010156EE3}"/>
                      </a:ext>
                    </a:extLst>
                  </p:cNvPr>
                  <p:cNvSpPr>
                    <a:spLocks/>
                  </p:cNvSpPr>
                  <p:nvPr/>
                </p:nvSpPr>
                <p:spPr>
                  <a:xfrm>
                    <a:off x="26318764" y="22483474"/>
                    <a:ext cx="1823785" cy="36976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a:t>Utility Bill: </a:t>
                    </a:r>
                    <a14:m>
                      <m:oMath xmlns:m="http://schemas.openxmlformats.org/officeDocument/2006/math">
                        <m:r>
                          <a:rPr lang="en-US" sz="1200" b="1" i="1">
                            <a:latin typeface="Cambria Math" panose="02040503050406030204" pitchFamily="18" charset="0"/>
                            <a:ea typeface="Cambria Math" panose="02040503050406030204" pitchFamily="18" charset="0"/>
                          </a:rPr>
                          <m:t>𝒃</m:t>
                        </m:r>
                        <m:d>
                          <m:dPr>
                            <m:ctrlPr>
                              <a:rPr lang="en-US" sz="1200" b="1" i="1">
                                <a:latin typeface="Cambria Math" panose="02040503050406030204" pitchFamily="18" charset="0"/>
                                <a:ea typeface="Cambria Math" panose="02040503050406030204" pitchFamily="18" charset="0"/>
                              </a:rPr>
                            </m:ctrlPr>
                          </m:dPr>
                          <m:e>
                            <m:r>
                              <a:rPr lang="en-US" sz="1200" b="1" i="1">
                                <a:latin typeface="Cambria Math" panose="02040503050406030204" pitchFamily="18" charset="0"/>
                                <a:ea typeface="Cambria Math" panose="02040503050406030204" pitchFamily="18" charset="0"/>
                              </a:rPr>
                              <m:t>𝜶</m:t>
                            </m:r>
                          </m:e>
                        </m:d>
                      </m:oMath>
                    </a14:m>
                    <a:endParaRPr lang="en-US" sz="1200" b="1"/>
                  </a:p>
                </p:txBody>
              </p:sp>
            </mc:Choice>
            <mc:Fallback xmlns="">
              <p:sp>
                <p:nvSpPr>
                  <p:cNvPr id="104" name="Rounded Rectangle 163">
                    <a:extLst>
                      <a:ext uri="{FF2B5EF4-FFF2-40B4-BE49-F238E27FC236}">
                        <a16:creationId xmlns:a16="http://schemas.microsoft.com/office/drawing/2014/main" id="{DC763255-63BC-403A-AB57-036010156EE3}"/>
                      </a:ext>
                    </a:extLst>
                  </p:cNvPr>
                  <p:cNvSpPr>
                    <a:spLocks noRot="1" noChangeAspect="1" noMove="1" noResize="1" noEditPoints="1" noAdjustHandles="1" noChangeArrowheads="1" noChangeShapeType="1" noTextEdit="1"/>
                  </p:cNvSpPr>
                  <p:nvPr/>
                </p:nvSpPr>
                <p:spPr>
                  <a:xfrm>
                    <a:off x="26318764" y="22483474"/>
                    <a:ext cx="1823785" cy="369765"/>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Rounded Rectangle 176">
                    <a:extLst>
                      <a:ext uri="{FF2B5EF4-FFF2-40B4-BE49-F238E27FC236}">
                        <a16:creationId xmlns:a16="http://schemas.microsoft.com/office/drawing/2014/main" id="{82C1C82D-CA47-44EA-8791-19F47FF72C59}"/>
                      </a:ext>
                    </a:extLst>
                  </p:cNvPr>
                  <p:cNvSpPr>
                    <a:spLocks/>
                  </p:cNvSpPr>
                  <p:nvPr/>
                </p:nvSpPr>
                <p:spPr>
                  <a:xfrm>
                    <a:off x="24263432" y="22495922"/>
                    <a:ext cx="1823785" cy="34388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a:t>Feeling: </a:t>
                    </a:r>
                    <a14:m>
                      <m:oMath xmlns:m="http://schemas.openxmlformats.org/officeDocument/2006/math">
                        <m:r>
                          <a:rPr lang="en-US" sz="1200" b="1" i="1">
                            <a:latin typeface="Cambria Math" panose="02040503050406030204" pitchFamily="18" charset="0"/>
                            <a:ea typeface="Cambria Math" panose="02040503050406030204" pitchFamily="18" charset="0"/>
                          </a:rPr>
                          <m:t>𝒇</m:t>
                        </m:r>
                        <m:d>
                          <m:dPr>
                            <m:ctrlPr>
                              <a:rPr lang="en-US" sz="1200" b="1" i="1">
                                <a:latin typeface="Cambria Math" panose="02040503050406030204" pitchFamily="18" charset="0"/>
                                <a:ea typeface="Cambria Math" panose="02040503050406030204" pitchFamily="18" charset="0"/>
                              </a:rPr>
                            </m:ctrlPr>
                          </m:dPr>
                          <m:e>
                            <m:r>
                              <a:rPr lang="en-US" sz="1200" b="1" i="1">
                                <a:latin typeface="Cambria Math" panose="02040503050406030204" pitchFamily="18" charset="0"/>
                                <a:ea typeface="Cambria Math" panose="02040503050406030204" pitchFamily="18" charset="0"/>
                              </a:rPr>
                              <m:t>𝜶</m:t>
                            </m:r>
                          </m:e>
                        </m:d>
                      </m:oMath>
                    </a14:m>
                    <a:endParaRPr lang="en-US" sz="1200" b="1"/>
                  </a:p>
                </p:txBody>
              </p:sp>
            </mc:Choice>
            <mc:Fallback xmlns="">
              <p:sp>
                <p:nvSpPr>
                  <p:cNvPr id="105" name="Rounded Rectangle 176">
                    <a:extLst>
                      <a:ext uri="{FF2B5EF4-FFF2-40B4-BE49-F238E27FC236}">
                        <a16:creationId xmlns:a16="http://schemas.microsoft.com/office/drawing/2014/main" id="{82C1C82D-CA47-44EA-8791-19F47FF72C59}"/>
                      </a:ext>
                    </a:extLst>
                  </p:cNvPr>
                  <p:cNvSpPr>
                    <a:spLocks noRot="1" noChangeAspect="1" noMove="1" noResize="1" noEditPoints="1" noAdjustHandles="1" noChangeArrowheads="1" noChangeShapeType="1" noTextEdit="1"/>
                  </p:cNvSpPr>
                  <p:nvPr/>
                </p:nvSpPr>
                <p:spPr>
                  <a:xfrm>
                    <a:off x="24263432" y="22495922"/>
                    <a:ext cx="1823785" cy="343881"/>
                  </a:xfrm>
                  <a:prstGeom prst="round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Rounded Rectangle 177">
                    <a:extLst>
                      <a:ext uri="{FF2B5EF4-FFF2-40B4-BE49-F238E27FC236}">
                        <a16:creationId xmlns:a16="http://schemas.microsoft.com/office/drawing/2014/main" id="{F58A2706-9CB5-4D7C-A06C-E0EAB277B860}"/>
                      </a:ext>
                    </a:extLst>
                  </p:cNvPr>
                  <p:cNvSpPr>
                    <a:spLocks/>
                  </p:cNvSpPr>
                  <p:nvPr/>
                </p:nvSpPr>
                <p:spPr>
                  <a:xfrm>
                    <a:off x="28350237" y="22457897"/>
                    <a:ext cx="1823785" cy="36778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a:t>Effort Cost: </a:t>
                    </a:r>
                    <a14:m>
                      <m:oMath xmlns:m="http://schemas.openxmlformats.org/officeDocument/2006/math">
                        <m:r>
                          <a:rPr lang="en-US" sz="1200" b="1" i="1">
                            <a:latin typeface="Cambria Math" panose="02040503050406030204" pitchFamily="18" charset="0"/>
                            <a:ea typeface="Cambria Math" panose="02040503050406030204" pitchFamily="18" charset="0"/>
                          </a:rPr>
                          <m:t>𝒄</m:t>
                        </m:r>
                        <m:d>
                          <m:dPr>
                            <m:ctrlPr>
                              <a:rPr lang="en-US" sz="1200" b="1" i="1">
                                <a:latin typeface="Cambria Math" panose="02040503050406030204" pitchFamily="18" charset="0"/>
                                <a:ea typeface="Cambria Math" panose="02040503050406030204" pitchFamily="18" charset="0"/>
                              </a:rPr>
                            </m:ctrlPr>
                          </m:dPr>
                          <m:e>
                            <m:r>
                              <a:rPr lang="en-US" sz="1200" b="1" i="1">
                                <a:latin typeface="Cambria Math" panose="02040503050406030204" pitchFamily="18" charset="0"/>
                                <a:ea typeface="Cambria Math" panose="02040503050406030204" pitchFamily="18" charset="0"/>
                              </a:rPr>
                              <m:t>𝜶</m:t>
                            </m:r>
                          </m:e>
                        </m:d>
                      </m:oMath>
                    </a14:m>
                    <a:r>
                      <a:rPr lang="en-US" sz="1200" b="1"/>
                      <a:t> </a:t>
                    </a:r>
                  </a:p>
                </p:txBody>
              </p:sp>
            </mc:Choice>
            <mc:Fallback xmlns="">
              <p:sp>
                <p:nvSpPr>
                  <p:cNvPr id="108" name="Rounded Rectangle 177">
                    <a:extLst>
                      <a:ext uri="{FF2B5EF4-FFF2-40B4-BE49-F238E27FC236}">
                        <a16:creationId xmlns:a16="http://schemas.microsoft.com/office/drawing/2014/main" id="{F58A2706-9CB5-4D7C-A06C-E0EAB277B860}"/>
                      </a:ext>
                    </a:extLst>
                  </p:cNvPr>
                  <p:cNvSpPr>
                    <a:spLocks noRot="1" noChangeAspect="1" noMove="1" noResize="1" noEditPoints="1" noAdjustHandles="1" noChangeArrowheads="1" noChangeShapeType="1" noTextEdit="1"/>
                  </p:cNvSpPr>
                  <p:nvPr/>
                </p:nvSpPr>
                <p:spPr>
                  <a:xfrm>
                    <a:off x="28350237" y="22457897"/>
                    <a:ext cx="1823785" cy="367783"/>
                  </a:xfrm>
                  <a:prstGeom prst="round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A2B69A25-81EE-4D72-A551-6104C249972E}"/>
                    </a:ext>
                  </a:extLst>
                </p:cNvPr>
                <p:cNvSpPr txBox="1"/>
                <p:nvPr/>
              </p:nvSpPr>
              <p:spPr>
                <a:xfrm>
                  <a:off x="518693" y="4139535"/>
                  <a:ext cx="6640015" cy="435429"/>
                </a:xfrm>
                <a:prstGeom prst="rect">
                  <a:avLst/>
                </a:prstGeom>
                <a:noFill/>
              </p:spPr>
              <p:txBody>
                <a:bodyPr wrap="square" rtlCol="0">
                  <a:spAutoFit/>
                </a:bodyPr>
                <a:lstStyle/>
                <a:p>
                  <a:pPr algn="ctr">
                    <a:spcBef>
                      <a:spcPts val="600"/>
                    </a:spcBef>
                    <a:spcAft>
                      <a:spcPts val="600"/>
                    </a:spcAft>
                  </a:pPr>
                  <a14:m>
                    <m:oMath xmlns:m="http://schemas.openxmlformats.org/officeDocument/2006/math">
                      <m:r>
                        <a:rPr lang="en-US" sz="1600" b="1" i="1">
                          <a:latin typeface="Cambria Math" panose="02040503050406030204" pitchFamily="18" charset="0"/>
                          <a:ea typeface="Cambria Math" panose="02040503050406030204" pitchFamily="18" charset="0"/>
                        </a:rPr>
                        <m:t>𝝅</m:t>
                      </m:r>
                      <m:d>
                        <m:dPr>
                          <m:ctrlPr>
                            <a:rPr lang="en-US" sz="1600" b="1" i="1">
                              <a:latin typeface="Cambria Math" panose="02040503050406030204" pitchFamily="18" charset="0"/>
                              <a:ea typeface="Cambria Math" panose="02040503050406030204" pitchFamily="18" charset="0"/>
                            </a:rPr>
                          </m:ctrlPr>
                        </m:dPr>
                        <m:e>
                          <m:r>
                            <a:rPr lang="en-US" sz="1600" b="1" i="1">
                              <a:latin typeface="Cambria Math" panose="02040503050406030204" pitchFamily="18" charset="0"/>
                              <a:ea typeface="Cambria Math" panose="02040503050406030204" pitchFamily="18" charset="0"/>
                            </a:rPr>
                            <m:t>𝜶</m:t>
                          </m:r>
                        </m:e>
                      </m:d>
                      <m:r>
                        <a:rPr lang="en-US" sz="1600" b="1" i="1">
                          <a:latin typeface="Cambria Math" panose="02040503050406030204" pitchFamily="18" charset="0"/>
                          <a:ea typeface="Cambria Math" panose="02040503050406030204" pitchFamily="18" charset="0"/>
                        </a:rPr>
                        <m:t>=</m:t>
                      </m:r>
                      <m:r>
                        <a:rPr lang="en-US" sz="1600" b="1" i="1">
                          <a:latin typeface="Cambria Math" panose="02040503050406030204" pitchFamily="18" charset="0"/>
                          <a:ea typeface="Cambria Math" panose="02040503050406030204" pitchFamily="18" charset="0"/>
                        </a:rPr>
                        <m:t>𝒇</m:t>
                      </m:r>
                      <m:d>
                        <m:dPr>
                          <m:ctrlPr>
                            <a:rPr lang="en-US" sz="1600" b="1" i="1" smtClean="0">
                              <a:latin typeface="Cambria Math" panose="02040503050406030204" pitchFamily="18" charset="0"/>
                              <a:ea typeface="Cambria Math" panose="02040503050406030204" pitchFamily="18" charset="0"/>
                            </a:rPr>
                          </m:ctrlPr>
                        </m:dPr>
                        <m:e>
                          <m:r>
                            <a:rPr lang="en-US" sz="1600" b="1" i="1">
                              <a:latin typeface="Cambria Math" panose="02040503050406030204" pitchFamily="18" charset="0"/>
                              <a:ea typeface="Cambria Math" panose="02040503050406030204" pitchFamily="18" charset="0"/>
                            </a:rPr>
                            <m:t>𝜶</m:t>
                          </m:r>
                        </m:e>
                      </m:d>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𝒃</m:t>
                      </m:r>
                      <m:d>
                        <m:dPr>
                          <m:ctrlPr>
                            <a:rPr lang="en-US" sz="1600" b="1"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𝜶</m:t>
                          </m:r>
                        </m:e>
                      </m:d>
                    </m:oMath>
                  </a14:m>
                  <a:r>
                    <a:rPr lang="en-US" sz="1600" b="1" dirty="0">
                      <a:latin typeface="Cambria Math" panose="02040503050406030204" pitchFamily="18" charset="0"/>
                      <a:ea typeface="Cambria Math" panose="02040503050406030204" pitchFamily="18" charset="0"/>
                    </a:rPr>
                    <a:t> </a:t>
                  </a:r>
                  <a14:m>
                    <m:oMath xmlns:m="http://schemas.openxmlformats.org/officeDocument/2006/math">
                      <m:r>
                        <a:rPr lang="en-US" sz="1600" b="1" i="1">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 </m:t>
                      </m:r>
                      <m:r>
                        <a:rPr lang="en-US" sz="1600" b="1" i="1" smtClean="0">
                          <a:latin typeface="Cambria Math" panose="02040503050406030204" pitchFamily="18" charset="0"/>
                          <a:ea typeface="Cambria Math" panose="02040503050406030204" pitchFamily="18" charset="0"/>
                        </a:rPr>
                        <m:t>𝒄</m:t>
                      </m:r>
                      <m:d>
                        <m:dPr>
                          <m:ctrlPr>
                            <a:rPr lang="en-US" sz="1600" b="1" i="1">
                              <a:latin typeface="Cambria Math" panose="02040503050406030204" pitchFamily="18" charset="0"/>
                              <a:ea typeface="Cambria Math" panose="02040503050406030204" pitchFamily="18" charset="0"/>
                            </a:rPr>
                          </m:ctrlPr>
                        </m:dPr>
                        <m:e>
                          <m:r>
                            <a:rPr lang="en-US" sz="1600" b="1" i="1">
                              <a:latin typeface="Cambria Math" panose="02040503050406030204" pitchFamily="18" charset="0"/>
                              <a:ea typeface="Cambria Math" panose="02040503050406030204" pitchFamily="18" charset="0"/>
                            </a:rPr>
                            <m:t>𝜶</m:t>
                          </m:r>
                        </m:e>
                      </m:d>
                    </m:oMath>
                  </a14:m>
                  <a:endParaRPr lang="en-US" sz="1600" b="1" baseline="30000" dirty="0">
                    <a:latin typeface="Cambria Math" panose="02040503050406030204" pitchFamily="18" charset="0"/>
                    <a:ea typeface="Cambria Math" panose="02040503050406030204" pitchFamily="18" charset="0"/>
                  </a:endParaRPr>
                </a:p>
              </p:txBody>
            </p:sp>
          </mc:Choice>
          <mc:Fallback xmlns="">
            <p:sp>
              <p:nvSpPr>
                <p:cNvPr id="134" name="TextBox 133">
                  <a:extLst>
                    <a:ext uri="{FF2B5EF4-FFF2-40B4-BE49-F238E27FC236}">
                      <a16:creationId xmlns:a16="http://schemas.microsoft.com/office/drawing/2014/main" id="{A2B69A25-81EE-4D72-A551-6104C249972E}"/>
                    </a:ext>
                  </a:extLst>
                </p:cNvPr>
                <p:cNvSpPr txBox="1">
                  <a:spLocks noRot="1" noChangeAspect="1" noMove="1" noResize="1" noEditPoints="1" noAdjustHandles="1" noChangeArrowheads="1" noChangeShapeType="1" noTextEdit="1"/>
                </p:cNvSpPr>
                <p:nvPr/>
              </p:nvSpPr>
              <p:spPr>
                <a:xfrm>
                  <a:off x="518693" y="4139535"/>
                  <a:ext cx="6640015" cy="435429"/>
                </a:xfrm>
                <a:prstGeom prst="rect">
                  <a:avLst/>
                </a:prstGeom>
                <a:blipFill>
                  <a:blip r:embed="rId8"/>
                  <a:stretch>
                    <a:fillRect b="-12727"/>
                  </a:stretch>
                </a:blipFill>
              </p:spPr>
              <p:txBody>
                <a:bodyPr/>
                <a:lstStyle/>
                <a:p>
                  <a:r>
                    <a:rPr lang="en-US">
                      <a:noFill/>
                    </a:rPr>
                    <a:t> </a:t>
                  </a:r>
                </a:p>
              </p:txBody>
            </p:sp>
          </mc:Fallback>
        </mc:AlternateContent>
        <p:sp>
          <p:nvSpPr>
            <p:cNvPr id="135" name="Equal 658">
              <a:extLst>
                <a:ext uri="{FF2B5EF4-FFF2-40B4-BE49-F238E27FC236}">
                  <a16:creationId xmlns:a16="http://schemas.microsoft.com/office/drawing/2014/main" id="{C6A4C5FD-8A5B-431E-B85E-C25BD53FA30C}"/>
                </a:ext>
              </a:extLst>
            </p:cNvPr>
            <p:cNvSpPr/>
            <p:nvPr/>
          </p:nvSpPr>
          <p:spPr>
            <a:xfrm>
              <a:off x="2003751" y="3367590"/>
              <a:ext cx="202252" cy="169871"/>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endParaRPr>
            </a:p>
          </p:txBody>
        </p:sp>
        <p:sp>
          <p:nvSpPr>
            <p:cNvPr id="136" name="Minus 659">
              <a:extLst>
                <a:ext uri="{FF2B5EF4-FFF2-40B4-BE49-F238E27FC236}">
                  <a16:creationId xmlns:a16="http://schemas.microsoft.com/office/drawing/2014/main" id="{B22DE96B-A251-4A55-BCCA-55FCE96F2E28}"/>
                </a:ext>
              </a:extLst>
            </p:cNvPr>
            <p:cNvSpPr/>
            <p:nvPr/>
          </p:nvSpPr>
          <p:spPr>
            <a:xfrm>
              <a:off x="3766952" y="3322193"/>
              <a:ext cx="249852" cy="260666"/>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37" name="Minus 660">
              <a:extLst>
                <a:ext uri="{FF2B5EF4-FFF2-40B4-BE49-F238E27FC236}">
                  <a16:creationId xmlns:a16="http://schemas.microsoft.com/office/drawing/2014/main" id="{6C19E04A-2009-48F0-9D79-6CA6554B563D}"/>
                </a:ext>
              </a:extLst>
            </p:cNvPr>
            <p:cNvSpPr/>
            <p:nvPr/>
          </p:nvSpPr>
          <p:spPr>
            <a:xfrm>
              <a:off x="5577755" y="3309435"/>
              <a:ext cx="249852" cy="260666"/>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pic>
          <p:nvPicPr>
            <p:cNvPr id="140" name="Picture 139">
              <a:extLst>
                <a:ext uri="{FF2B5EF4-FFF2-40B4-BE49-F238E27FC236}">
                  <a16:creationId xmlns:a16="http://schemas.microsoft.com/office/drawing/2014/main" id="{50C2C9BC-F934-4CD4-ABBB-DFD184EBA955}"/>
                </a:ext>
              </a:extLst>
            </p:cNvPr>
            <p:cNvPicPr>
              <a:picLocks noChangeAspect="1"/>
            </p:cNvPicPr>
            <p:nvPr/>
          </p:nvPicPr>
          <p:blipFill>
            <a:blip r:embed="rId9"/>
            <a:stretch>
              <a:fillRect/>
            </a:stretch>
          </p:blipFill>
          <p:spPr>
            <a:xfrm>
              <a:off x="390368" y="3036502"/>
              <a:ext cx="1644692" cy="1120964"/>
            </a:xfrm>
            <a:prstGeom prst="rect">
              <a:avLst/>
            </a:prstGeom>
          </p:spPr>
        </p:pic>
        <p:pic>
          <p:nvPicPr>
            <p:cNvPr id="141" name="Picture 140">
              <a:extLst>
                <a:ext uri="{FF2B5EF4-FFF2-40B4-BE49-F238E27FC236}">
                  <a16:creationId xmlns:a16="http://schemas.microsoft.com/office/drawing/2014/main" id="{C7CE5EF2-B950-4AB2-9934-084CED6F7C3F}"/>
                </a:ext>
              </a:extLst>
            </p:cNvPr>
            <p:cNvPicPr>
              <a:picLocks noChangeAspect="1"/>
            </p:cNvPicPr>
            <p:nvPr/>
          </p:nvPicPr>
          <p:blipFill>
            <a:blip r:embed="rId10"/>
            <a:stretch>
              <a:fillRect/>
            </a:stretch>
          </p:blipFill>
          <p:spPr>
            <a:xfrm>
              <a:off x="2206002" y="3035063"/>
              <a:ext cx="1598751" cy="1120964"/>
            </a:xfrm>
            <a:prstGeom prst="rect">
              <a:avLst/>
            </a:prstGeom>
          </p:spPr>
        </p:pic>
        <p:pic>
          <p:nvPicPr>
            <p:cNvPr id="142" name="Picture 141">
              <a:extLst>
                <a:ext uri="{FF2B5EF4-FFF2-40B4-BE49-F238E27FC236}">
                  <a16:creationId xmlns:a16="http://schemas.microsoft.com/office/drawing/2014/main" id="{5769DAF7-546F-43D1-8EA6-28CE7099C461}"/>
                </a:ext>
              </a:extLst>
            </p:cNvPr>
            <p:cNvPicPr>
              <a:picLocks noChangeAspect="1"/>
            </p:cNvPicPr>
            <p:nvPr/>
          </p:nvPicPr>
          <p:blipFill>
            <a:blip r:embed="rId11"/>
            <a:stretch>
              <a:fillRect/>
            </a:stretch>
          </p:blipFill>
          <p:spPr>
            <a:xfrm>
              <a:off x="5847626" y="3069411"/>
              <a:ext cx="1598751" cy="1120964"/>
            </a:xfrm>
            <a:prstGeom prst="rect">
              <a:avLst/>
            </a:prstGeom>
          </p:spPr>
        </p:pic>
        <p:pic>
          <p:nvPicPr>
            <p:cNvPr id="156" name="Picture 155">
              <a:extLst>
                <a:ext uri="{FF2B5EF4-FFF2-40B4-BE49-F238E27FC236}">
                  <a16:creationId xmlns:a16="http://schemas.microsoft.com/office/drawing/2014/main" id="{4E325646-1A85-42CF-8731-3D5915B17C7B}"/>
                </a:ext>
              </a:extLst>
            </p:cNvPr>
            <p:cNvPicPr>
              <a:picLocks noChangeAspect="1"/>
            </p:cNvPicPr>
            <p:nvPr/>
          </p:nvPicPr>
          <p:blipFill>
            <a:blip r:embed="rId12"/>
            <a:stretch>
              <a:fillRect/>
            </a:stretch>
          </p:blipFill>
          <p:spPr>
            <a:xfrm>
              <a:off x="4070528" y="3072826"/>
              <a:ext cx="1502973" cy="1041833"/>
            </a:xfrm>
            <a:prstGeom prst="rect">
              <a:avLst/>
            </a:prstGeom>
          </p:spPr>
        </p:pic>
      </p:grpSp>
      <p:sp>
        <p:nvSpPr>
          <p:cNvPr id="138" name="Rectangle 137">
            <a:extLst>
              <a:ext uri="{FF2B5EF4-FFF2-40B4-BE49-F238E27FC236}">
                <a16:creationId xmlns:a16="http://schemas.microsoft.com/office/drawing/2014/main" id="{73537E33-CBFE-47FB-963E-25B06657D13C}"/>
              </a:ext>
            </a:extLst>
          </p:cNvPr>
          <p:cNvSpPr/>
          <p:nvPr/>
        </p:nvSpPr>
        <p:spPr>
          <a:xfrm>
            <a:off x="6470484" y="1850576"/>
            <a:ext cx="6095999" cy="338554"/>
          </a:xfrm>
          <a:prstGeom prst="rect">
            <a:avLst/>
          </a:prstGeom>
        </p:spPr>
        <p:txBody>
          <a:bodyPr wrap="square">
            <a:spAutoFit/>
          </a:bodyPr>
          <a:lstStyle/>
          <a:p>
            <a:pPr algn="ctr"/>
            <a:r>
              <a:rPr lang="en-US" sz="1600" b="1">
                <a:cs typeface="helvetica" panose="020B0604020202020204" pitchFamily="34" charset="0"/>
              </a:rPr>
              <a:t>Causal relationships that affect 𝜷∗</a:t>
            </a:r>
            <a:endParaRPr lang="en-US" sz="1600" baseline="30000" dirty="0"/>
          </a:p>
        </p:txBody>
      </p:sp>
      <p:sp>
        <p:nvSpPr>
          <p:cNvPr id="139" name="Rectangle 138">
            <a:extLst>
              <a:ext uri="{FF2B5EF4-FFF2-40B4-BE49-F238E27FC236}">
                <a16:creationId xmlns:a16="http://schemas.microsoft.com/office/drawing/2014/main" id="{C0D7A78F-44D8-4F88-BC6C-6D7550929E7A}"/>
              </a:ext>
            </a:extLst>
          </p:cNvPr>
          <p:cNvSpPr/>
          <p:nvPr/>
        </p:nvSpPr>
        <p:spPr>
          <a:xfrm>
            <a:off x="8496480" y="2266240"/>
            <a:ext cx="3103793" cy="230832"/>
          </a:xfrm>
          <a:prstGeom prst="rect">
            <a:avLst/>
          </a:prstGeom>
        </p:spPr>
        <p:txBody>
          <a:bodyPr wrap="square">
            <a:spAutoFit/>
          </a:bodyPr>
          <a:lstStyle/>
          <a:p>
            <a:r>
              <a:rPr lang="en-US" sz="900" dirty="0"/>
              <a:t>Created survey applicable to community population for </a:t>
            </a:r>
            <a:r>
              <a:rPr lang="en-US" sz="900" b="1" i="1" dirty="0"/>
              <a:t>l</a:t>
            </a:r>
            <a:endParaRPr lang="en-US" sz="900" dirty="0"/>
          </a:p>
        </p:txBody>
      </p:sp>
      <p:sp>
        <p:nvSpPr>
          <p:cNvPr id="154" name="Rounded Rectangle 677">
            <a:extLst>
              <a:ext uri="{FF2B5EF4-FFF2-40B4-BE49-F238E27FC236}">
                <a16:creationId xmlns:a16="http://schemas.microsoft.com/office/drawing/2014/main" id="{462F0BEE-FE6D-4939-90BC-361F5678C932}"/>
              </a:ext>
            </a:extLst>
          </p:cNvPr>
          <p:cNvSpPr/>
          <p:nvPr/>
        </p:nvSpPr>
        <p:spPr>
          <a:xfrm>
            <a:off x="6636049" y="2200139"/>
            <a:ext cx="5234662" cy="4289447"/>
          </a:xfrm>
          <a:prstGeom prst="roundRect">
            <a:avLst>
              <a:gd name="adj" fmla="val 8176"/>
            </a:avLst>
          </a:prstGeom>
          <a:solidFill>
            <a:schemeClr val="bg1"/>
          </a:solidFill>
          <a:ln w="952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161" name="Group 160">
            <a:extLst>
              <a:ext uri="{FF2B5EF4-FFF2-40B4-BE49-F238E27FC236}">
                <a16:creationId xmlns:a16="http://schemas.microsoft.com/office/drawing/2014/main" id="{FB39E316-8441-4E65-9DF9-9B59D812A998}"/>
              </a:ext>
            </a:extLst>
          </p:cNvPr>
          <p:cNvGrpSpPr/>
          <p:nvPr/>
        </p:nvGrpSpPr>
        <p:grpSpPr>
          <a:xfrm>
            <a:off x="407506" y="4489850"/>
            <a:ext cx="6028834" cy="2543778"/>
            <a:chOff x="20205506" y="9977471"/>
            <a:chExt cx="10128729" cy="3008956"/>
          </a:xfrm>
        </p:grpSpPr>
        <p:sp>
          <p:nvSpPr>
            <p:cNvPr id="162" name="Rectangle 161">
              <a:extLst>
                <a:ext uri="{FF2B5EF4-FFF2-40B4-BE49-F238E27FC236}">
                  <a16:creationId xmlns:a16="http://schemas.microsoft.com/office/drawing/2014/main" id="{36BFCEBE-DC24-4225-8729-FFD1D03D9AAF}"/>
                </a:ext>
              </a:extLst>
            </p:cNvPr>
            <p:cNvSpPr/>
            <p:nvPr/>
          </p:nvSpPr>
          <p:spPr>
            <a:xfrm>
              <a:off x="20205506" y="9977471"/>
              <a:ext cx="10060857" cy="400465"/>
            </a:xfrm>
            <a:prstGeom prst="rect">
              <a:avLst/>
            </a:prstGeom>
          </p:spPr>
          <p:txBody>
            <a:bodyPr wrap="square">
              <a:spAutoFit/>
            </a:bodyPr>
            <a:lstStyle/>
            <a:p>
              <a:pPr algn="ctr"/>
              <a:r>
                <a:rPr lang="en-US" sz="1600" b="1" dirty="0">
                  <a:cs typeface="helvetica" panose="020B0604020202020204" pitchFamily="34" charset="0"/>
                </a:rPr>
                <a:t>Lottery Framework based on ECB</a:t>
              </a:r>
              <a:endParaRPr lang="en-US" sz="1600" baseline="30000" dirty="0"/>
            </a:p>
          </p:txBody>
        </p:sp>
        <p:sp>
          <p:nvSpPr>
            <p:cNvPr id="163" name="TextBox 162">
              <a:extLst>
                <a:ext uri="{FF2B5EF4-FFF2-40B4-BE49-F238E27FC236}">
                  <a16:creationId xmlns:a16="http://schemas.microsoft.com/office/drawing/2014/main" id="{59201A2E-0DDE-4597-82A3-97D5DC664888}"/>
                </a:ext>
              </a:extLst>
            </p:cNvPr>
            <p:cNvSpPr txBox="1"/>
            <p:nvPr/>
          </p:nvSpPr>
          <p:spPr>
            <a:xfrm rot="5400000">
              <a:off x="20148880" y="12145623"/>
              <a:ext cx="1041180" cy="640427"/>
            </a:xfrm>
            <a:prstGeom prst="rect">
              <a:avLst/>
            </a:prstGeom>
            <a:noFill/>
          </p:spPr>
          <p:txBody>
            <a:bodyPr wrap="square" rtlCol="0">
              <a:spAutoFit/>
            </a:bodyPr>
            <a:lstStyle/>
            <a:p>
              <a:pPr algn="ctr"/>
              <a:r>
                <a:rPr lang="en-US" b="1" dirty="0"/>
                <a:t>…</a:t>
              </a:r>
            </a:p>
          </p:txBody>
        </p:sp>
        <p:pic>
          <p:nvPicPr>
            <p:cNvPr id="175" name="Picture 174" descr="A close up of a logo&#10;&#10;Description automatically generated">
              <a:extLst>
                <a:ext uri="{FF2B5EF4-FFF2-40B4-BE49-F238E27FC236}">
                  <a16:creationId xmlns:a16="http://schemas.microsoft.com/office/drawing/2014/main" id="{2D461D20-1863-4632-8A6A-027FB84819AB}"/>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24652491" y="10827110"/>
              <a:ext cx="1307238" cy="1594471"/>
            </a:xfrm>
            <a:prstGeom prst="rect">
              <a:avLst/>
            </a:prstGeom>
            <a:effectLst>
              <a:outerShdw blurRad="50800" dist="38100" dir="2700000" algn="tl" rotWithShape="0">
                <a:prstClr val="black">
                  <a:alpha val="40000"/>
                </a:prstClr>
              </a:outerShdw>
            </a:effectLst>
          </p:spPr>
        </p:pic>
        <p:pic>
          <p:nvPicPr>
            <p:cNvPr id="179" name="Picture 178" descr="A close up of a logo&#10;&#10;Description automatically generated">
              <a:extLst>
                <a:ext uri="{FF2B5EF4-FFF2-40B4-BE49-F238E27FC236}">
                  <a16:creationId xmlns:a16="http://schemas.microsoft.com/office/drawing/2014/main" id="{5C531648-2D50-42A1-87DB-DC06F6A24B62}"/>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21563997" y="10551386"/>
              <a:ext cx="2966757" cy="1904669"/>
            </a:xfrm>
            <a:prstGeom prst="rect">
              <a:avLst/>
            </a:prstGeom>
            <a:effectLst>
              <a:outerShdw blurRad="50800" dist="38100" dir="2700000" algn="tl" rotWithShape="0">
                <a:prstClr val="black">
                  <a:alpha val="40000"/>
                </a:prstClr>
              </a:outerShdw>
            </a:effectLst>
          </p:spPr>
        </p:pic>
        <p:pic>
          <p:nvPicPr>
            <p:cNvPr id="222" name="Picture 221">
              <a:extLst>
                <a:ext uri="{FF2B5EF4-FFF2-40B4-BE49-F238E27FC236}">
                  <a16:creationId xmlns:a16="http://schemas.microsoft.com/office/drawing/2014/main" id="{C1FDCB8C-1CF2-40FA-939B-CF5DAC442A0F}"/>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20382839" y="11939817"/>
              <a:ext cx="304800" cy="266700"/>
            </a:xfrm>
            <a:prstGeom prst="rect">
              <a:avLst/>
            </a:prstGeom>
          </p:spPr>
        </p:pic>
        <p:pic>
          <p:nvPicPr>
            <p:cNvPr id="223" name="Picture 222">
              <a:extLst>
                <a:ext uri="{FF2B5EF4-FFF2-40B4-BE49-F238E27FC236}">
                  <a16:creationId xmlns:a16="http://schemas.microsoft.com/office/drawing/2014/main" id="{8B81072D-6958-43E3-9AA9-7882EC91D8FE}"/>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20414928" y="11041342"/>
              <a:ext cx="304800" cy="266700"/>
            </a:xfrm>
            <a:prstGeom prst="rect">
              <a:avLst/>
            </a:prstGeom>
          </p:spPr>
        </p:pic>
        <p:pic>
          <p:nvPicPr>
            <p:cNvPr id="224" name="Picture 223">
              <a:extLst>
                <a:ext uri="{FF2B5EF4-FFF2-40B4-BE49-F238E27FC236}">
                  <a16:creationId xmlns:a16="http://schemas.microsoft.com/office/drawing/2014/main" id="{60AC2C7F-8987-41A8-8436-3562C2329862}"/>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20383447" y="11490579"/>
              <a:ext cx="304800" cy="266700"/>
            </a:xfrm>
            <a:prstGeom prst="rect">
              <a:avLst/>
            </a:prstGeom>
          </p:spPr>
        </p:pic>
        <p:cxnSp>
          <p:nvCxnSpPr>
            <p:cNvPr id="225" name="Straight Arrow Connector 224">
              <a:extLst>
                <a:ext uri="{FF2B5EF4-FFF2-40B4-BE49-F238E27FC236}">
                  <a16:creationId xmlns:a16="http://schemas.microsoft.com/office/drawing/2014/main" id="{4000AB59-D8CC-43BF-92D9-384AC9FB682B}"/>
                </a:ext>
              </a:extLst>
            </p:cNvPr>
            <p:cNvCxnSpPr>
              <a:cxnSpLocks/>
            </p:cNvCxnSpPr>
            <p:nvPr/>
          </p:nvCxnSpPr>
          <p:spPr>
            <a:xfrm rot="5400000" flipH="1" flipV="1">
              <a:off x="21333068" y="11037024"/>
              <a:ext cx="0" cy="3456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6" name="Straight Arrow Connector 225">
              <a:extLst>
                <a:ext uri="{FF2B5EF4-FFF2-40B4-BE49-F238E27FC236}">
                  <a16:creationId xmlns:a16="http://schemas.microsoft.com/office/drawing/2014/main" id="{A31F3319-7974-4AEC-9CC8-B18CB9F64B29}"/>
                </a:ext>
              </a:extLst>
            </p:cNvPr>
            <p:cNvCxnSpPr>
              <a:cxnSpLocks/>
            </p:cNvCxnSpPr>
            <p:nvPr/>
          </p:nvCxnSpPr>
          <p:spPr>
            <a:xfrm rot="5400000" flipH="1" flipV="1">
              <a:off x="21346110" y="11909189"/>
              <a:ext cx="0" cy="3717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7" name="Straight Arrow Connector 226">
              <a:extLst>
                <a:ext uri="{FF2B5EF4-FFF2-40B4-BE49-F238E27FC236}">
                  <a16:creationId xmlns:a16="http://schemas.microsoft.com/office/drawing/2014/main" id="{2A0B72A2-2A9F-40A7-874D-52D4E003A9D1}"/>
                </a:ext>
              </a:extLst>
            </p:cNvPr>
            <p:cNvCxnSpPr>
              <a:cxnSpLocks/>
            </p:cNvCxnSpPr>
            <p:nvPr/>
          </p:nvCxnSpPr>
          <p:spPr>
            <a:xfrm rot="5400000" flipH="1" flipV="1">
              <a:off x="21358226" y="11487604"/>
              <a:ext cx="0" cy="3440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8" name="TextBox 227">
              <a:extLst>
                <a:ext uri="{FF2B5EF4-FFF2-40B4-BE49-F238E27FC236}">
                  <a16:creationId xmlns:a16="http://schemas.microsoft.com/office/drawing/2014/main" id="{7E4D167C-CBC2-43EB-89BF-5BAB689888BB}"/>
                </a:ext>
              </a:extLst>
            </p:cNvPr>
            <p:cNvSpPr txBox="1"/>
            <p:nvPr/>
          </p:nvSpPr>
          <p:spPr>
            <a:xfrm>
              <a:off x="20660444" y="10993569"/>
              <a:ext cx="693717" cy="364060"/>
            </a:xfrm>
            <a:prstGeom prst="rect">
              <a:avLst/>
            </a:prstGeom>
            <a:noFill/>
          </p:spPr>
          <p:txBody>
            <a:bodyPr wrap="square" rtlCol="0">
              <a:spAutoFit/>
            </a:bodyPr>
            <a:lstStyle/>
            <a:p>
              <a:pPr algn="ctr"/>
              <a:r>
                <a:rPr lang="en-US" sz="1400" dirty="0"/>
                <a:t>⍺</a:t>
              </a:r>
              <a:r>
                <a:rPr lang="en-US" sz="1400" baseline="-25000" dirty="0"/>
                <a:t>1</a:t>
              </a:r>
            </a:p>
          </p:txBody>
        </p:sp>
        <p:sp>
          <p:nvSpPr>
            <p:cNvPr id="229" name="TextBox 228">
              <a:extLst>
                <a:ext uri="{FF2B5EF4-FFF2-40B4-BE49-F238E27FC236}">
                  <a16:creationId xmlns:a16="http://schemas.microsoft.com/office/drawing/2014/main" id="{B3725C03-160F-447F-9EFE-183F13553C01}"/>
                </a:ext>
              </a:extLst>
            </p:cNvPr>
            <p:cNvSpPr txBox="1"/>
            <p:nvPr/>
          </p:nvSpPr>
          <p:spPr>
            <a:xfrm>
              <a:off x="20664431" y="11456814"/>
              <a:ext cx="693717" cy="364060"/>
            </a:xfrm>
            <a:prstGeom prst="rect">
              <a:avLst/>
            </a:prstGeom>
            <a:noFill/>
          </p:spPr>
          <p:txBody>
            <a:bodyPr wrap="square" rtlCol="0">
              <a:spAutoFit/>
            </a:bodyPr>
            <a:lstStyle/>
            <a:p>
              <a:pPr algn="ctr"/>
              <a:r>
                <a:rPr lang="en-US" sz="1400" dirty="0"/>
                <a:t>⍺</a:t>
              </a:r>
              <a:r>
                <a:rPr lang="en-US" sz="1400" baseline="-25000" dirty="0"/>
                <a:t>2</a:t>
              </a:r>
            </a:p>
          </p:txBody>
        </p:sp>
        <p:sp>
          <p:nvSpPr>
            <p:cNvPr id="230" name="TextBox 229">
              <a:extLst>
                <a:ext uri="{FF2B5EF4-FFF2-40B4-BE49-F238E27FC236}">
                  <a16:creationId xmlns:a16="http://schemas.microsoft.com/office/drawing/2014/main" id="{2DFBBD4A-3ABC-4653-B382-22D4DD92B88B}"/>
                </a:ext>
              </a:extLst>
            </p:cNvPr>
            <p:cNvSpPr txBox="1"/>
            <p:nvPr/>
          </p:nvSpPr>
          <p:spPr>
            <a:xfrm>
              <a:off x="20660444" y="11867963"/>
              <a:ext cx="693717" cy="364060"/>
            </a:xfrm>
            <a:prstGeom prst="rect">
              <a:avLst/>
            </a:prstGeom>
            <a:noFill/>
          </p:spPr>
          <p:txBody>
            <a:bodyPr wrap="square" rtlCol="0">
              <a:spAutoFit/>
            </a:bodyPr>
            <a:lstStyle/>
            <a:p>
              <a:pPr algn="ctr"/>
              <a:r>
                <a:rPr lang="en-US" sz="1400" dirty="0"/>
                <a:t>⍺</a:t>
              </a:r>
              <a:r>
                <a:rPr lang="en-US" sz="1400" baseline="-25000" dirty="0"/>
                <a:t>3</a:t>
              </a:r>
            </a:p>
          </p:txBody>
        </p:sp>
        <p:pic>
          <p:nvPicPr>
            <p:cNvPr id="231" name="Graphic 189" descr="Money">
              <a:extLst>
                <a:ext uri="{FF2B5EF4-FFF2-40B4-BE49-F238E27FC236}">
                  <a16:creationId xmlns:a16="http://schemas.microsoft.com/office/drawing/2014/main" id="{B13A1B60-B4A2-4BE9-BBE7-495C5245373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5249711" y="11374912"/>
              <a:ext cx="474379" cy="474379"/>
            </a:xfrm>
            <a:prstGeom prst="rect">
              <a:avLst/>
            </a:prstGeom>
          </p:spPr>
        </p:pic>
        <p:sp>
          <p:nvSpPr>
            <p:cNvPr id="232" name="TextBox 231">
              <a:extLst>
                <a:ext uri="{FF2B5EF4-FFF2-40B4-BE49-F238E27FC236}">
                  <a16:creationId xmlns:a16="http://schemas.microsoft.com/office/drawing/2014/main" id="{AD8B8CAC-E5D2-415F-A88B-46E076A1269D}"/>
                </a:ext>
              </a:extLst>
            </p:cNvPr>
            <p:cNvSpPr txBox="1"/>
            <p:nvPr/>
          </p:nvSpPr>
          <p:spPr>
            <a:xfrm>
              <a:off x="21392120" y="10641002"/>
              <a:ext cx="1273610" cy="453636"/>
            </a:xfrm>
            <a:prstGeom prst="rect">
              <a:avLst/>
            </a:prstGeom>
            <a:noFill/>
          </p:spPr>
          <p:txBody>
            <a:bodyPr wrap="square" rtlCol="0">
              <a:spAutoFit/>
            </a:bodyPr>
            <a:lstStyle/>
            <a:p>
              <a:pPr algn="ctr"/>
              <a:r>
                <a:rPr lang="en-US" sz="1100" i="1" dirty="0" err="1"/>
                <a:t>ECB</a:t>
              </a:r>
              <a:r>
                <a:rPr lang="en-US" sz="1100" i="1" baseline="-25000" dirty="0" err="1"/>
                <a:t>w</a:t>
              </a:r>
              <a:r>
                <a:rPr lang="en-US" sz="1100" i="1" baseline="-25000" dirty="0"/>
                <a:t>=1</a:t>
              </a:r>
            </a:p>
          </p:txBody>
        </p:sp>
        <p:pic>
          <p:nvPicPr>
            <p:cNvPr id="233" name="Picture 232">
              <a:extLst>
                <a:ext uri="{FF2B5EF4-FFF2-40B4-BE49-F238E27FC236}">
                  <a16:creationId xmlns:a16="http://schemas.microsoft.com/office/drawing/2014/main" id="{4F9BCC72-4CAC-4986-A3A2-3B172AE95C6F}"/>
                </a:ext>
              </a:extLst>
            </p:cNvPr>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21736588" y="11057841"/>
              <a:ext cx="506080" cy="296743"/>
            </a:xfrm>
            <a:prstGeom prst="rect">
              <a:avLst/>
            </a:prstGeom>
            <a:effectLst>
              <a:glow rad="38100">
                <a:srgbClr val="7030A0">
                  <a:alpha val="40000"/>
                </a:srgbClr>
              </a:glow>
            </a:effectLst>
          </p:spPr>
        </p:pic>
        <p:pic>
          <p:nvPicPr>
            <p:cNvPr id="234" name="Picture 233">
              <a:extLst>
                <a:ext uri="{FF2B5EF4-FFF2-40B4-BE49-F238E27FC236}">
                  <a16:creationId xmlns:a16="http://schemas.microsoft.com/office/drawing/2014/main" id="{A94E50A3-BD5F-4326-BDD0-0A6E87714B71}"/>
                </a:ext>
              </a:extLst>
            </p:cNvPr>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21736588" y="11946683"/>
              <a:ext cx="506080" cy="296743"/>
            </a:xfrm>
            <a:prstGeom prst="rect">
              <a:avLst/>
            </a:prstGeom>
            <a:effectLst>
              <a:glow rad="38100">
                <a:schemeClr val="accent6">
                  <a:lumMod val="60000"/>
                  <a:lumOff val="40000"/>
                  <a:alpha val="40000"/>
                </a:schemeClr>
              </a:glow>
            </a:effectLst>
          </p:spPr>
        </p:pic>
        <p:pic>
          <p:nvPicPr>
            <p:cNvPr id="235" name="Picture 234">
              <a:extLst>
                <a:ext uri="{FF2B5EF4-FFF2-40B4-BE49-F238E27FC236}">
                  <a16:creationId xmlns:a16="http://schemas.microsoft.com/office/drawing/2014/main" id="{FA8081BE-D0DD-421E-B5CC-1127774F99E6}"/>
                </a:ext>
              </a:extLst>
            </p:cNvPr>
            <p:cNvPicPr>
              <a:picLocks noChangeAspect="1"/>
            </p:cNvPicPr>
            <p:nvPr/>
          </p:nvPicPr>
          <p:blipFill>
            <a:blip r:embed="rId21" cstate="hqprint">
              <a:extLst>
                <a:ext uri="{28A0092B-C50C-407E-A947-70E740481C1C}">
                  <a14:useLocalDpi xmlns:a14="http://schemas.microsoft.com/office/drawing/2010/main"/>
                </a:ext>
              </a:extLst>
            </a:blip>
            <a:stretch>
              <a:fillRect/>
            </a:stretch>
          </p:blipFill>
          <p:spPr>
            <a:xfrm>
              <a:off x="23656857" y="11912289"/>
              <a:ext cx="506080" cy="323407"/>
            </a:xfrm>
            <a:prstGeom prst="rect">
              <a:avLst/>
            </a:prstGeom>
            <a:effectLst>
              <a:glow rad="38100">
                <a:schemeClr val="accent6">
                  <a:alpha val="40000"/>
                </a:schemeClr>
              </a:glow>
            </a:effectLst>
          </p:spPr>
        </p:pic>
        <p:sp>
          <p:nvSpPr>
            <p:cNvPr id="236" name="TextBox 235">
              <a:extLst>
                <a:ext uri="{FF2B5EF4-FFF2-40B4-BE49-F238E27FC236}">
                  <a16:creationId xmlns:a16="http://schemas.microsoft.com/office/drawing/2014/main" id="{AF281DA6-A3E0-41D8-A071-18128434F6D4}"/>
                </a:ext>
              </a:extLst>
            </p:cNvPr>
            <p:cNvSpPr txBox="1"/>
            <p:nvPr/>
          </p:nvSpPr>
          <p:spPr>
            <a:xfrm>
              <a:off x="23257143" y="10651706"/>
              <a:ext cx="1273610" cy="453636"/>
            </a:xfrm>
            <a:prstGeom prst="rect">
              <a:avLst/>
            </a:prstGeom>
            <a:noFill/>
          </p:spPr>
          <p:txBody>
            <a:bodyPr wrap="square" rtlCol="0">
              <a:spAutoFit/>
            </a:bodyPr>
            <a:lstStyle/>
            <a:p>
              <a:pPr algn="ctr"/>
              <a:r>
                <a:rPr lang="en-US" sz="1100" i="1" dirty="0" err="1"/>
                <a:t>ECB</a:t>
              </a:r>
              <a:r>
                <a:rPr lang="en-US" sz="1100" i="1" baseline="-25000" dirty="0" err="1"/>
                <a:t>w</a:t>
              </a:r>
              <a:r>
                <a:rPr lang="en-US" sz="1100" i="1" baseline="-25000" dirty="0"/>
                <a:t>=n</a:t>
              </a:r>
            </a:p>
          </p:txBody>
        </p:sp>
        <p:pic>
          <p:nvPicPr>
            <p:cNvPr id="237" name="Picture 236">
              <a:extLst>
                <a:ext uri="{FF2B5EF4-FFF2-40B4-BE49-F238E27FC236}">
                  <a16:creationId xmlns:a16="http://schemas.microsoft.com/office/drawing/2014/main" id="{E385CDBF-A33C-4491-92B0-7F60B94C9396}"/>
                </a:ext>
              </a:extLst>
            </p:cNvPr>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22412690" y="11028609"/>
              <a:ext cx="506080" cy="296743"/>
            </a:xfrm>
            <a:prstGeom prst="rect">
              <a:avLst/>
            </a:prstGeom>
            <a:effectLst>
              <a:outerShdw blurRad="50800" dist="38100" dir="2700000" algn="tl" rotWithShape="0">
                <a:prstClr val="black">
                  <a:alpha val="40000"/>
                </a:prstClr>
              </a:outerShdw>
            </a:effectLst>
          </p:spPr>
        </p:pic>
        <p:pic>
          <p:nvPicPr>
            <p:cNvPr id="238" name="Picture 237">
              <a:extLst>
                <a:ext uri="{FF2B5EF4-FFF2-40B4-BE49-F238E27FC236}">
                  <a16:creationId xmlns:a16="http://schemas.microsoft.com/office/drawing/2014/main" id="{52C55ED7-833F-4943-8915-7F66F7C5121B}"/>
                </a:ext>
              </a:extLst>
            </p:cNvPr>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22418679" y="11511914"/>
              <a:ext cx="506080" cy="296743"/>
            </a:xfrm>
            <a:prstGeom prst="rect">
              <a:avLst/>
            </a:prstGeom>
            <a:effectLst>
              <a:outerShdw blurRad="50800" dist="38100" dir="2700000" algn="tl" rotWithShape="0">
                <a:prstClr val="black">
                  <a:alpha val="40000"/>
                </a:prstClr>
              </a:outerShdw>
            </a:effectLst>
          </p:spPr>
        </p:pic>
        <p:pic>
          <p:nvPicPr>
            <p:cNvPr id="239" name="Picture 238">
              <a:extLst>
                <a:ext uri="{FF2B5EF4-FFF2-40B4-BE49-F238E27FC236}">
                  <a16:creationId xmlns:a16="http://schemas.microsoft.com/office/drawing/2014/main" id="{8FB57A3C-1BF5-4B72-8505-31F522D15197}"/>
                </a:ext>
              </a:extLst>
            </p:cNvPr>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22418679" y="11959026"/>
              <a:ext cx="506080" cy="296743"/>
            </a:xfrm>
            <a:prstGeom prst="rect">
              <a:avLst/>
            </a:prstGeom>
            <a:effectLst>
              <a:outerShdw blurRad="50800" dist="38100" dir="2700000" algn="tl" rotWithShape="0">
                <a:prstClr val="black">
                  <a:alpha val="40000"/>
                </a:prstClr>
              </a:outerShdw>
            </a:effectLst>
          </p:spPr>
        </p:pic>
        <p:sp>
          <p:nvSpPr>
            <p:cNvPr id="240" name="TextBox 239">
              <a:extLst>
                <a:ext uri="{FF2B5EF4-FFF2-40B4-BE49-F238E27FC236}">
                  <a16:creationId xmlns:a16="http://schemas.microsoft.com/office/drawing/2014/main" id="{4F65708C-1B42-443A-A411-A89480079B85}"/>
                </a:ext>
              </a:extLst>
            </p:cNvPr>
            <p:cNvSpPr txBox="1"/>
            <p:nvPr/>
          </p:nvSpPr>
          <p:spPr>
            <a:xfrm>
              <a:off x="22843768" y="10897880"/>
              <a:ext cx="865502" cy="640427"/>
            </a:xfrm>
            <a:prstGeom prst="rect">
              <a:avLst/>
            </a:prstGeom>
            <a:noFill/>
          </p:spPr>
          <p:txBody>
            <a:bodyPr wrap="square" rtlCol="0">
              <a:spAutoFit/>
            </a:bodyPr>
            <a:lstStyle/>
            <a:p>
              <a:pPr algn="ctr"/>
              <a:r>
                <a:rPr lang="en-US" b="1" dirty="0"/>
                <a:t>…</a:t>
              </a:r>
            </a:p>
          </p:txBody>
        </p:sp>
        <p:sp>
          <p:nvSpPr>
            <p:cNvPr id="241" name="Freeform 719">
              <a:extLst>
                <a:ext uri="{FF2B5EF4-FFF2-40B4-BE49-F238E27FC236}">
                  <a16:creationId xmlns:a16="http://schemas.microsoft.com/office/drawing/2014/main" id="{2BD23A41-423F-40CE-BB21-A2D2522E3CA0}"/>
                </a:ext>
              </a:extLst>
            </p:cNvPr>
            <p:cNvSpPr/>
            <p:nvPr/>
          </p:nvSpPr>
          <p:spPr>
            <a:xfrm rot="16200000" flipH="1">
              <a:off x="22245300" y="10713540"/>
              <a:ext cx="123745" cy="683803"/>
            </a:xfrm>
            <a:custGeom>
              <a:avLst/>
              <a:gdLst>
                <a:gd name="connsiteX0" fmla="*/ 114514 w 139914"/>
                <a:gd name="connsiteY0" fmla="*/ 0 h 749300"/>
                <a:gd name="connsiteX1" fmla="*/ 214 w 139914"/>
                <a:gd name="connsiteY1" fmla="*/ 406400 h 749300"/>
                <a:gd name="connsiteX2" fmla="*/ 139914 w 139914"/>
                <a:gd name="connsiteY2" fmla="*/ 749300 h 749300"/>
              </a:gdLst>
              <a:ahLst/>
              <a:cxnLst>
                <a:cxn ang="0">
                  <a:pos x="connsiteX0" y="connsiteY0"/>
                </a:cxn>
                <a:cxn ang="0">
                  <a:pos x="connsiteX1" y="connsiteY1"/>
                </a:cxn>
                <a:cxn ang="0">
                  <a:pos x="connsiteX2" y="connsiteY2"/>
                </a:cxn>
              </a:cxnLst>
              <a:rect l="l" t="t" r="r" b="b"/>
              <a:pathLst>
                <a:path w="139914" h="749300">
                  <a:moveTo>
                    <a:pt x="114514" y="0"/>
                  </a:moveTo>
                  <a:cubicBezTo>
                    <a:pt x="55247" y="140758"/>
                    <a:pt x="-4019" y="281517"/>
                    <a:pt x="214" y="406400"/>
                  </a:cubicBezTo>
                  <a:cubicBezTo>
                    <a:pt x="4447" y="531283"/>
                    <a:pt x="114514" y="681567"/>
                    <a:pt x="139914" y="749300"/>
                  </a:cubicBezTo>
                </a:path>
              </a:pathLst>
            </a:custGeom>
            <a:ln w="9525" cap="flat" cmpd="sng" algn="ctr">
              <a:solidFill>
                <a:schemeClr val="dk1"/>
              </a:solidFill>
              <a:prstDash val="solid"/>
              <a:round/>
              <a:headEnd type="oval"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sz="1400"/>
            </a:p>
          </p:txBody>
        </p:sp>
        <p:sp>
          <p:nvSpPr>
            <p:cNvPr id="242" name="TextBox 241">
              <a:extLst>
                <a:ext uri="{FF2B5EF4-FFF2-40B4-BE49-F238E27FC236}">
                  <a16:creationId xmlns:a16="http://schemas.microsoft.com/office/drawing/2014/main" id="{38B6D94E-9B28-4624-B020-2E15CB1C61F2}"/>
                </a:ext>
              </a:extLst>
            </p:cNvPr>
            <p:cNvSpPr txBox="1"/>
            <p:nvPr/>
          </p:nvSpPr>
          <p:spPr>
            <a:xfrm>
              <a:off x="22085560" y="10654263"/>
              <a:ext cx="1273610" cy="453636"/>
            </a:xfrm>
            <a:prstGeom prst="rect">
              <a:avLst/>
            </a:prstGeom>
            <a:noFill/>
          </p:spPr>
          <p:txBody>
            <a:bodyPr wrap="square" rtlCol="0">
              <a:spAutoFit/>
            </a:bodyPr>
            <a:lstStyle/>
            <a:p>
              <a:pPr algn="ctr"/>
              <a:r>
                <a:rPr lang="en-US" sz="1100" i="1" dirty="0" err="1"/>
                <a:t>ECB</a:t>
              </a:r>
              <a:r>
                <a:rPr lang="en-US" sz="1100" i="1" baseline="-25000" dirty="0" err="1"/>
                <a:t>w</a:t>
              </a:r>
              <a:r>
                <a:rPr lang="en-US" sz="1100" i="1" baseline="-25000" dirty="0"/>
                <a:t>=2 </a:t>
              </a:r>
            </a:p>
          </p:txBody>
        </p:sp>
        <p:sp>
          <p:nvSpPr>
            <p:cNvPr id="243" name="TextBox 242">
              <a:extLst>
                <a:ext uri="{FF2B5EF4-FFF2-40B4-BE49-F238E27FC236}">
                  <a16:creationId xmlns:a16="http://schemas.microsoft.com/office/drawing/2014/main" id="{67086D38-74CA-4575-814B-5E45E50B1C1A}"/>
                </a:ext>
              </a:extLst>
            </p:cNvPr>
            <p:cNvSpPr txBox="1"/>
            <p:nvPr/>
          </p:nvSpPr>
          <p:spPr>
            <a:xfrm>
              <a:off x="24494848" y="10382819"/>
              <a:ext cx="1533759" cy="747165"/>
            </a:xfrm>
            <a:prstGeom prst="rect">
              <a:avLst/>
            </a:prstGeom>
            <a:noFill/>
          </p:spPr>
          <p:txBody>
            <a:bodyPr wrap="square" rtlCol="0">
              <a:spAutoFit/>
            </a:bodyPr>
            <a:lstStyle/>
            <a:p>
              <a:pPr algn="ctr"/>
              <a:r>
                <a:rPr lang="en-US" sz="1100" i="1" dirty="0"/>
                <a:t>Energy Savings</a:t>
              </a:r>
              <a:endParaRPr lang="en-US" sz="1100" i="1" baseline="-25000" dirty="0"/>
            </a:p>
          </p:txBody>
        </p:sp>
        <p:pic>
          <p:nvPicPr>
            <p:cNvPr id="244" name="Graphic 202" descr="Money">
              <a:extLst>
                <a:ext uri="{FF2B5EF4-FFF2-40B4-BE49-F238E27FC236}">
                  <a16:creationId xmlns:a16="http://schemas.microsoft.com/office/drawing/2014/main" id="{C607CCB2-BF2D-43FC-BE10-EA427C0881D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4947113" y="10966221"/>
              <a:ext cx="435671" cy="435671"/>
            </a:xfrm>
            <a:prstGeom prst="rect">
              <a:avLst/>
            </a:prstGeom>
          </p:spPr>
        </p:pic>
        <p:pic>
          <p:nvPicPr>
            <p:cNvPr id="245" name="Picture 244" descr="A close up of a logo&#10;&#10;Description automatically generated">
              <a:extLst>
                <a:ext uri="{FF2B5EF4-FFF2-40B4-BE49-F238E27FC236}">
                  <a16:creationId xmlns:a16="http://schemas.microsoft.com/office/drawing/2014/main" id="{35E57AC0-3EED-497A-95E5-3927D39B83BE}"/>
                </a:ext>
              </a:extLst>
            </p:cNvPr>
            <p:cNvPicPr>
              <a:picLocks noChangeAspect="1"/>
            </p:cNvPicPr>
            <p:nvPr/>
          </p:nvPicPr>
          <p:blipFill>
            <a:blip r:embed="rId22" cstate="hqprint">
              <a:extLst>
                <a:ext uri="{28A0092B-C50C-407E-A947-70E740481C1C}">
                  <a14:useLocalDpi xmlns:a14="http://schemas.microsoft.com/office/drawing/2010/main"/>
                </a:ext>
              </a:extLst>
            </a:blip>
            <a:stretch>
              <a:fillRect/>
            </a:stretch>
          </p:blipFill>
          <p:spPr>
            <a:xfrm>
              <a:off x="26081466" y="10761198"/>
              <a:ext cx="2868788" cy="1671518"/>
            </a:xfrm>
            <a:prstGeom prst="rect">
              <a:avLst/>
            </a:prstGeom>
            <a:effectLst>
              <a:outerShdw blurRad="50800" dist="38100" dir="2700000" algn="tl" rotWithShape="0">
                <a:prstClr val="black">
                  <a:alpha val="40000"/>
                </a:prstClr>
              </a:outerShdw>
            </a:effectLst>
          </p:spPr>
        </p:pic>
        <p:grpSp>
          <p:nvGrpSpPr>
            <p:cNvPr id="246" name="Group 245">
              <a:extLst>
                <a:ext uri="{FF2B5EF4-FFF2-40B4-BE49-F238E27FC236}">
                  <a16:creationId xmlns:a16="http://schemas.microsoft.com/office/drawing/2014/main" id="{C20484DF-25A0-4171-BFEA-D4949FE58DB8}"/>
                </a:ext>
              </a:extLst>
            </p:cNvPr>
            <p:cNvGrpSpPr/>
            <p:nvPr/>
          </p:nvGrpSpPr>
          <p:grpSpPr>
            <a:xfrm>
              <a:off x="26444253" y="10904233"/>
              <a:ext cx="2395960" cy="1416148"/>
              <a:chOff x="6519626" y="4826371"/>
              <a:chExt cx="2395960" cy="1416148"/>
            </a:xfrm>
            <a:effectLst>
              <a:outerShdw blurRad="50800" dist="38100" algn="l" rotWithShape="0">
                <a:prstClr val="black">
                  <a:alpha val="40000"/>
                </a:prstClr>
              </a:outerShdw>
            </a:effectLst>
          </p:grpSpPr>
          <p:sp>
            <p:nvSpPr>
              <p:cNvPr id="268" name="TextBox 267">
                <a:extLst>
                  <a:ext uri="{FF2B5EF4-FFF2-40B4-BE49-F238E27FC236}">
                    <a16:creationId xmlns:a16="http://schemas.microsoft.com/office/drawing/2014/main" id="{C374EDFD-4A5C-4446-BDF8-39FC05BC61CE}"/>
                  </a:ext>
                </a:extLst>
              </p:cNvPr>
              <p:cNvSpPr txBox="1"/>
              <p:nvPr/>
            </p:nvSpPr>
            <p:spPr>
              <a:xfrm>
                <a:off x="6828064" y="5316527"/>
                <a:ext cx="730033" cy="409549"/>
              </a:xfrm>
              <a:prstGeom prst="ellipse">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000" b="1" dirty="0">
                    <a:solidFill>
                      <a:sysClr val="windowText" lastClr="000000"/>
                    </a:solidFill>
                  </a:rPr>
                  <a:t>⍺</a:t>
                </a:r>
                <a:r>
                  <a:rPr lang="en-US" sz="1000" b="1" baseline="-25000" dirty="0">
                    <a:solidFill>
                      <a:sysClr val="windowText" lastClr="000000"/>
                    </a:solidFill>
                  </a:rPr>
                  <a:t>2</a:t>
                </a:r>
              </a:p>
            </p:txBody>
          </p:sp>
          <p:sp>
            <p:nvSpPr>
              <p:cNvPr id="269" name="TextBox 268">
                <a:extLst>
                  <a:ext uri="{FF2B5EF4-FFF2-40B4-BE49-F238E27FC236}">
                    <a16:creationId xmlns:a16="http://schemas.microsoft.com/office/drawing/2014/main" id="{4F30C518-53A9-4F17-A845-A071AD51BD17}"/>
                  </a:ext>
                </a:extLst>
              </p:cNvPr>
              <p:cNvSpPr txBox="1"/>
              <p:nvPr/>
            </p:nvSpPr>
            <p:spPr>
              <a:xfrm>
                <a:off x="7858115" y="4833885"/>
                <a:ext cx="730033" cy="409549"/>
              </a:xfrm>
              <a:prstGeom prst="ellipse">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000" b="1" dirty="0">
                    <a:solidFill>
                      <a:sysClr val="windowText" lastClr="000000"/>
                    </a:solidFill>
                  </a:rPr>
                  <a:t>⍺</a:t>
                </a:r>
                <a:r>
                  <a:rPr lang="en-US" sz="1000" b="1" baseline="-25000" dirty="0">
                    <a:solidFill>
                      <a:sysClr val="windowText" lastClr="000000"/>
                    </a:solidFill>
                  </a:rPr>
                  <a:t>2</a:t>
                </a:r>
              </a:p>
            </p:txBody>
          </p:sp>
          <p:sp>
            <p:nvSpPr>
              <p:cNvPr id="270" name="TextBox 269">
                <a:extLst>
                  <a:ext uri="{FF2B5EF4-FFF2-40B4-BE49-F238E27FC236}">
                    <a16:creationId xmlns:a16="http://schemas.microsoft.com/office/drawing/2014/main" id="{AD116AFE-D7EB-4429-972D-21F6DFCBB1B1}"/>
                  </a:ext>
                </a:extLst>
              </p:cNvPr>
              <p:cNvSpPr txBox="1"/>
              <p:nvPr/>
            </p:nvSpPr>
            <p:spPr>
              <a:xfrm>
                <a:off x="7506809" y="5308054"/>
                <a:ext cx="730033" cy="409549"/>
              </a:xfrm>
              <a:prstGeom prst="ellipse">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000" b="1" dirty="0">
                    <a:solidFill>
                      <a:sysClr val="windowText" lastClr="000000"/>
                    </a:solidFill>
                  </a:rPr>
                  <a:t>⍺</a:t>
                </a:r>
                <a:r>
                  <a:rPr lang="en-US" sz="1000" b="1" baseline="-25000" dirty="0">
                    <a:solidFill>
                      <a:sysClr val="windowText" lastClr="000000"/>
                    </a:solidFill>
                  </a:rPr>
                  <a:t>3</a:t>
                </a:r>
              </a:p>
            </p:txBody>
          </p:sp>
          <p:sp>
            <p:nvSpPr>
              <p:cNvPr id="271" name="TextBox 270">
                <a:extLst>
                  <a:ext uri="{FF2B5EF4-FFF2-40B4-BE49-F238E27FC236}">
                    <a16:creationId xmlns:a16="http://schemas.microsoft.com/office/drawing/2014/main" id="{ED6FE4C1-37D0-44AD-832C-79EA1B5A052C}"/>
                  </a:ext>
                </a:extLst>
              </p:cNvPr>
              <p:cNvSpPr txBox="1"/>
              <p:nvPr/>
            </p:nvSpPr>
            <p:spPr>
              <a:xfrm>
                <a:off x="7250539" y="4826371"/>
                <a:ext cx="730033" cy="409549"/>
              </a:xfrm>
              <a:prstGeom prst="ellipse">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000" b="1" dirty="0">
                    <a:solidFill>
                      <a:sysClr val="windowText" lastClr="000000"/>
                    </a:solidFill>
                  </a:rPr>
                  <a:t>⍺</a:t>
                </a:r>
                <a:r>
                  <a:rPr lang="en-US" sz="1000" b="1" baseline="-25000" dirty="0">
                    <a:solidFill>
                      <a:sysClr val="windowText" lastClr="000000"/>
                    </a:solidFill>
                  </a:rPr>
                  <a:t>3</a:t>
                </a:r>
              </a:p>
            </p:txBody>
          </p:sp>
          <p:sp>
            <p:nvSpPr>
              <p:cNvPr id="272" name="TextBox 271">
                <a:extLst>
                  <a:ext uri="{FF2B5EF4-FFF2-40B4-BE49-F238E27FC236}">
                    <a16:creationId xmlns:a16="http://schemas.microsoft.com/office/drawing/2014/main" id="{ABC21A7A-49A3-4288-BAF8-D5544F436AE8}"/>
                  </a:ext>
                </a:extLst>
              </p:cNvPr>
              <p:cNvSpPr txBox="1"/>
              <p:nvPr/>
            </p:nvSpPr>
            <p:spPr>
              <a:xfrm>
                <a:off x="8185553" y="5472158"/>
                <a:ext cx="730033" cy="409549"/>
              </a:xfrm>
              <a:prstGeom prst="ellipse">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000" b="1" dirty="0">
                    <a:solidFill>
                      <a:sysClr val="windowText" lastClr="000000"/>
                    </a:solidFill>
                  </a:rPr>
                  <a:t>⍺</a:t>
                </a:r>
                <a:r>
                  <a:rPr lang="en-US" sz="1000" b="1" baseline="-25000" dirty="0">
                    <a:solidFill>
                      <a:sysClr val="windowText" lastClr="000000"/>
                    </a:solidFill>
                  </a:rPr>
                  <a:t>1</a:t>
                </a:r>
              </a:p>
            </p:txBody>
          </p:sp>
          <p:sp>
            <p:nvSpPr>
              <p:cNvPr id="273" name="TextBox 272">
                <a:extLst>
                  <a:ext uri="{FF2B5EF4-FFF2-40B4-BE49-F238E27FC236}">
                    <a16:creationId xmlns:a16="http://schemas.microsoft.com/office/drawing/2014/main" id="{3E10227D-E562-444A-AA84-497F88B3AF0B}"/>
                  </a:ext>
                </a:extLst>
              </p:cNvPr>
              <p:cNvSpPr txBox="1"/>
              <p:nvPr/>
            </p:nvSpPr>
            <p:spPr>
              <a:xfrm>
                <a:off x="6519626" y="4834542"/>
                <a:ext cx="730033" cy="409549"/>
              </a:xfrm>
              <a:prstGeom prst="ellipse">
                <a:avLst/>
              </a:prstGeom>
              <a:effectLst>
                <a:outerShdw blurRad="50800" dist="38100" algn="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000" b="1">
                    <a:solidFill>
                      <a:sysClr val="windowText" lastClr="000000"/>
                    </a:solidFill>
                  </a:rPr>
                  <a:t>⍺</a:t>
                </a:r>
                <a:r>
                  <a:rPr lang="en-US" sz="1000" b="1" baseline="-25000">
                    <a:solidFill>
                      <a:sysClr val="windowText" lastClr="000000"/>
                    </a:solidFill>
                  </a:rPr>
                  <a:t>3</a:t>
                </a:r>
                <a:endParaRPr lang="en-US" sz="1000" b="1" baseline="-25000" dirty="0">
                  <a:solidFill>
                    <a:sysClr val="windowText" lastClr="000000"/>
                  </a:solidFill>
                </a:endParaRPr>
              </a:p>
            </p:txBody>
          </p:sp>
          <p:sp>
            <p:nvSpPr>
              <p:cNvPr id="274" name="TextBox 273">
                <a:extLst>
                  <a:ext uri="{FF2B5EF4-FFF2-40B4-BE49-F238E27FC236}">
                    <a16:creationId xmlns:a16="http://schemas.microsoft.com/office/drawing/2014/main" id="{382515D2-4358-42F7-BE83-993DFA7077FF}"/>
                  </a:ext>
                </a:extLst>
              </p:cNvPr>
              <p:cNvSpPr txBox="1"/>
              <p:nvPr/>
            </p:nvSpPr>
            <p:spPr>
              <a:xfrm>
                <a:off x="7753100" y="5832970"/>
                <a:ext cx="730033" cy="409549"/>
              </a:xfrm>
              <a:prstGeom prst="ellipse">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000" b="1" dirty="0">
                    <a:solidFill>
                      <a:sysClr val="windowText" lastClr="000000"/>
                    </a:solidFill>
                  </a:rPr>
                  <a:t>⍺</a:t>
                </a:r>
                <a:r>
                  <a:rPr lang="en-US" sz="1000" b="1" baseline="-25000" dirty="0">
                    <a:solidFill>
                      <a:sysClr val="windowText" lastClr="000000"/>
                    </a:solidFill>
                  </a:rPr>
                  <a:t>3</a:t>
                </a:r>
              </a:p>
            </p:txBody>
          </p:sp>
          <p:sp>
            <p:nvSpPr>
              <p:cNvPr id="275" name="TextBox 274">
                <a:extLst>
                  <a:ext uri="{FF2B5EF4-FFF2-40B4-BE49-F238E27FC236}">
                    <a16:creationId xmlns:a16="http://schemas.microsoft.com/office/drawing/2014/main" id="{74ACB928-DD67-4BE1-A297-ED9EFE52AF0B}"/>
                  </a:ext>
                </a:extLst>
              </p:cNvPr>
              <p:cNvSpPr txBox="1"/>
              <p:nvPr/>
            </p:nvSpPr>
            <p:spPr>
              <a:xfrm>
                <a:off x="7095971" y="5757790"/>
                <a:ext cx="730033" cy="409549"/>
              </a:xfrm>
              <a:prstGeom prst="ellipse">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000" b="1" dirty="0">
                    <a:solidFill>
                      <a:sysClr val="windowText" lastClr="000000"/>
                    </a:solidFill>
                  </a:rPr>
                  <a:t>⍺</a:t>
                </a:r>
                <a:r>
                  <a:rPr lang="en-US" sz="1000" b="1" baseline="-25000" dirty="0">
                    <a:solidFill>
                      <a:sysClr val="windowText" lastClr="000000"/>
                    </a:solidFill>
                  </a:rPr>
                  <a:t>2</a:t>
                </a:r>
              </a:p>
            </p:txBody>
          </p:sp>
        </p:grpSp>
        <p:sp>
          <p:nvSpPr>
            <p:cNvPr id="247" name="Freeform 733">
              <a:extLst>
                <a:ext uri="{FF2B5EF4-FFF2-40B4-BE49-F238E27FC236}">
                  <a16:creationId xmlns:a16="http://schemas.microsoft.com/office/drawing/2014/main" id="{FCCEDD25-A577-4D6B-B897-FF1328B04AB5}"/>
                </a:ext>
              </a:extLst>
            </p:cNvPr>
            <p:cNvSpPr/>
            <p:nvPr/>
          </p:nvSpPr>
          <p:spPr>
            <a:xfrm rot="16200000" flipH="1">
              <a:off x="22322332" y="11653317"/>
              <a:ext cx="123745" cy="683803"/>
            </a:xfrm>
            <a:custGeom>
              <a:avLst/>
              <a:gdLst>
                <a:gd name="connsiteX0" fmla="*/ 114514 w 139914"/>
                <a:gd name="connsiteY0" fmla="*/ 0 h 749300"/>
                <a:gd name="connsiteX1" fmla="*/ 214 w 139914"/>
                <a:gd name="connsiteY1" fmla="*/ 406400 h 749300"/>
                <a:gd name="connsiteX2" fmla="*/ 139914 w 139914"/>
                <a:gd name="connsiteY2" fmla="*/ 749300 h 749300"/>
              </a:gdLst>
              <a:ahLst/>
              <a:cxnLst>
                <a:cxn ang="0">
                  <a:pos x="connsiteX0" y="connsiteY0"/>
                </a:cxn>
                <a:cxn ang="0">
                  <a:pos x="connsiteX1" y="connsiteY1"/>
                </a:cxn>
                <a:cxn ang="0">
                  <a:pos x="connsiteX2" y="connsiteY2"/>
                </a:cxn>
              </a:cxnLst>
              <a:rect l="l" t="t" r="r" b="b"/>
              <a:pathLst>
                <a:path w="139914" h="749300">
                  <a:moveTo>
                    <a:pt x="114514" y="0"/>
                  </a:moveTo>
                  <a:cubicBezTo>
                    <a:pt x="55247" y="140758"/>
                    <a:pt x="-4019" y="281517"/>
                    <a:pt x="214" y="406400"/>
                  </a:cubicBezTo>
                  <a:cubicBezTo>
                    <a:pt x="4447" y="531283"/>
                    <a:pt x="114514" y="681567"/>
                    <a:pt x="139914" y="749300"/>
                  </a:cubicBezTo>
                </a:path>
              </a:pathLst>
            </a:custGeom>
            <a:ln w="9525" cap="flat" cmpd="sng" algn="ctr">
              <a:solidFill>
                <a:schemeClr val="dk1"/>
              </a:solidFill>
              <a:prstDash val="solid"/>
              <a:round/>
              <a:headEnd type="oval"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sz="1400"/>
            </a:p>
          </p:txBody>
        </p:sp>
        <p:sp>
          <p:nvSpPr>
            <p:cNvPr id="248" name="Freeform 735">
              <a:extLst>
                <a:ext uri="{FF2B5EF4-FFF2-40B4-BE49-F238E27FC236}">
                  <a16:creationId xmlns:a16="http://schemas.microsoft.com/office/drawing/2014/main" id="{98456B6B-A007-4884-9662-206A0AD70B53}"/>
                </a:ext>
              </a:extLst>
            </p:cNvPr>
            <p:cNvSpPr/>
            <p:nvPr/>
          </p:nvSpPr>
          <p:spPr>
            <a:xfrm rot="16200000" flipH="1">
              <a:off x="22295315" y="11208120"/>
              <a:ext cx="123745" cy="683803"/>
            </a:xfrm>
            <a:custGeom>
              <a:avLst/>
              <a:gdLst>
                <a:gd name="connsiteX0" fmla="*/ 114514 w 139914"/>
                <a:gd name="connsiteY0" fmla="*/ 0 h 749300"/>
                <a:gd name="connsiteX1" fmla="*/ 214 w 139914"/>
                <a:gd name="connsiteY1" fmla="*/ 406400 h 749300"/>
                <a:gd name="connsiteX2" fmla="*/ 139914 w 139914"/>
                <a:gd name="connsiteY2" fmla="*/ 749300 h 749300"/>
              </a:gdLst>
              <a:ahLst/>
              <a:cxnLst>
                <a:cxn ang="0">
                  <a:pos x="connsiteX0" y="connsiteY0"/>
                </a:cxn>
                <a:cxn ang="0">
                  <a:pos x="connsiteX1" y="connsiteY1"/>
                </a:cxn>
                <a:cxn ang="0">
                  <a:pos x="connsiteX2" y="connsiteY2"/>
                </a:cxn>
              </a:cxnLst>
              <a:rect l="l" t="t" r="r" b="b"/>
              <a:pathLst>
                <a:path w="139914" h="749300">
                  <a:moveTo>
                    <a:pt x="114514" y="0"/>
                  </a:moveTo>
                  <a:cubicBezTo>
                    <a:pt x="55247" y="140758"/>
                    <a:pt x="-4019" y="281517"/>
                    <a:pt x="214" y="406400"/>
                  </a:cubicBezTo>
                  <a:cubicBezTo>
                    <a:pt x="4447" y="531283"/>
                    <a:pt x="114514" y="681567"/>
                    <a:pt x="139914" y="749300"/>
                  </a:cubicBezTo>
                </a:path>
              </a:pathLst>
            </a:custGeom>
            <a:ln w="9525" cap="flat" cmpd="sng" algn="ctr">
              <a:solidFill>
                <a:schemeClr val="dk1"/>
              </a:solidFill>
              <a:prstDash val="solid"/>
              <a:round/>
              <a:headEnd type="oval"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sz="1400"/>
            </a:p>
          </p:txBody>
        </p:sp>
        <p:sp>
          <p:nvSpPr>
            <p:cNvPr id="249" name="TextBox 248">
              <a:extLst>
                <a:ext uri="{FF2B5EF4-FFF2-40B4-BE49-F238E27FC236}">
                  <a16:creationId xmlns:a16="http://schemas.microsoft.com/office/drawing/2014/main" id="{D9B5567B-9E87-452A-8B45-27D2C6AD26AA}"/>
                </a:ext>
              </a:extLst>
            </p:cNvPr>
            <p:cNvSpPr txBox="1"/>
            <p:nvPr/>
          </p:nvSpPr>
          <p:spPr>
            <a:xfrm>
              <a:off x="22827111" y="11422177"/>
              <a:ext cx="865502" cy="640427"/>
            </a:xfrm>
            <a:prstGeom prst="rect">
              <a:avLst/>
            </a:prstGeom>
            <a:noFill/>
          </p:spPr>
          <p:txBody>
            <a:bodyPr wrap="square" rtlCol="0">
              <a:spAutoFit/>
            </a:bodyPr>
            <a:lstStyle/>
            <a:p>
              <a:pPr algn="ctr"/>
              <a:r>
                <a:rPr lang="en-US" b="1" dirty="0"/>
                <a:t>…</a:t>
              </a:r>
            </a:p>
          </p:txBody>
        </p:sp>
        <p:sp>
          <p:nvSpPr>
            <p:cNvPr id="250" name="TextBox 249">
              <a:extLst>
                <a:ext uri="{FF2B5EF4-FFF2-40B4-BE49-F238E27FC236}">
                  <a16:creationId xmlns:a16="http://schemas.microsoft.com/office/drawing/2014/main" id="{8339CED0-D4B2-46CA-8C1F-E33E796905B9}"/>
                </a:ext>
              </a:extLst>
            </p:cNvPr>
            <p:cNvSpPr txBox="1"/>
            <p:nvPr/>
          </p:nvSpPr>
          <p:spPr>
            <a:xfrm>
              <a:off x="22831932" y="11837217"/>
              <a:ext cx="865502" cy="640427"/>
            </a:xfrm>
            <a:prstGeom prst="rect">
              <a:avLst/>
            </a:prstGeom>
            <a:noFill/>
          </p:spPr>
          <p:txBody>
            <a:bodyPr wrap="square" rtlCol="0">
              <a:spAutoFit/>
            </a:bodyPr>
            <a:lstStyle/>
            <a:p>
              <a:pPr algn="ctr"/>
              <a:r>
                <a:rPr lang="en-US" b="1" dirty="0"/>
                <a:t>…</a:t>
              </a:r>
            </a:p>
          </p:txBody>
        </p:sp>
        <p:pic>
          <p:nvPicPr>
            <p:cNvPr id="251" name="Graphic 209" descr="Money">
              <a:extLst>
                <a:ext uri="{FF2B5EF4-FFF2-40B4-BE49-F238E27FC236}">
                  <a16:creationId xmlns:a16="http://schemas.microsoft.com/office/drawing/2014/main" id="{FA1CF7B9-EDD2-47B2-B32F-CFC57B1E7B5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5040174" y="11828847"/>
              <a:ext cx="454758" cy="454758"/>
            </a:xfrm>
            <a:prstGeom prst="rect">
              <a:avLst/>
            </a:prstGeom>
          </p:spPr>
        </p:pic>
        <p:sp>
          <p:nvSpPr>
            <p:cNvPr id="252" name="Freeform 740">
              <a:extLst>
                <a:ext uri="{FF2B5EF4-FFF2-40B4-BE49-F238E27FC236}">
                  <a16:creationId xmlns:a16="http://schemas.microsoft.com/office/drawing/2014/main" id="{11CE6B23-2FB2-4500-A3BB-B2468C845BC6}"/>
                </a:ext>
              </a:extLst>
            </p:cNvPr>
            <p:cNvSpPr/>
            <p:nvPr/>
          </p:nvSpPr>
          <p:spPr>
            <a:xfrm rot="16200000" flipH="1">
              <a:off x="24363948" y="10719770"/>
              <a:ext cx="191760" cy="889501"/>
            </a:xfrm>
            <a:custGeom>
              <a:avLst/>
              <a:gdLst>
                <a:gd name="connsiteX0" fmla="*/ 114514 w 139914"/>
                <a:gd name="connsiteY0" fmla="*/ 0 h 749300"/>
                <a:gd name="connsiteX1" fmla="*/ 214 w 139914"/>
                <a:gd name="connsiteY1" fmla="*/ 406400 h 749300"/>
                <a:gd name="connsiteX2" fmla="*/ 139914 w 139914"/>
                <a:gd name="connsiteY2" fmla="*/ 749300 h 749300"/>
              </a:gdLst>
              <a:ahLst/>
              <a:cxnLst>
                <a:cxn ang="0">
                  <a:pos x="connsiteX0" y="connsiteY0"/>
                </a:cxn>
                <a:cxn ang="0">
                  <a:pos x="connsiteX1" y="connsiteY1"/>
                </a:cxn>
                <a:cxn ang="0">
                  <a:pos x="connsiteX2" y="connsiteY2"/>
                </a:cxn>
              </a:cxnLst>
              <a:rect l="l" t="t" r="r" b="b"/>
              <a:pathLst>
                <a:path w="139914" h="749300">
                  <a:moveTo>
                    <a:pt x="114514" y="0"/>
                  </a:moveTo>
                  <a:cubicBezTo>
                    <a:pt x="55247" y="140758"/>
                    <a:pt x="-4019" y="281517"/>
                    <a:pt x="214" y="406400"/>
                  </a:cubicBezTo>
                  <a:cubicBezTo>
                    <a:pt x="4447" y="531283"/>
                    <a:pt x="114514" y="681567"/>
                    <a:pt x="139914" y="749300"/>
                  </a:cubicBezTo>
                </a:path>
              </a:pathLst>
            </a:custGeom>
            <a:ln w="9525" cap="flat" cmpd="sng" algn="ctr">
              <a:solidFill>
                <a:schemeClr val="dk1"/>
              </a:solidFill>
              <a:prstDash val="solid"/>
              <a:round/>
              <a:headEnd type="oval"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sz="1400"/>
            </a:p>
          </p:txBody>
        </p:sp>
        <p:sp>
          <p:nvSpPr>
            <p:cNvPr id="253" name="Freeform 741">
              <a:extLst>
                <a:ext uri="{FF2B5EF4-FFF2-40B4-BE49-F238E27FC236}">
                  <a16:creationId xmlns:a16="http://schemas.microsoft.com/office/drawing/2014/main" id="{456C6BCB-B958-4AA3-AE14-C7A573449294}"/>
                </a:ext>
              </a:extLst>
            </p:cNvPr>
            <p:cNvSpPr/>
            <p:nvPr/>
          </p:nvSpPr>
          <p:spPr>
            <a:xfrm rot="16200000" flipH="1">
              <a:off x="24339627" y="11163044"/>
              <a:ext cx="191760" cy="889501"/>
            </a:xfrm>
            <a:custGeom>
              <a:avLst/>
              <a:gdLst>
                <a:gd name="connsiteX0" fmla="*/ 114514 w 139914"/>
                <a:gd name="connsiteY0" fmla="*/ 0 h 749300"/>
                <a:gd name="connsiteX1" fmla="*/ 214 w 139914"/>
                <a:gd name="connsiteY1" fmla="*/ 406400 h 749300"/>
                <a:gd name="connsiteX2" fmla="*/ 139914 w 139914"/>
                <a:gd name="connsiteY2" fmla="*/ 749300 h 749300"/>
              </a:gdLst>
              <a:ahLst/>
              <a:cxnLst>
                <a:cxn ang="0">
                  <a:pos x="connsiteX0" y="connsiteY0"/>
                </a:cxn>
                <a:cxn ang="0">
                  <a:pos x="connsiteX1" y="connsiteY1"/>
                </a:cxn>
                <a:cxn ang="0">
                  <a:pos x="connsiteX2" y="connsiteY2"/>
                </a:cxn>
              </a:cxnLst>
              <a:rect l="l" t="t" r="r" b="b"/>
              <a:pathLst>
                <a:path w="139914" h="749300">
                  <a:moveTo>
                    <a:pt x="114514" y="0"/>
                  </a:moveTo>
                  <a:cubicBezTo>
                    <a:pt x="55247" y="140758"/>
                    <a:pt x="-4019" y="281517"/>
                    <a:pt x="214" y="406400"/>
                  </a:cubicBezTo>
                  <a:cubicBezTo>
                    <a:pt x="4447" y="531283"/>
                    <a:pt x="114514" y="681567"/>
                    <a:pt x="139914" y="749300"/>
                  </a:cubicBezTo>
                </a:path>
              </a:pathLst>
            </a:custGeom>
            <a:ln w="9525" cap="flat" cmpd="sng" algn="ctr">
              <a:solidFill>
                <a:schemeClr val="dk1"/>
              </a:solidFill>
              <a:prstDash val="solid"/>
              <a:round/>
              <a:headEnd type="oval"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sz="1400"/>
            </a:p>
          </p:txBody>
        </p:sp>
        <p:sp>
          <p:nvSpPr>
            <p:cNvPr id="254" name="Freeform 742">
              <a:extLst>
                <a:ext uri="{FF2B5EF4-FFF2-40B4-BE49-F238E27FC236}">
                  <a16:creationId xmlns:a16="http://schemas.microsoft.com/office/drawing/2014/main" id="{4F2A545E-3EF6-44E1-AC6E-116D5A3AF265}"/>
                </a:ext>
              </a:extLst>
            </p:cNvPr>
            <p:cNvSpPr/>
            <p:nvPr/>
          </p:nvSpPr>
          <p:spPr>
            <a:xfrm rot="16200000" flipH="1">
              <a:off x="24368127" y="11591043"/>
              <a:ext cx="153535" cy="889501"/>
            </a:xfrm>
            <a:custGeom>
              <a:avLst/>
              <a:gdLst>
                <a:gd name="connsiteX0" fmla="*/ 114514 w 139914"/>
                <a:gd name="connsiteY0" fmla="*/ 0 h 749300"/>
                <a:gd name="connsiteX1" fmla="*/ 214 w 139914"/>
                <a:gd name="connsiteY1" fmla="*/ 406400 h 749300"/>
                <a:gd name="connsiteX2" fmla="*/ 139914 w 139914"/>
                <a:gd name="connsiteY2" fmla="*/ 749300 h 749300"/>
              </a:gdLst>
              <a:ahLst/>
              <a:cxnLst>
                <a:cxn ang="0">
                  <a:pos x="connsiteX0" y="connsiteY0"/>
                </a:cxn>
                <a:cxn ang="0">
                  <a:pos x="connsiteX1" y="connsiteY1"/>
                </a:cxn>
                <a:cxn ang="0">
                  <a:pos x="connsiteX2" y="connsiteY2"/>
                </a:cxn>
              </a:cxnLst>
              <a:rect l="l" t="t" r="r" b="b"/>
              <a:pathLst>
                <a:path w="139914" h="749300">
                  <a:moveTo>
                    <a:pt x="114514" y="0"/>
                  </a:moveTo>
                  <a:cubicBezTo>
                    <a:pt x="55247" y="140758"/>
                    <a:pt x="-4019" y="281517"/>
                    <a:pt x="214" y="406400"/>
                  </a:cubicBezTo>
                  <a:cubicBezTo>
                    <a:pt x="4447" y="531283"/>
                    <a:pt x="114514" y="681567"/>
                    <a:pt x="139914" y="749300"/>
                  </a:cubicBezTo>
                </a:path>
              </a:pathLst>
            </a:custGeom>
            <a:ln w="9525" cap="flat" cmpd="sng" algn="ctr">
              <a:solidFill>
                <a:schemeClr val="dk1"/>
              </a:solidFill>
              <a:prstDash val="solid"/>
              <a:round/>
              <a:headEnd type="oval"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sz="1400"/>
            </a:p>
          </p:txBody>
        </p:sp>
        <p:sp>
          <p:nvSpPr>
            <p:cNvPr id="255" name="Freeform 743">
              <a:extLst>
                <a:ext uri="{FF2B5EF4-FFF2-40B4-BE49-F238E27FC236}">
                  <a16:creationId xmlns:a16="http://schemas.microsoft.com/office/drawing/2014/main" id="{97284040-CA73-4A3A-BFA6-5D81AF3B4C14}"/>
                </a:ext>
              </a:extLst>
            </p:cNvPr>
            <p:cNvSpPr/>
            <p:nvPr/>
          </p:nvSpPr>
          <p:spPr>
            <a:xfrm rot="16200000" flipH="1">
              <a:off x="25032667" y="9973425"/>
              <a:ext cx="258872" cy="2290396"/>
            </a:xfrm>
            <a:custGeom>
              <a:avLst/>
              <a:gdLst>
                <a:gd name="connsiteX0" fmla="*/ 114514 w 139914"/>
                <a:gd name="connsiteY0" fmla="*/ 0 h 749300"/>
                <a:gd name="connsiteX1" fmla="*/ 214 w 139914"/>
                <a:gd name="connsiteY1" fmla="*/ 406400 h 749300"/>
                <a:gd name="connsiteX2" fmla="*/ 139914 w 139914"/>
                <a:gd name="connsiteY2" fmla="*/ 749300 h 749300"/>
              </a:gdLst>
              <a:ahLst/>
              <a:cxnLst>
                <a:cxn ang="0">
                  <a:pos x="connsiteX0" y="connsiteY0"/>
                </a:cxn>
                <a:cxn ang="0">
                  <a:pos x="connsiteX1" y="connsiteY1"/>
                </a:cxn>
                <a:cxn ang="0">
                  <a:pos x="connsiteX2" y="connsiteY2"/>
                </a:cxn>
              </a:cxnLst>
              <a:rect l="l" t="t" r="r" b="b"/>
              <a:pathLst>
                <a:path w="139914" h="749300">
                  <a:moveTo>
                    <a:pt x="114514" y="0"/>
                  </a:moveTo>
                  <a:cubicBezTo>
                    <a:pt x="55247" y="140758"/>
                    <a:pt x="-4019" y="281517"/>
                    <a:pt x="214" y="406400"/>
                  </a:cubicBezTo>
                  <a:cubicBezTo>
                    <a:pt x="4447" y="531283"/>
                    <a:pt x="114514" y="681567"/>
                    <a:pt x="139914" y="749300"/>
                  </a:cubicBezTo>
                </a:path>
              </a:pathLst>
            </a:custGeom>
            <a:ln w="9525" cap="flat" cmpd="sng" algn="ctr">
              <a:solidFill>
                <a:schemeClr val="dk1"/>
              </a:solidFill>
              <a:prstDash val="solid"/>
              <a:round/>
              <a:headEnd type="oval"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sz="1400"/>
            </a:p>
          </p:txBody>
        </p:sp>
        <p:sp>
          <p:nvSpPr>
            <p:cNvPr id="256" name="Freeform 744">
              <a:extLst>
                <a:ext uri="{FF2B5EF4-FFF2-40B4-BE49-F238E27FC236}">
                  <a16:creationId xmlns:a16="http://schemas.microsoft.com/office/drawing/2014/main" id="{13C9C13A-0CEA-46A5-B3BD-BE61D6A03A9C}"/>
                </a:ext>
              </a:extLst>
            </p:cNvPr>
            <p:cNvSpPr/>
            <p:nvPr/>
          </p:nvSpPr>
          <p:spPr>
            <a:xfrm rot="15983176" flipH="1">
              <a:off x="25025030" y="10357728"/>
              <a:ext cx="249797" cy="2318724"/>
            </a:xfrm>
            <a:custGeom>
              <a:avLst/>
              <a:gdLst>
                <a:gd name="connsiteX0" fmla="*/ 114514 w 139914"/>
                <a:gd name="connsiteY0" fmla="*/ 0 h 749300"/>
                <a:gd name="connsiteX1" fmla="*/ 214 w 139914"/>
                <a:gd name="connsiteY1" fmla="*/ 406400 h 749300"/>
                <a:gd name="connsiteX2" fmla="*/ 139914 w 139914"/>
                <a:gd name="connsiteY2" fmla="*/ 749300 h 749300"/>
              </a:gdLst>
              <a:ahLst/>
              <a:cxnLst>
                <a:cxn ang="0">
                  <a:pos x="connsiteX0" y="connsiteY0"/>
                </a:cxn>
                <a:cxn ang="0">
                  <a:pos x="connsiteX1" y="connsiteY1"/>
                </a:cxn>
                <a:cxn ang="0">
                  <a:pos x="connsiteX2" y="connsiteY2"/>
                </a:cxn>
              </a:cxnLst>
              <a:rect l="l" t="t" r="r" b="b"/>
              <a:pathLst>
                <a:path w="139914" h="749300">
                  <a:moveTo>
                    <a:pt x="114514" y="0"/>
                  </a:moveTo>
                  <a:cubicBezTo>
                    <a:pt x="55247" y="140758"/>
                    <a:pt x="-4019" y="281517"/>
                    <a:pt x="214" y="406400"/>
                  </a:cubicBezTo>
                  <a:cubicBezTo>
                    <a:pt x="4447" y="531283"/>
                    <a:pt x="114514" y="681567"/>
                    <a:pt x="139914" y="749300"/>
                  </a:cubicBezTo>
                </a:path>
              </a:pathLst>
            </a:custGeom>
            <a:ln w="9525" cap="flat" cmpd="sng" algn="ctr">
              <a:solidFill>
                <a:schemeClr val="dk1"/>
              </a:solidFill>
              <a:prstDash val="solid"/>
              <a:round/>
              <a:headEnd type="oval"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sz="1400"/>
            </a:p>
          </p:txBody>
        </p:sp>
        <p:sp>
          <p:nvSpPr>
            <p:cNvPr id="257" name="Freeform 745">
              <a:extLst>
                <a:ext uri="{FF2B5EF4-FFF2-40B4-BE49-F238E27FC236}">
                  <a16:creationId xmlns:a16="http://schemas.microsoft.com/office/drawing/2014/main" id="{3E1A5094-EC9D-4DD2-B1C2-7625F9E87F85}"/>
                </a:ext>
              </a:extLst>
            </p:cNvPr>
            <p:cNvSpPr/>
            <p:nvPr/>
          </p:nvSpPr>
          <p:spPr>
            <a:xfrm rot="16200000" flipH="1">
              <a:off x="25008505" y="10863899"/>
              <a:ext cx="257686" cy="2261863"/>
            </a:xfrm>
            <a:custGeom>
              <a:avLst/>
              <a:gdLst>
                <a:gd name="connsiteX0" fmla="*/ 114514 w 139914"/>
                <a:gd name="connsiteY0" fmla="*/ 0 h 749300"/>
                <a:gd name="connsiteX1" fmla="*/ 214 w 139914"/>
                <a:gd name="connsiteY1" fmla="*/ 406400 h 749300"/>
                <a:gd name="connsiteX2" fmla="*/ 139914 w 139914"/>
                <a:gd name="connsiteY2" fmla="*/ 749300 h 749300"/>
              </a:gdLst>
              <a:ahLst/>
              <a:cxnLst>
                <a:cxn ang="0">
                  <a:pos x="connsiteX0" y="connsiteY0"/>
                </a:cxn>
                <a:cxn ang="0">
                  <a:pos x="connsiteX1" y="connsiteY1"/>
                </a:cxn>
                <a:cxn ang="0">
                  <a:pos x="connsiteX2" y="connsiteY2"/>
                </a:cxn>
              </a:cxnLst>
              <a:rect l="l" t="t" r="r" b="b"/>
              <a:pathLst>
                <a:path w="139914" h="749300">
                  <a:moveTo>
                    <a:pt x="114514" y="0"/>
                  </a:moveTo>
                  <a:cubicBezTo>
                    <a:pt x="55247" y="140758"/>
                    <a:pt x="-4019" y="281517"/>
                    <a:pt x="214" y="406400"/>
                  </a:cubicBezTo>
                  <a:cubicBezTo>
                    <a:pt x="4447" y="531283"/>
                    <a:pt x="114514" y="681567"/>
                    <a:pt x="139914" y="749300"/>
                  </a:cubicBezTo>
                </a:path>
              </a:pathLst>
            </a:custGeom>
            <a:ln w="9525" cap="flat" cmpd="sng" algn="ctr">
              <a:solidFill>
                <a:schemeClr val="dk1"/>
              </a:solidFill>
              <a:prstDash val="solid"/>
              <a:round/>
              <a:headEnd type="oval"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sz="1400"/>
            </a:p>
          </p:txBody>
        </p:sp>
        <p:sp>
          <p:nvSpPr>
            <p:cNvPr id="258" name="TextBox 257">
              <a:extLst>
                <a:ext uri="{FF2B5EF4-FFF2-40B4-BE49-F238E27FC236}">
                  <a16:creationId xmlns:a16="http://schemas.microsoft.com/office/drawing/2014/main" id="{81B9EF05-1B2F-46DB-BB43-91E3E30935AD}"/>
                </a:ext>
              </a:extLst>
            </p:cNvPr>
            <p:cNvSpPr txBox="1"/>
            <p:nvPr/>
          </p:nvSpPr>
          <p:spPr>
            <a:xfrm>
              <a:off x="26664556" y="10497817"/>
              <a:ext cx="1533759" cy="453636"/>
            </a:xfrm>
            <a:prstGeom prst="rect">
              <a:avLst/>
            </a:prstGeom>
            <a:noFill/>
          </p:spPr>
          <p:txBody>
            <a:bodyPr wrap="square" rtlCol="0">
              <a:spAutoFit/>
            </a:bodyPr>
            <a:lstStyle/>
            <a:p>
              <a:pPr algn="ctr"/>
              <a:r>
                <a:rPr lang="en-US" sz="1100" i="1" dirty="0"/>
                <a:t>Lottery Pool</a:t>
              </a:r>
              <a:endParaRPr lang="en-US" sz="1100" i="1" baseline="-25000" dirty="0"/>
            </a:p>
          </p:txBody>
        </p:sp>
        <p:pic>
          <p:nvPicPr>
            <p:cNvPr id="259" name="Picture 258">
              <a:extLst>
                <a:ext uri="{FF2B5EF4-FFF2-40B4-BE49-F238E27FC236}">
                  <a16:creationId xmlns:a16="http://schemas.microsoft.com/office/drawing/2014/main" id="{4970800B-6697-4DD0-BAF6-BC21FAEADB13}"/>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29458947" y="11401550"/>
              <a:ext cx="304800" cy="266700"/>
            </a:xfrm>
            <a:prstGeom prst="rect">
              <a:avLst/>
            </a:prstGeom>
          </p:spPr>
        </p:pic>
        <p:sp>
          <p:nvSpPr>
            <p:cNvPr id="260" name="TextBox 259">
              <a:extLst>
                <a:ext uri="{FF2B5EF4-FFF2-40B4-BE49-F238E27FC236}">
                  <a16:creationId xmlns:a16="http://schemas.microsoft.com/office/drawing/2014/main" id="{E37D7329-496E-464F-A88B-0C869EAA979C}"/>
                </a:ext>
              </a:extLst>
            </p:cNvPr>
            <p:cNvSpPr txBox="1"/>
            <p:nvPr/>
          </p:nvSpPr>
          <p:spPr>
            <a:xfrm>
              <a:off x="29622545" y="11303482"/>
              <a:ext cx="711690" cy="364060"/>
            </a:xfrm>
            <a:prstGeom prst="rect">
              <a:avLst/>
            </a:prstGeom>
            <a:noFill/>
          </p:spPr>
          <p:txBody>
            <a:bodyPr wrap="square" rtlCol="0">
              <a:spAutoFit/>
            </a:bodyPr>
            <a:lstStyle/>
            <a:p>
              <a:pPr algn="ctr"/>
              <a:r>
                <a:rPr lang="en-US" sz="1400" dirty="0"/>
                <a:t>⍺</a:t>
              </a:r>
              <a:r>
                <a:rPr lang="en-US" sz="1400" baseline="-25000" dirty="0"/>
                <a:t>3</a:t>
              </a:r>
            </a:p>
          </p:txBody>
        </p:sp>
        <p:sp>
          <p:nvSpPr>
            <p:cNvPr id="261" name="Freeform 759">
              <a:extLst>
                <a:ext uri="{FF2B5EF4-FFF2-40B4-BE49-F238E27FC236}">
                  <a16:creationId xmlns:a16="http://schemas.microsoft.com/office/drawing/2014/main" id="{64414DC1-DCE7-40A0-8A4F-4C60819C5B32}"/>
                </a:ext>
              </a:extLst>
            </p:cNvPr>
            <p:cNvSpPr/>
            <p:nvPr/>
          </p:nvSpPr>
          <p:spPr>
            <a:xfrm rot="16200000" flipH="1">
              <a:off x="28919203" y="11007839"/>
              <a:ext cx="140112" cy="824569"/>
            </a:xfrm>
            <a:custGeom>
              <a:avLst/>
              <a:gdLst>
                <a:gd name="connsiteX0" fmla="*/ 114514 w 139914"/>
                <a:gd name="connsiteY0" fmla="*/ 0 h 749300"/>
                <a:gd name="connsiteX1" fmla="*/ 214 w 139914"/>
                <a:gd name="connsiteY1" fmla="*/ 406400 h 749300"/>
                <a:gd name="connsiteX2" fmla="*/ 139914 w 139914"/>
                <a:gd name="connsiteY2" fmla="*/ 749300 h 749300"/>
              </a:gdLst>
              <a:ahLst/>
              <a:cxnLst>
                <a:cxn ang="0">
                  <a:pos x="connsiteX0" y="connsiteY0"/>
                </a:cxn>
                <a:cxn ang="0">
                  <a:pos x="connsiteX1" y="connsiteY1"/>
                </a:cxn>
                <a:cxn ang="0">
                  <a:pos x="connsiteX2" y="connsiteY2"/>
                </a:cxn>
              </a:cxnLst>
              <a:rect l="l" t="t" r="r" b="b"/>
              <a:pathLst>
                <a:path w="139914" h="749300">
                  <a:moveTo>
                    <a:pt x="114514" y="0"/>
                  </a:moveTo>
                  <a:cubicBezTo>
                    <a:pt x="55247" y="140758"/>
                    <a:pt x="-4019" y="281517"/>
                    <a:pt x="214" y="406400"/>
                  </a:cubicBezTo>
                  <a:cubicBezTo>
                    <a:pt x="4447" y="531283"/>
                    <a:pt x="114514" y="681567"/>
                    <a:pt x="139914" y="749300"/>
                  </a:cubicBezTo>
                </a:path>
              </a:pathLst>
            </a:custGeom>
            <a:ln w="9525" cap="flat" cmpd="sng" algn="ctr">
              <a:solidFill>
                <a:schemeClr val="dk1"/>
              </a:solidFill>
              <a:prstDash val="solid"/>
              <a:round/>
              <a:headEnd type="oval"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sz="1400"/>
            </a:p>
          </p:txBody>
        </p:sp>
        <p:sp>
          <p:nvSpPr>
            <p:cNvPr id="262" name="TextBox 261">
              <a:extLst>
                <a:ext uri="{FF2B5EF4-FFF2-40B4-BE49-F238E27FC236}">
                  <a16:creationId xmlns:a16="http://schemas.microsoft.com/office/drawing/2014/main" id="{A6917F8E-F506-4FB9-BD41-E52E2C399E68}"/>
                </a:ext>
              </a:extLst>
            </p:cNvPr>
            <p:cNvSpPr txBox="1"/>
            <p:nvPr/>
          </p:nvSpPr>
          <p:spPr>
            <a:xfrm>
              <a:off x="26344886" y="11830133"/>
              <a:ext cx="730033" cy="409549"/>
            </a:xfrm>
            <a:prstGeom prst="ellipse">
              <a:avLst/>
            </a:prstGeom>
            <a:effectLst>
              <a:outerShdw blurRad="50800" dist="38100" algn="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000" b="1" dirty="0">
                  <a:solidFill>
                    <a:sysClr val="windowText" lastClr="000000"/>
                  </a:solidFill>
                </a:rPr>
                <a:t>⍺</a:t>
              </a:r>
              <a:r>
                <a:rPr lang="en-US" sz="1000" b="1" baseline="-25000" dirty="0">
                  <a:solidFill>
                    <a:sysClr val="windowText" lastClr="000000"/>
                  </a:solidFill>
                </a:rPr>
                <a:t>1</a:t>
              </a:r>
            </a:p>
          </p:txBody>
        </p:sp>
        <p:sp>
          <p:nvSpPr>
            <p:cNvPr id="263" name="TextBox 262">
              <a:extLst>
                <a:ext uri="{FF2B5EF4-FFF2-40B4-BE49-F238E27FC236}">
                  <a16:creationId xmlns:a16="http://schemas.microsoft.com/office/drawing/2014/main" id="{D55D4C56-FF23-4405-B332-884BE6365C64}"/>
                </a:ext>
              </a:extLst>
            </p:cNvPr>
            <p:cNvSpPr txBox="1"/>
            <p:nvPr/>
          </p:nvSpPr>
          <p:spPr>
            <a:xfrm>
              <a:off x="29241369" y="11055442"/>
              <a:ext cx="1072479" cy="309450"/>
            </a:xfrm>
            <a:prstGeom prst="rect">
              <a:avLst/>
            </a:prstGeom>
            <a:noFill/>
          </p:spPr>
          <p:txBody>
            <a:bodyPr wrap="square" rtlCol="0">
              <a:spAutoFit/>
            </a:bodyPr>
            <a:lstStyle/>
            <a:p>
              <a:pPr algn="ctr"/>
              <a:r>
                <a:rPr lang="en-US" sz="1100" i="1" dirty="0"/>
                <a:t>Winner</a:t>
              </a:r>
              <a:endParaRPr lang="en-US" sz="1100" i="1" baseline="-25000" dirty="0"/>
            </a:p>
          </p:txBody>
        </p:sp>
        <p:pic>
          <p:nvPicPr>
            <p:cNvPr id="264" name="Picture 263">
              <a:extLst>
                <a:ext uri="{FF2B5EF4-FFF2-40B4-BE49-F238E27FC236}">
                  <a16:creationId xmlns:a16="http://schemas.microsoft.com/office/drawing/2014/main" id="{AA0AD85B-93DE-46DE-95A5-3BFDCF715354}"/>
                </a:ext>
              </a:extLst>
            </p:cNvPr>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21744776" y="11532984"/>
              <a:ext cx="506080" cy="296743"/>
            </a:xfrm>
            <a:prstGeom prst="rect">
              <a:avLst/>
            </a:prstGeom>
            <a:effectLst>
              <a:glow rad="38100">
                <a:srgbClr val="FF0000">
                  <a:alpha val="40000"/>
                </a:srgbClr>
              </a:glow>
            </a:effectLst>
          </p:spPr>
        </p:pic>
        <p:pic>
          <p:nvPicPr>
            <p:cNvPr id="265" name="Picture 264">
              <a:extLst>
                <a:ext uri="{FF2B5EF4-FFF2-40B4-BE49-F238E27FC236}">
                  <a16:creationId xmlns:a16="http://schemas.microsoft.com/office/drawing/2014/main" id="{CD183F4F-C258-4F82-B8A0-AB0F1C135951}"/>
                </a:ext>
              </a:extLst>
            </p:cNvPr>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23644588" y="11513373"/>
              <a:ext cx="506080" cy="296743"/>
            </a:xfrm>
            <a:prstGeom prst="rect">
              <a:avLst/>
            </a:prstGeom>
            <a:effectLst>
              <a:glow rad="38100">
                <a:srgbClr val="FF0000">
                  <a:alpha val="40000"/>
                </a:srgbClr>
              </a:glow>
            </a:effectLst>
          </p:spPr>
        </p:pic>
        <p:pic>
          <p:nvPicPr>
            <p:cNvPr id="266" name="Picture 265">
              <a:extLst>
                <a:ext uri="{FF2B5EF4-FFF2-40B4-BE49-F238E27FC236}">
                  <a16:creationId xmlns:a16="http://schemas.microsoft.com/office/drawing/2014/main" id="{BA419A77-BB03-4AEC-A767-FC2B5FFF7A54}"/>
                </a:ext>
              </a:extLst>
            </p:cNvPr>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23644588" y="11089643"/>
              <a:ext cx="506080" cy="296743"/>
            </a:xfrm>
            <a:prstGeom prst="rect">
              <a:avLst/>
            </a:prstGeom>
            <a:effectLst>
              <a:glow rad="38100">
                <a:srgbClr val="7030A0">
                  <a:alpha val="40000"/>
                </a:srgbClr>
              </a:glow>
            </a:effectLst>
          </p:spPr>
        </p:pic>
        <p:sp>
          <p:nvSpPr>
            <p:cNvPr id="267" name="Freeform 765">
              <a:extLst>
                <a:ext uri="{FF2B5EF4-FFF2-40B4-BE49-F238E27FC236}">
                  <a16:creationId xmlns:a16="http://schemas.microsoft.com/office/drawing/2014/main" id="{8E7F1B92-8994-4BEA-B00A-DA4BFB289894}"/>
                </a:ext>
              </a:extLst>
            </p:cNvPr>
            <p:cNvSpPr/>
            <p:nvPr/>
          </p:nvSpPr>
          <p:spPr>
            <a:xfrm>
              <a:off x="25299140" y="11863542"/>
              <a:ext cx="4443663" cy="727029"/>
            </a:xfrm>
            <a:custGeom>
              <a:avLst/>
              <a:gdLst>
                <a:gd name="connsiteX0" fmla="*/ 0 w 4700337"/>
                <a:gd name="connsiteY0" fmla="*/ 513347 h 780692"/>
                <a:gd name="connsiteX1" fmla="*/ 1636294 w 4700337"/>
                <a:gd name="connsiteY1" fmla="*/ 753978 h 780692"/>
                <a:gd name="connsiteX2" fmla="*/ 4074694 w 4700337"/>
                <a:gd name="connsiteY2" fmla="*/ 689810 h 780692"/>
                <a:gd name="connsiteX3" fmla="*/ 4700337 w 4700337"/>
                <a:gd name="connsiteY3" fmla="*/ 0 h 780692"/>
              </a:gdLst>
              <a:ahLst/>
              <a:cxnLst>
                <a:cxn ang="0">
                  <a:pos x="connsiteX0" y="connsiteY0"/>
                </a:cxn>
                <a:cxn ang="0">
                  <a:pos x="connsiteX1" y="connsiteY1"/>
                </a:cxn>
                <a:cxn ang="0">
                  <a:pos x="connsiteX2" y="connsiteY2"/>
                </a:cxn>
                <a:cxn ang="0">
                  <a:pos x="connsiteX3" y="connsiteY3"/>
                </a:cxn>
              </a:cxnLst>
              <a:rect l="l" t="t" r="r" b="b"/>
              <a:pathLst>
                <a:path w="4700337" h="780692">
                  <a:moveTo>
                    <a:pt x="0" y="513347"/>
                  </a:moveTo>
                  <a:cubicBezTo>
                    <a:pt x="478589" y="618957"/>
                    <a:pt x="957178" y="724568"/>
                    <a:pt x="1636294" y="753978"/>
                  </a:cubicBezTo>
                  <a:cubicBezTo>
                    <a:pt x="2315410" y="783388"/>
                    <a:pt x="3564020" y="815473"/>
                    <a:pt x="4074694" y="689810"/>
                  </a:cubicBezTo>
                  <a:cubicBezTo>
                    <a:pt x="4585368" y="564147"/>
                    <a:pt x="4642852" y="282073"/>
                    <a:pt x="4700337" y="0"/>
                  </a:cubicBezTo>
                </a:path>
              </a:pathLst>
            </a:custGeom>
            <a:ln w="9525" cap="flat" cmpd="sng" algn="ctr">
              <a:solidFill>
                <a:schemeClr val="dk1"/>
              </a:solidFill>
              <a:prstDash val="solid"/>
              <a:round/>
              <a:headEnd type="oval"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sz="1400"/>
            </a:p>
          </p:txBody>
        </p:sp>
      </p:grpSp>
      <p:sp>
        <p:nvSpPr>
          <p:cNvPr id="152" name="Title 8"/>
          <p:cNvSpPr txBox="1">
            <a:spLocks/>
          </p:cNvSpPr>
          <p:nvPr/>
        </p:nvSpPr>
        <p:spPr>
          <a:xfrm>
            <a:off x="480252" y="430046"/>
            <a:ext cx="11249544" cy="762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accent2"/>
                </a:solidFill>
              </a:rPr>
              <a:t>Update of the Project since last PI meeting – Major Contribution to S&amp;CC</a:t>
            </a:r>
          </a:p>
          <a:p>
            <a:endParaRPr lang="en-US" sz="3600" b="1" dirty="0">
              <a:solidFill>
                <a:schemeClr val="accent2"/>
              </a:solidFill>
            </a:endParaRPr>
          </a:p>
        </p:txBody>
      </p:sp>
      <p:sp>
        <p:nvSpPr>
          <p:cNvPr id="153" name="TextBox 27">
            <a:extLst>
              <a:ext uri="{FF2B5EF4-FFF2-40B4-BE49-F238E27FC236}">
                <a16:creationId xmlns:a16="http://schemas.microsoft.com/office/drawing/2014/main" id="{049C83F0-D823-44D7-9BEA-FFFBF86A1D37}"/>
              </a:ext>
            </a:extLst>
          </p:cNvPr>
          <p:cNvSpPr txBox="1"/>
          <p:nvPr/>
        </p:nvSpPr>
        <p:spPr>
          <a:xfrm>
            <a:off x="1437559" y="1058901"/>
            <a:ext cx="9008926" cy="369332"/>
          </a:xfrm>
          <a:prstGeom prst="rect">
            <a:avLst/>
          </a:prstGeom>
          <a:solidFill>
            <a:schemeClr val="tx2">
              <a:lumMod val="20000"/>
              <a:lumOff val="80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lvl="0" indent="-457200" algn="ctr">
              <a:buFont typeface="Wingdings" panose="05000000000000000000" pitchFamily="2" charset="2"/>
              <a:buChar char="§"/>
              <a:defRPr/>
            </a:pPr>
            <a:r>
              <a:rPr lang="en-US" b="1" dirty="0"/>
              <a:t>Community-based feedback mechanism design</a:t>
            </a:r>
          </a:p>
        </p:txBody>
      </p:sp>
      <p:grpSp>
        <p:nvGrpSpPr>
          <p:cNvPr id="114" name="Group 113">
            <a:extLst>
              <a:ext uri="{FF2B5EF4-FFF2-40B4-BE49-F238E27FC236}">
                <a16:creationId xmlns:a16="http://schemas.microsoft.com/office/drawing/2014/main" id="{8A3D5B3F-C0C0-4F13-8EA2-30EBE7BB8C1F}"/>
              </a:ext>
            </a:extLst>
          </p:cNvPr>
          <p:cNvGrpSpPr/>
          <p:nvPr/>
        </p:nvGrpSpPr>
        <p:grpSpPr>
          <a:xfrm>
            <a:off x="9717745" y="4918056"/>
            <a:ext cx="2950816" cy="1511069"/>
            <a:chOff x="8864957" y="4709635"/>
            <a:chExt cx="3466854" cy="1775324"/>
          </a:xfrm>
        </p:grpSpPr>
        <p:sp>
          <p:nvSpPr>
            <p:cNvPr id="115" name="Oval 114">
              <a:extLst>
                <a:ext uri="{FF2B5EF4-FFF2-40B4-BE49-F238E27FC236}">
                  <a16:creationId xmlns:a16="http://schemas.microsoft.com/office/drawing/2014/main" id="{B19917B4-A9F5-4EF4-B3B4-03384A681498}"/>
                </a:ext>
              </a:extLst>
            </p:cNvPr>
            <p:cNvSpPr/>
            <p:nvPr/>
          </p:nvSpPr>
          <p:spPr>
            <a:xfrm>
              <a:off x="9210318" y="5668394"/>
              <a:ext cx="237067" cy="228600"/>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6" name="Oval 115">
              <a:extLst>
                <a:ext uri="{FF2B5EF4-FFF2-40B4-BE49-F238E27FC236}">
                  <a16:creationId xmlns:a16="http://schemas.microsoft.com/office/drawing/2014/main" id="{7D08A174-5BE9-4447-88FD-637FBCE1EE6E}"/>
                </a:ext>
              </a:extLst>
            </p:cNvPr>
            <p:cNvSpPr/>
            <p:nvPr/>
          </p:nvSpPr>
          <p:spPr>
            <a:xfrm>
              <a:off x="9210318" y="5951972"/>
              <a:ext cx="237067" cy="228600"/>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117" name="Straight Arrow Connector 116">
              <a:extLst>
                <a:ext uri="{FF2B5EF4-FFF2-40B4-BE49-F238E27FC236}">
                  <a16:creationId xmlns:a16="http://schemas.microsoft.com/office/drawing/2014/main" id="{3D1AF24C-C855-4EF9-8B84-99AF79F7AD1C}"/>
                </a:ext>
              </a:extLst>
            </p:cNvPr>
            <p:cNvCxnSpPr>
              <a:cxnSpLocks/>
            </p:cNvCxnSpPr>
            <p:nvPr/>
          </p:nvCxnSpPr>
          <p:spPr>
            <a:xfrm>
              <a:off x="8864957" y="6328795"/>
              <a:ext cx="237067" cy="0"/>
            </a:xfrm>
            <a:prstGeom prst="straightConnector1">
              <a:avLst/>
            </a:prstGeom>
            <a:noFill/>
            <a:ln w="19050" cap="flat" cmpd="sng" algn="ctr">
              <a:solidFill>
                <a:srgbClr val="4472C4"/>
              </a:solidFill>
              <a:prstDash val="solid"/>
              <a:miter lim="800000"/>
              <a:tailEnd type="triangle"/>
            </a:ln>
            <a:effectLst/>
          </p:spPr>
        </p:cxnSp>
        <p:sp>
          <p:nvSpPr>
            <p:cNvPr id="118" name="TextBox 117">
              <a:extLst>
                <a:ext uri="{FF2B5EF4-FFF2-40B4-BE49-F238E27FC236}">
                  <a16:creationId xmlns:a16="http://schemas.microsoft.com/office/drawing/2014/main" id="{F2CD9972-FC80-4BF1-A88A-55EC39E9FCE4}"/>
                </a:ext>
              </a:extLst>
            </p:cNvPr>
            <p:cNvSpPr txBox="1"/>
            <p:nvPr/>
          </p:nvSpPr>
          <p:spPr>
            <a:xfrm>
              <a:off x="9447384" y="5613417"/>
              <a:ext cx="1888067" cy="32544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Node is Observable</a:t>
              </a:r>
            </a:p>
          </p:txBody>
        </p:sp>
        <p:sp>
          <p:nvSpPr>
            <p:cNvPr id="119" name="TextBox 118">
              <a:extLst>
                <a:ext uri="{FF2B5EF4-FFF2-40B4-BE49-F238E27FC236}">
                  <a16:creationId xmlns:a16="http://schemas.microsoft.com/office/drawing/2014/main" id="{9B5C481D-95F3-4DAF-9F7B-EF81F1FB1B9E}"/>
                </a:ext>
              </a:extLst>
            </p:cNvPr>
            <p:cNvSpPr txBox="1"/>
            <p:nvPr/>
          </p:nvSpPr>
          <p:spPr>
            <a:xfrm>
              <a:off x="9447382" y="5896994"/>
              <a:ext cx="2370533" cy="32544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Node is Not Observable</a:t>
              </a:r>
            </a:p>
          </p:txBody>
        </p:sp>
        <p:sp>
          <p:nvSpPr>
            <p:cNvPr id="120" name="TextBox 119">
              <a:extLst>
                <a:ext uri="{FF2B5EF4-FFF2-40B4-BE49-F238E27FC236}">
                  <a16:creationId xmlns:a16="http://schemas.microsoft.com/office/drawing/2014/main" id="{A9040C18-1CF9-40F8-A8DD-4B8FFA151C5C}"/>
                </a:ext>
              </a:extLst>
            </p:cNvPr>
            <p:cNvSpPr txBox="1"/>
            <p:nvPr/>
          </p:nvSpPr>
          <p:spPr>
            <a:xfrm>
              <a:off x="9102021" y="6159519"/>
              <a:ext cx="2607734" cy="32544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Possible Causal Relationship</a:t>
              </a:r>
            </a:p>
          </p:txBody>
        </p:sp>
        <p:sp>
          <p:nvSpPr>
            <p:cNvPr id="121" name="TextBox 120">
              <a:extLst>
                <a:ext uri="{FF2B5EF4-FFF2-40B4-BE49-F238E27FC236}">
                  <a16:creationId xmlns:a16="http://schemas.microsoft.com/office/drawing/2014/main" id="{F02D9E43-C5AE-4C6C-967D-19D2DDF144A6}"/>
                </a:ext>
              </a:extLst>
            </p:cNvPr>
            <p:cNvSpPr txBox="1"/>
            <p:nvPr/>
          </p:nvSpPr>
          <p:spPr>
            <a:xfrm>
              <a:off x="9156347" y="4709635"/>
              <a:ext cx="3175464" cy="32544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rPr>
                <a:t>Legend:</a:t>
              </a:r>
            </a:p>
          </p:txBody>
        </p:sp>
        <p:sp>
          <p:nvSpPr>
            <p:cNvPr id="122" name="Oval 121">
              <a:extLst>
                <a:ext uri="{FF2B5EF4-FFF2-40B4-BE49-F238E27FC236}">
                  <a16:creationId xmlns:a16="http://schemas.microsoft.com/office/drawing/2014/main" id="{998DA21E-11AB-49EF-B391-89E4E1E87420}"/>
                </a:ext>
              </a:extLst>
            </p:cNvPr>
            <p:cNvSpPr/>
            <p:nvPr/>
          </p:nvSpPr>
          <p:spPr>
            <a:xfrm>
              <a:off x="9210318" y="5388087"/>
              <a:ext cx="237067" cy="228600"/>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3" name="TextBox 122">
              <a:extLst>
                <a:ext uri="{FF2B5EF4-FFF2-40B4-BE49-F238E27FC236}">
                  <a16:creationId xmlns:a16="http://schemas.microsoft.com/office/drawing/2014/main" id="{23A64B70-2779-4361-8473-329318E4977A}"/>
                </a:ext>
              </a:extLst>
            </p:cNvPr>
            <p:cNvSpPr txBox="1"/>
            <p:nvPr/>
          </p:nvSpPr>
          <p:spPr>
            <a:xfrm>
              <a:off x="9447384" y="5333109"/>
              <a:ext cx="1888067" cy="32544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Model Parameters</a:t>
              </a:r>
            </a:p>
          </p:txBody>
        </p:sp>
        <p:sp>
          <p:nvSpPr>
            <p:cNvPr id="124" name="Oval 123">
              <a:extLst>
                <a:ext uri="{FF2B5EF4-FFF2-40B4-BE49-F238E27FC236}">
                  <a16:creationId xmlns:a16="http://schemas.microsoft.com/office/drawing/2014/main" id="{BBADDC02-E9B1-4B91-BA5D-F8C3C6C2BB95}"/>
                </a:ext>
              </a:extLst>
            </p:cNvPr>
            <p:cNvSpPr/>
            <p:nvPr/>
          </p:nvSpPr>
          <p:spPr>
            <a:xfrm>
              <a:off x="9210318" y="5104242"/>
              <a:ext cx="237067" cy="228600"/>
            </a:xfrm>
            <a:prstGeom prst="ellipse">
              <a:avLst/>
            </a:prstGeom>
            <a:solidFill>
              <a:srgbClr val="FFC000"/>
            </a:solidFill>
            <a:ln w="1270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5" name="TextBox 124">
              <a:extLst>
                <a:ext uri="{FF2B5EF4-FFF2-40B4-BE49-F238E27FC236}">
                  <a16:creationId xmlns:a16="http://schemas.microsoft.com/office/drawing/2014/main" id="{233B83B2-8F17-421F-91BB-A1806923ECB2}"/>
                </a:ext>
              </a:extLst>
            </p:cNvPr>
            <p:cNvSpPr txBox="1"/>
            <p:nvPr/>
          </p:nvSpPr>
          <p:spPr>
            <a:xfrm>
              <a:off x="9447384" y="5049264"/>
              <a:ext cx="1888067" cy="32544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Demographic data</a:t>
              </a:r>
            </a:p>
          </p:txBody>
        </p:sp>
      </p:grpSp>
      <p:grpSp>
        <p:nvGrpSpPr>
          <p:cNvPr id="191" name="Group 190">
            <a:extLst>
              <a:ext uri="{FF2B5EF4-FFF2-40B4-BE49-F238E27FC236}">
                <a16:creationId xmlns:a16="http://schemas.microsoft.com/office/drawing/2014/main" id="{2298596B-108A-466B-BFA7-835420DFE330}"/>
              </a:ext>
            </a:extLst>
          </p:cNvPr>
          <p:cNvGrpSpPr/>
          <p:nvPr/>
        </p:nvGrpSpPr>
        <p:grpSpPr>
          <a:xfrm>
            <a:off x="6835076" y="2293983"/>
            <a:ext cx="4604185" cy="3548544"/>
            <a:chOff x="846278" y="1149608"/>
            <a:chExt cx="7617574" cy="5359941"/>
          </a:xfrm>
        </p:grpSpPr>
        <mc:AlternateContent xmlns:mc="http://schemas.openxmlformats.org/markup-compatibility/2006" xmlns:a14="http://schemas.microsoft.com/office/drawing/2010/main">
          <mc:Choice Requires="a14">
            <p:sp>
              <p:nvSpPr>
                <p:cNvPr id="192" name="Oval 191">
                  <a:extLst>
                    <a:ext uri="{FF2B5EF4-FFF2-40B4-BE49-F238E27FC236}">
                      <a16:creationId xmlns:a16="http://schemas.microsoft.com/office/drawing/2014/main" id="{57D3A10F-4A9B-418C-BB7A-86844F37ED7C}"/>
                    </a:ext>
                  </a:extLst>
                </p:cNvPr>
                <p:cNvSpPr/>
                <p:nvPr/>
              </p:nvSpPr>
              <p:spPr>
                <a:xfrm>
                  <a:off x="4191729" y="3708561"/>
                  <a:ext cx="919588" cy="867809"/>
                </a:xfrm>
                <a:prstGeom prst="ellipse">
                  <a:avLst/>
                </a:prstGeom>
                <a:solidFill>
                  <a:srgbClr val="4472C4"/>
                </a:solidFill>
                <a:ln w="12700" cap="flat" cmpd="sng" algn="ctr">
                  <a:solidFill>
                    <a:srgbClr val="4472C4">
                      <a:shade val="50000"/>
                    </a:srgbClr>
                  </a:solidFill>
                  <a:prstDash val="solid"/>
                  <a:miter lim="800000"/>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l-GR" sz="1800" b="0" i="1" u="none" strike="noStrike" kern="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α</m:t>
                        </m:r>
                        <m:r>
                          <a:rPr kumimoji="0" lang="en-US" sz="1800" b="0" i="1" u="none" strike="noStrike" kern="0" cap="none" spc="0" normalizeH="0" baseline="-2500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0</m:t>
                        </m:r>
                      </m:oMath>
                    </m:oMathPara>
                  </a14:m>
                  <a:endParaRPr kumimoji="0" lang="en-US" sz="1800" b="0" i="1" u="none" strike="noStrike" kern="0" cap="none" spc="0" normalizeH="0" baseline="-25000" noProof="0" dirty="0">
                    <a:ln>
                      <a:noFill/>
                    </a:ln>
                    <a:solidFill>
                      <a:prstClr val="white"/>
                    </a:solidFill>
                    <a:effectLst/>
                    <a:uLnTx/>
                    <a:uFillTx/>
                    <a:latin typeface="Cambria Math" panose="02040503050406030204" pitchFamily="18" charset="0"/>
                    <a:ea typeface="Cambria Math" panose="02040503050406030204" pitchFamily="18" charset="0"/>
                    <a:cs typeface="+mn-cs"/>
                  </a:endParaRPr>
                </a:p>
              </p:txBody>
            </p:sp>
          </mc:Choice>
          <mc:Fallback xmlns="">
            <p:sp>
              <p:nvSpPr>
                <p:cNvPr id="192" name="Oval 191">
                  <a:extLst>
                    <a:ext uri="{FF2B5EF4-FFF2-40B4-BE49-F238E27FC236}">
                      <a16:creationId xmlns:a16="http://schemas.microsoft.com/office/drawing/2014/main" id="{57D3A10F-4A9B-418C-BB7A-86844F37ED7C}"/>
                    </a:ext>
                  </a:extLst>
                </p:cNvPr>
                <p:cNvSpPr>
                  <a:spLocks noRot="1" noChangeAspect="1" noMove="1" noResize="1" noEditPoints="1" noAdjustHandles="1" noChangeArrowheads="1" noChangeShapeType="1" noTextEdit="1"/>
                </p:cNvSpPr>
                <p:nvPr/>
              </p:nvSpPr>
              <p:spPr>
                <a:xfrm>
                  <a:off x="4191729" y="3708561"/>
                  <a:ext cx="919588" cy="867809"/>
                </a:xfrm>
                <a:prstGeom prst="ellipse">
                  <a:avLst/>
                </a:prstGeom>
                <a:blipFill>
                  <a:blip r:embed="rId23"/>
                  <a:stretch>
                    <a:fillRect/>
                  </a:stretch>
                </a:blipFill>
                <a:ln w="12700" cap="flat" cmpd="sng" algn="ctr">
                  <a:solidFill>
                    <a:srgbClr val="4472C4">
                      <a:shade val="50000"/>
                    </a:srgbClr>
                  </a:solidFill>
                  <a:prstDash val="solid"/>
                  <a:miter lim="800000"/>
                </a:ln>
                <a:effectLst>
                  <a:outerShdw blurRad="50800" dist="38100" dir="18900000" algn="b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3" name="Oval 192">
                  <a:extLst>
                    <a:ext uri="{FF2B5EF4-FFF2-40B4-BE49-F238E27FC236}">
                      <a16:creationId xmlns:a16="http://schemas.microsoft.com/office/drawing/2014/main" id="{D5465B3C-F035-4F79-8706-9EE4B9B076F9}"/>
                    </a:ext>
                  </a:extLst>
                </p:cNvPr>
                <p:cNvSpPr/>
                <p:nvPr/>
              </p:nvSpPr>
              <p:spPr>
                <a:xfrm>
                  <a:off x="3336935" y="1339188"/>
                  <a:ext cx="919588" cy="867808"/>
                </a:xfrm>
                <a:prstGeom prst="ellipse">
                  <a:avLst/>
                </a:prstGeom>
                <a:solidFill>
                  <a:sysClr val="window" lastClr="FFFFFF"/>
                </a:solidFill>
                <a:ln w="12700" cap="flat" cmpd="sng" algn="ctr">
                  <a:solidFill>
                    <a:srgbClr val="4472C4"/>
                  </a:solidFill>
                  <a:prstDash val="solid"/>
                  <a:miter lim="800000"/>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𝑓</m:t>
                        </m:r>
                        <m:r>
                          <a:rPr kumimoji="0" lang="en-US" sz="1800" b="0" i="1" u="none" strike="noStrike" kern="0" cap="none" spc="0" normalizeH="0" baseline="-2500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0</m:t>
                        </m:r>
                      </m:oMath>
                    </m:oMathPara>
                  </a14:m>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93" name="Oval 192">
                  <a:extLst>
                    <a:ext uri="{FF2B5EF4-FFF2-40B4-BE49-F238E27FC236}">
                      <a16:creationId xmlns:a16="http://schemas.microsoft.com/office/drawing/2014/main" id="{D5465B3C-F035-4F79-8706-9EE4B9B076F9}"/>
                    </a:ext>
                  </a:extLst>
                </p:cNvPr>
                <p:cNvSpPr>
                  <a:spLocks noRot="1" noChangeAspect="1" noMove="1" noResize="1" noEditPoints="1" noAdjustHandles="1" noChangeArrowheads="1" noChangeShapeType="1" noTextEdit="1"/>
                </p:cNvSpPr>
                <p:nvPr/>
              </p:nvSpPr>
              <p:spPr>
                <a:xfrm>
                  <a:off x="3336935" y="1339188"/>
                  <a:ext cx="919588" cy="867808"/>
                </a:xfrm>
                <a:prstGeom prst="ellipse">
                  <a:avLst/>
                </a:prstGeom>
                <a:blipFill>
                  <a:blip r:embed="rId24"/>
                  <a:stretch>
                    <a:fillRect/>
                  </a:stretch>
                </a:blipFill>
                <a:ln w="12700" cap="flat" cmpd="sng" algn="ctr">
                  <a:solidFill>
                    <a:srgbClr val="4472C4"/>
                  </a:solidFill>
                  <a:prstDash val="solid"/>
                  <a:miter lim="800000"/>
                </a:ln>
                <a:effectLst>
                  <a:outerShdw blurRad="50800" dist="38100" dir="18900000" algn="b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4" name="Oval 193">
                  <a:extLst>
                    <a:ext uri="{FF2B5EF4-FFF2-40B4-BE49-F238E27FC236}">
                      <a16:creationId xmlns:a16="http://schemas.microsoft.com/office/drawing/2014/main" id="{4063B42D-C0DD-4EE2-9DFE-6CBDAA82A235}"/>
                    </a:ext>
                  </a:extLst>
                </p:cNvPr>
                <p:cNvSpPr/>
                <p:nvPr/>
              </p:nvSpPr>
              <p:spPr>
                <a:xfrm>
                  <a:off x="2573819" y="3199786"/>
                  <a:ext cx="919587" cy="867807"/>
                </a:xfrm>
                <a:prstGeom prst="ellipse">
                  <a:avLst/>
                </a:prstGeom>
                <a:solidFill>
                  <a:sysClr val="window" lastClr="FFFFFF"/>
                </a:solidFill>
                <a:ln w="12700" cap="flat" cmpd="sng" algn="ctr">
                  <a:solidFill>
                    <a:srgbClr val="4472C4"/>
                  </a:solidFill>
                  <a:prstDash val="solid"/>
                  <a:miter lim="800000"/>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𝑐</m:t>
                        </m:r>
                        <m:r>
                          <a:rPr kumimoji="0" lang="en-US" sz="1800" b="0" i="1" u="none" strike="noStrike" kern="0" cap="none" spc="0" normalizeH="0" baseline="-2500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0</m:t>
                        </m:r>
                      </m:oMath>
                    </m:oMathPara>
                  </a14:m>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94" name="Oval 193">
                  <a:extLst>
                    <a:ext uri="{FF2B5EF4-FFF2-40B4-BE49-F238E27FC236}">
                      <a16:creationId xmlns:a16="http://schemas.microsoft.com/office/drawing/2014/main" id="{4063B42D-C0DD-4EE2-9DFE-6CBDAA82A235}"/>
                    </a:ext>
                  </a:extLst>
                </p:cNvPr>
                <p:cNvSpPr>
                  <a:spLocks noRot="1" noChangeAspect="1" noMove="1" noResize="1" noEditPoints="1" noAdjustHandles="1" noChangeArrowheads="1" noChangeShapeType="1" noTextEdit="1"/>
                </p:cNvSpPr>
                <p:nvPr/>
              </p:nvSpPr>
              <p:spPr>
                <a:xfrm>
                  <a:off x="2573819" y="3199786"/>
                  <a:ext cx="919587" cy="867807"/>
                </a:xfrm>
                <a:prstGeom prst="ellipse">
                  <a:avLst/>
                </a:prstGeom>
                <a:blipFill>
                  <a:blip r:embed="rId25"/>
                  <a:stretch>
                    <a:fillRect/>
                  </a:stretch>
                </a:blipFill>
                <a:ln w="12700" cap="flat" cmpd="sng" algn="ctr">
                  <a:solidFill>
                    <a:srgbClr val="4472C4"/>
                  </a:solidFill>
                  <a:prstDash val="solid"/>
                  <a:miter lim="800000"/>
                </a:ln>
                <a:effectLst>
                  <a:outerShdw blurRad="50800" dist="38100" dir="18900000" algn="b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5" name="Oval 194">
                  <a:extLst>
                    <a:ext uri="{FF2B5EF4-FFF2-40B4-BE49-F238E27FC236}">
                      <a16:creationId xmlns:a16="http://schemas.microsoft.com/office/drawing/2014/main" id="{16CE750F-A75F-4D7B-8161-CC5B896043EC}"/>
                    </a:ext>
                  </a:extLst>
                </p:cNvPr>
                <p:cNvSpPr/>
                <p:nvPr/>
              </p:nvSpPr>
              <p:spPr>
                <a:xfrm>
                  <a:off x="2563541" y="2085681"/>
                  <a:ext cx="919587" cy="867808"/>
                </a:xfrm>
                <a:prstGeom prst="ellipse">
                  <a:avLst/>
                </a:prstGeom>
                <a:solidFill>
                  <a:sysClr val="window" lastClr="FFFFFF"/>
                </a:solidFill>
                <a:ln w="12700" cap="flat" cmpd="sng" algn="ctr">
                  <a:solidFill>
                    <a:srgbClr val="4472C4"/>
                  </a:solidFill>
                  <a:prstDash val="solid"/>
                  <a:miter lim="800000"/>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𝑙</m:t>
                        </m:r>
                      </m:oMath>
                    </m:oMathPara>
                  </a14:m>
                  <a:endParaRPr kumimoji="0" lang="en-US" sz="1800" b="0" i="1" u="none" strike="noStrike" kern="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endParaRPr>
                </a:p>
              </p:txBody>
            </p:sp>
          </mc:Choice>
          <mc:Fallback xmlns="">
            <p:sp>
              <p:nvSpPr>
                <p:cNvPr id="195" name="Oval 194">
                  <a:extLst>
                    <a:ext uri="{FF2B5EF4-FFF2-40B4-BE49-F238E27FC236}">
                      <a16:creationId xmlns:a16="http://schemas.microsoft.com/office/drawing/2014/main" id="{16CE750F-A75F-4D7B-8161-CC5B896043EC}"/>
                    </a:ext>
                  </a:extLst>
                </p:cNvPr>
                <p:cNvSpPr>
                  <a:spLocks noRot="1" noChangeAspect="1" noMove="1" noResize="1" noEditPoints="1" noAdjustHandles="1" noChangeArrowheads="1" noChangeShapeType="1" noTextEdit="1"/>
                </p:cNvSpPr>
                <p:nvPr/>
              </p:nvSpPr>
              <p:spPr>
                <a:xfrm>
                  <a:off x="2563541" y="2085681"/>
                  <a:ext cx="919587" cy="867808"/>
                </a:xfrm>
                <a:prstGeom prst="ellipse">
                  <a:avLst/>
                </a:prstGeom>
                <a:blipFill>
                  <a:blip r:embed="rId26"/>
                  <a:stretch>
                    <a:fillRect/>
                  </a:stretch>
                </a:blipFill>
                <a:ln w="12700" cap="flat" cmpd="sng" algn="ctr">
                  <a:solidFill>
                    <a:srgbClr val="4472C4"/>
                  </a:solidFill>
                  <a:prstDash val="solid"/>
                  <a:miter lim="800000"/>
                </a:ln>
                <a:effectLst>
                  <a:outerShdw blurRad="50800" dist="38100" dir="18900000" algn="b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6" name="Oval 195">
                  <a:extLst>
                    <a:ext uri="{FF2B5EF4-FFF2-40B4-BE49-F238E27FC236}">
                      <a16:creationId xmlns:a16="http://schemas.microsoft.com/office/drawing/2014/main" id="{5CE12E3E-FAAC-4F8A-94B6-338E4B25F481}"/>
                    </a:ext>
                  </a:extLst>
                </p:cNvPr>
                <p:cNvSpPr/>
                <p:nvPr/>
              </p:nvSpPr>
              <p:spPr>
                <a:xfrm>
                  <a:off x="7364078" y="3049304"/>
                  <a:ext cx="1099774" cy="1117512"/>
                </a:xfrm>
                <a:prstGeom prst="ellipse">
                  <a:avLst/>
                </a:prstGeom>
                <a:solidFill>
                  <a:srgbClr val="A5A5A5"/>
                </a:solidFill>
                <a:ln w="12700" cap="flat" cmpd="sng" algn="ctr">
                  <a:solidFill>
                    <a:srgbClr val="A5A5A5">
                      <a:shade val="50000"/>
                    </a:srgbClr>
                  </a:solidFill>
                  <a:prstDash val="solid"/>
                  <a:miter lim="800000"/>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l-GR" sz="1800" b="0" i="1" u="none" strike="noStrike" kern="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𝛽</m:t>
                        </m:r>
                        <m:r>
                          <a:rPr kumimoji="0" lang="en-US" sz="1800" b="0" i="1" u="none" strike="noStrike" kern="0" cap="none" spc="0" normalizeH="0" baseline="3000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m:t>
                        </m:r>
                      </m:oMath>
                    </m:oMathPara>
                  </a14:m>
                  <a:endParaRPr kumimoji="0" lang="en-US" sz="1800" b="0" i="0" u="none" strike="noStrike" kern="0" cap="none" spc="0" normalizeH="0" baseline="30000" noProof="0" dirty="0">
                    <a:ln>
                      <a:noFill/>
                    </a:ln>
                    <a:solidFill>
                      <a:prstClr val="white"/>
                    </a:solidFill>
                    <a:effectLst/>
                    <a:uLnTx/>
                    <a:uFillTx/>
                    <a:latin typeface="Calibri" panose="020F0502020204030204"/>
                    <a:ea typeface="+mn-ea"/>
                    <a:cs typeface="+mn-cs"/>
                  </a:endParaRPr>
                </a:p>
              </p:txBody>
            </p:sp>
          </mc:Choice>
          <mc:Fallback xmlns="">
            <p:sp>
              <p:nvSpPr>
                <p:cNvPr id="196" name="Oval 195">
                  <a:extLst>
                    <a:ext uri="{FF2B5EF4-FFF2-40B4-BE49-F238E27FC236}">
                      <a16:creationId xmlns:a16="http://schemas.microsoft.com/office/drawing/2014/main" id="{5CE12E3E-FAAC-4F8A-94B6-338E4B25F481}"/>
                    </a:ext>
                  </a:extLst>
                </p:cNvPr>
                <p:cNvSpPr>
                  <a:spLocks noRot="1" noChangeAspect="1" noMove="1" noResize="1" noEditPoints="1" noAdjustHandles="1" noChangeArrowheads="1" noChangeShapeType="1" noTextEdit="1"/>
                </p:cNvSpPr>
                <p:nvPr/>
              </p:nvSpPr>
              <p:spPr>
                <a:xfrm>
                  <a:off x="7364078" y="3049304"/>
                  <a:ext cx="1099774" cy="1117512"/>
                </a:xfrm>
                <a:prstGeom prst="ellipse">
                  <a:avLst/>
                </a:prstGeom>
                <a:blipFill>
                  <a:blip r:embed="rId27"/>
                  <a:stretch>
                    <a:fillRect/>
                  </a:stretch>
                </a:blipFill>
                <a:ln w="12700" cap="flat" cmpd="sng" algn="ctr">
                  <a:solidFill>
                    <a:srgbClr val="A5A5A5">
                      <a:shade val="50000"/>
                    </a:srgbClr>
                  </a:solidFill>
                  <a:prstDash val="solid"/>
                  <a:miter lim="800000"/>
                </a:ln>
                <a:effectLst>
                  <a:outerShdw blurRad="50800" dist="38100" dir="18900000" algn="b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7" name="Oval 196">
                  <a:extLst>
                    <a:ext uri="{FF2B5EF4-FFF2-40B4-BE49-F238E27FC236}">
                      <a16:creationId xmlns:a16="http://schemas.microsoft.com/office/drawing/2014/main" id="{CE2E417F-32C2-40C3-8EFD-CB6F1EAE641A}"/>
                    </a:ext>
                  </a:extLst>
                </p:cNvPr>
                <p:cNvSpPr/>
                <p:nvPr/>
              </p:nvSpPr>
              <p:spPr>
                <a:xfrm>
                  <a:off x="3515704" y="5443389"/>
                  <a:ext cx="919587" cy="867807"/>
                </a:xfrm>
                <a:prstGeom prst="ellipse">
                  <a:avLst/>
                </a:prstGeom>
                <a:solidFill>
                  <a:srgbClr val="4472C4"/>
                </a:solidFill>
                <a:ln w="12700" cap="flat" cmpd="sng" algn="ctr">
                  <a:solidFill>
                    <a:srgbClr val="4472C4">
                      <a:shade val="50000"/>
                    </a:srgbClr>
                  </a:solidFill>
                  <a:prstDash val="solid"/>
                  <a:miter lim="800000"/>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1" u="none" strike="noStrike" kern="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E</m:t>
                        </m:r>
                        <m:r>
                          <a:rPr kumimoji="0" lang="en-US" sz="1800" b="0" i="1" u="none" strike="noStrike" kern="0" cap="none" spc="0" normalizeH="0" baseline="-2500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1</m:t>
                        </m:r>
                      </m:oMath>
                    </m:oMathPara>
                  </a14:m>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197" name="Oval 196">
                  <a:extLst>
                    <a:ext uri="{FF2B5EF4-FFF2-40B4-BE49-F238E27FC236}">
                      <a16:creationId xmlns:a16="http://schemas.microsoft.com/office/drawing/2014/main" id="{CE2E417F-32C2-40C3-8EFD-CB6F1EAE641A}"/>
                    </a:ext>
                  </a:extLst>
                </p:cNvPr>
                <p:cNvSpPr>
                  <a:spLocks noRot="1" noChangeAspect="1" noMove="1" noResize="1" noEditPoints="1" noAdjustHandles="1" noChangeArrowheads="1" noChangeShapeType="1" noTextEdit="1"/>
                </p:cNvSpPr>
                <p:nvPr/>
              </p:nvSpPr>
              <p:spPr>
                <a:xfrm>
                  <a:off x="3515704" y="5443389"/>
                  <a:ext cx="919587" cy="867807"/>
                </a:xfrm>
                <a:prstGeom prst="ellipse">
                  <a:avLst/>
                </a:prstGeom>
                <a:blipFill>
                  <a:blip r:embed="rId28"/>
                  <a:stretch>
                    <a:fillRect/>
                  </a:stretch>
                </a:blipFill>
                <a:ln w="12700" cap="flat" cmpd="sng" algn="ctr">
                  <a:solidFill>
                    <a:srgbClr val="4472C4">
                      <a:shade val="50000"/>
                    </a:srgbClr>
                  </a:solidFill>
                  <a:prstDash val="solid"/>
                  <a:miter lim="800000"/>
                </a:ln>
                <a:effectLst>
                  <a:outerShdw blurRad="50800" dist="38100" dir="18900000" algn="b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8" name="Oval 197">
                  <a:extLst>
                    <a:ext uri="{FF2B5EF4-FFF2-40B4-BE49-F238E27FC236}">
                      <a16:creationId xmlns:a16="http://schemas.microsoft.com/office/drawing/2014/main" id="{A8A1F3A1-0137-4484-B57E-E6B18F4CB298}"/>
                    </a:ext>
                  </a:extLst>
                </p:cNvPr>
                <p:cNvSpPr/>
                <p:nvPr/>
              </p:nvSpPr>
              <p:spPr>
                <a:xfrm>
                  <a:off x="4107820" y="4692289"/>
                  <a:ext cx="886967" cy="860309"/>
                </a:xfrm>
                <a:prstGeom prst="ellipse">
                  <a:avLst/>
                </a:prstGeom>
                <a:solidFill>
                  <a:srgbClr val="4472C4"/>
                </a:solidFill>
                <a:ln w="12700" cap="flat" cmpd="sng" algn="ctr">
                  <a:solidFill>
                    <a:srgbClr val="4472C4">
                      <a:shade val="50000"/>
                    </a:srgbClr>
                  </a:solidFill>
                  <a:prstDash val="solid"/>
                  <a:miter lim="800000"/>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𝐸</m:t>
                        </m:r>
                        <m:r>
                          <a:rPr kumimoji="0" lang="en-US" sz="1800" b="0" i="1" u="none" strike="noStrike" kern="0" cap="none" spc="0" normalizeH="0" baseline="-2500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0</m:t>
                        </m:r>
                      </m:oMath>
                    </m:oMathPara>
                  </a14:m>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198" name="Oval 197">
                  <a:extLst>
                    <a:ext uri="{FF2B5EF4-FFF2-40B4-BE49-F238E27FC236}">
                      <a16:creationId xmlns:a16="http://schemas.microsoft.com/office/drawing/2014/main" id="{A8A1F3A1-0137-4484-B57E-E6B18F4CB298}"/>
                    </a:ext>
                  </a:extLst>
                </p:cNvPr>
                <p:cNvSpPr>
                  <a:spLocks noRot="1" noChangeAspect="1" noMove="1" noResize="1" noEditPoints="1" noAdjustHandles="1" noChangeArrowheads="1" noChangeShapeType="1" noTextEdit="1"/>
                </p:cNvSpPr>
                <p:nvPr/>
              </p:nvSpPr>
              <p:spPr>
                <a:xfrm>
                  <a:off x="4107820" y="4692289"/>
                  <a:ext cx="886967" cy="860309"/>
                </a:xfrm>
                <a:prstGeom prst="ellipse">
                  <a:avLst/>
                </a:prstGeom>
                <a:blipFill>
                  <a:blip r:embed="rId29"/>
                  <a:stretch>
                    <a:fillRect/>
                  </a:stretch>
                </a:blipFill>
                <a:ln w="12700" cap="flat" cmpd="sng" algn="ctr">
                  <a:solidFill>
                    <a:srgbClr val="4472C4">
                      <a:shade val="50000"/>
                    </a:srgbClr>
                  </a:solidFill>
                  <a:prstDash val="solid"/>
                  <a:miter lim="800000"/>
                </a:ln>
                <a:effectLst>
                  <a:outerShdw blurRad="50800" dist="38100" dir="18900000" algn="b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9" name="Oval 198">
                  <a:extLst>
                    <a:ext uri="{FF2B5EF4-FFF2-40B4-BE49-F238E27FC236}">
                      <a16:creationId xmlns:a16="http://schemas.microsoft.com/office/drawing/2014/main" id="{34F8A2C9-A480-4CCF-9217-A3E632E2F7F4}"/>
                    </a:ext>
                  </a:extLst>
                </p:cNvPr>
                <p:cNvSpPr/>
                <p:nvPr/>
              </p:nvSpPr>
              <p:spPr>
                <a:xfrm>
                  <a:off x="5002611" y="1924603"/>
                  <a:ext cx="919586" cy="867808"/>
                </a:xfrm>
                <a:prstGeom prst="ellipse">
                  <a:avLst/>
                </a:prstGeom>
                <a:solidFill>
                  <a:sysClr val="window" lastClr="FFFFFF"/>
                </a:solidFill>
                <a:ln w="19050" cap="flat" cmpd="sng" algn="ctr">
                  <a:solidFill>
                    <a:srgbClr val="4472C4"/>
                  </a:solidFill>
                  <a:prstDash val="solid"/>
                  <a:miter lim="800000"/>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𝑓</m:t>
                        </m:r>
                      </m:oMath>
                    </m:oMathPara>
                  </a14:m>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99" name="Oval 198">
                  <a:extLst>
                    <a:ext uri="{FF2B5EF4-FFF2-40B4-BE49-F238E27FC236}">
                      <a16:creationId xmlns:a16="http://schemas.microsoft.com/office/drawing/2014/main" id="{34F8A2C9-A480-4CCF-9217-A3E632E2F7F4}"/>
                    </a:ext>
                  </a:extLst>
                </p:cNvPr>
                <p:cNvSpPr>
                  <a:spLocks noRot="1" noChangeAspect="1" noMove="1" noResize="1" noEditPoints="1" noAdjustHandles="1" noChangeArrowheads="1" noChangeShapeType="1" noTextEdit="1"/>
                </p:cNvSpPr>
                <p:nvPr/>
              </p:nvSpPr>
              <p:spPr>
                <a:xfrm>
                  <a:off x="5002611" y="1924603"/>
                  <a:ext cx="919586" cy="867808"/>
                </a:xfrm>
                <a:prstGeom prst="ellipse">
                  <a:avLst/>
                </a:prstGeom>
                <a:blipFill>
                  <a:blip r:embed="rId30"/>
                  <a:stretch>
                    <a:fillRect/>
                  </a:stretch>
                </a:blipFill>
                <a:ln w="19050" cap="flat" cmpd="sng" algn="ctr">
                  <a:solidFill>
                    <a:srgbClr val="4472C4"/>
                  </a:solidFill>
                  <a:prstDash val="solid"/>
                  <a:miter lim="800000"/>
                </a:ln>
                <a:effectLst>
                  <a:outerShdw blurRad="50800" dist="38100" dir="18900000" algn="b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0" name="Oval 199">
                  <a:extLst>
                    <a:ext uri="{FF2B5EF4-FFF2-40B4-BE49-F238E27FC236}">
                      <a16:creationId xmlns:a16="http://schemas.microsoft.com/office/drawing/2014/main" id="{6CB61984-E013-483B-AD94-676175960A10}"/>
                    </a:ext>
                  </a:extLst>
                </p:cNvPr>
                <p:cNvSpPr/>
                <p:nvPr/>
              </p:nvSpPr>
              <p:spPr>
                <a:xfrm>
                  <a:off x="5757225" y="3186125"/>
                  <a:ext cx="919586" cy="867807"/>
                </a:xfrm>
                <a:prstGeom prst="ellipse">
                  <a:avLst/>
                </a:prstGeom>
                <a:solidFill>
                  <a:sysClr val="window" lastClr="FFFFFF"/>
                </a:solidFill>
                <a:ln w="19050" cap="flat" cmpd="sng" algn="ctr">
                  <a:solidFill>
                    <a:srgbClr val="4472C4"/>
                  </a:solidFill>
                  <a:prstDash val="solid"/>
                  <a:miter lim="800000"/>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𝑐</m:t>
                        </m:r>
                      </m:oMath>
                    </m:oMathPara>
                  </a14:m>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00" name="Oval 199">
                  <a:extLst>
                    <a:ext uri="{FF2B5EF4-FFF2-40B4-BE49-F238E27FC236}">
                      <a16:creationId xmlns:a16="http://schemas.microsoft.com/office/drawing/2014/main" id="{6CB61984-E013-483B-AD94-676175960A10}"/>
                    </a:ext>
                  </a:extLst>
                </p:cNvPr>
                <p:cNvSpPr>
                  <a:spLocks noRot="1" noChangeAspect="1" noMove="1" noResize="1" noEditPoints="1" noAdjustHandles="1" noChangeArrowheads="1" noChangeShapeType="1" noTextEdit="1"/>
                </p:cNvSpPr>
                <p:nvPr/>
              </p:nvSpPr>
              <p:spPr>
                <a:xfrm>
                  <a:off x="5757225" y="3186125"/>
                  <a:ext cx="919586" cy="867807"/>
                </a:xfrm>
                <a:prstGeom prst="ellipse">
                  <a:avLst/>
                </a:prstGeom>
                <a:blipFill>
                  <a:blip r:embed="rId31"/>
                  <a:stretch>
                    <a:fillRect/>
                  </a:stretch>
                </a:blipFill>
                <a:ln w="19050" cap="flat" cmpd="sng" algn="ctr">
                  <a:solidFill>
                    <a:srgbClr val="4472C4"/>
                  </a:solidFill>
                  <a:prstDash val="solid"/>
                  <a:miter lim="800000"/>
                </a:ln>
                <a:effectLst>
                  <a:outerShdw blurRad="50800" dist="38100" dir="18900000" algn="bl" rotWithShape="0">
                    <a:prstClr val="black">
                      <a:alpha val="40000"/>
                    </a:prstClr>
                  </a:outerShdw>
                </a:effectLst>
              </p:spPr>
              <p:txBody>
                <a:bodyPr/>
                <a:lstStyle/>
                <a:p>
                  <a:r>
                    <a:rPr lang="en-US">
                      <a:noFill/>
                    </a:rPr>
                    <a:t> </a:t>
                  </a:r>
                </a:p>
              </p:txBody>
            </p:sp>
          </mc:Fallback>
        </mc:AlternateContent>
        <p:cxnSp>
          <p:nvCxnSpPr>
            <p:cNvPr id="201" name="Straight Arrow Connector 200">
              <a:extLst>
                <a:ext uri="{FF2B5EF4-FFF2-40B4-BE49-F238E27FC236}">
                  <a16:creationId xmlns:a16="http://schemas.microsoft.com/office/drawing/2014/main" id="{8A2100B8-71D6-4B7D-A22F-DF6C47E0749B}"/>
                </a:ext>
              </a:extLst>
            </p:cNvPr>
            <p:cNvCxnSpPr>
              <a:cxnSpLocks/>
              <a:stCxn id="219" idx="6"/>
              <a:endCxn id="198" idx="2"/>
            </p:cNvCxnSpPr>
            <p:nvPr/>
          </p:nvCxnSpPr>
          <p:spPr>
            <a:xfrm>
              <a:off x="3493406" y="4678578"/>
              <a:ext cx="614414" cy="443866"/>
            </a:xfrm>
            <a:prstGeom prst="straightConnector1">
              <a:avLst/>
            </a:prstGeom>
            <a:noFill/>
            <a:ln w="19050" cap="flat" cmpd="sng" algn="ctr">
              <a:solidFill>
                <a:srgbClr val="70AD47"/>
              </a:solidFill>
              <a:prstDash val="solid"/>
              <a:miter lim="800000"/>
              <a:tailEnd type="triangle"/>
            </a:ln>
            <a:effectLst>
              <a:outerShdw blurRad="50800" dist="38100" dir="18900000" algn="bl" rotWithShape="0">
                <a:prstClr val="black">
                  <a:alpha val="40000"/>
                </a:prstClr>
              </a:outerShdw>
            </a:effectLst>
          </p:spPr>
        </p:cxnSp>
        <p:cxnSp>
          <p:nvCxnSpPr>
            <p:cNvPr id="202" name="Straight Arrow Connector 201">
              <a:extLst>
                <a:ext uri="{FF2B5EF4-FFF2-40B4-BE49-F238E27FC236}">
                  <a16:creationId xmlns:a16="http://schemas.microsoft.com/office/drawing/2014/main" id="{B0F00117-53B4-45E3-A42A-0C651C0AA9FC}"/>
                </a:ext>
              </a:extLst>
            </p:cNvPr>
            <p:cNvCxnSpPr>
              <a:cxnSpLocks/>
              <a:stCxn id="207" idx="4"/>
              <a:endCxn id="196" idx="2"/>
            </p:cNvCxnSpPr>
            <p:nvPr/>
          </p:nvCxnSpPr>
          <p:spPr>
            <a:xfrm>
              <a:off x="6800957" y="2691246"/>
              <a:ext cx="563121" cy="916814"/>
            </a:xfrm>
            <a:prstGeom prst="straightConnector1">
              <a:avLst/>
            </a:prstGeom>
            <a:noFill/>
            <a:ln w="19050" cap="flat" cmpd="sng" algn="ctr">
              <a:solidFill>
                <a:srgbClr val="4472C4"/>
              </a:solidFill>
              <a:prstDash val="solid"/>
              <a:miter lim="800000"/>
              <a:tailEnd type="triangle"/>
            </a:ln>
            <a:effectLst>
              <a:outerShdw blurRad="50800" dist="38100" dir="18900000" algn="bl" rotWithShape="0">
                <a:prstClr val="black">
                  <a:alpha val="40000"/>
                </a:prstClr>
              </a:outerShdw>
            </a:effectLst>
          </p:spPr>
        </p:cxnSp>
        <p:cxnSp>
          <p:nvCxnSpPr>
            <p:cNvPr id="203" name="Straight Arrow Connector 202">
              <a:extLst>
                <a:ext uri="{FF2B5EF4-FFF2-40B4-BE49-F238E27FC236}">
                  <a16:creationId xmlns:a16="http://schemas.microsoft.com/office/drawing/2014/main" id="{4F2FE8B0-EFBB-4434-BAD8-BCFE6E89DD77}"/>
                </a:ext>
              </a:extLst>
            </p:cNvPr>
            <p:cNvCxnSpPr>
              <a:cxnSpLocks/>
              <a:stCxn id="193" idx="6"/>
              <a:endCxn id="199" idx="2"/>
            </p:cNvCxnSpPr>
            <p:nvPr/>
          </p:nvCxnSpPr>
          <p:spPr>
            <a:xfrm>
              <a:off x="4256523" y="1773092"/>
              <a:ext cx="746088" cy="585415"/>
            </a:xfrm>
            <a:prstGeom prst="straightConnector1">
              <a:avLst/>
            </a:prstGeom>
            <a:noFill/>
            <a:ln w="19050" cap="flat" cmpd="sng" algn="ctr">
              <a:solidFill>
                <a:srgbClr val="4472C4"/>
              </a:solidFill>
              <a:prstDash val="solid"/>
              <a:miter lim="800000"/>
              <a:tailEnd type="triangle"/>
            </a:ln>
            <a:effectLst>
              <a:outerShdw blurRad="50800" dist="38100" dir="18900000" algn="bl" rotWithShape="0">
                <a:prstClr val="black">
                  <a:alpha val="40000"/>
                </a:prstClr>
              </a:outerShdw>
            </a:effectLst>
          </p:spPr>
        </p:cxnSp>
        <p:cxnSp>
          <p:nvCxnSpPr>
            <p:cNvPr id="204" name="Straight Arrow Connector 203">
              <a:extLst>
                <a:ext uri="{FF2B5EF4-FFF2-40B4-BE49-F238E27FC236}">
                  <a16:creationId xmlns:a16="http://schemas.microsoft.com/office/drawing/2014/main" id="{1CE04052-9289-4261-A222-606A8A37C716}"/>
                </a:ext>
              </a:extLst>
            </p:cNvPr>
            <p:cNvCxnSpPr>
              <a:cxnSpLocks/>
              <a:stCxn id="195" idx="6"/>
              <a:endCxn id="199" idx="2"/>
            </p:cNvCxnSpPr>
            <p:nvPr/>
          </p:nvCxnSpPr>
          <p:spPr>
            <a:xfrm flipV="1">
              <a:off x="3483128" y="2358507"/>
              <a:ext cx="1519483" cy="161078"/>
            </a:xfrm>
            <a:prstGeom prst="straightConnector1">
              <a:avLst/>
            </a:prstGeom>
            <a:noFill/>
            <a:ln w="19050" cap="flat" cmpd="sng" algn="ctr">
              <a:solidFill>
                <a:srgbClr val="4472C4"/>
              </a:solidFill>
              <a:prstDash val="solid"/>
              <a:miter lim="800000"/>
              <a:tailEnd type="triangle"/>
            </a:ln>
            <a:effectLst>
              <a:outerShdw blurRad="50800" dist="38100" dir="18900000" algn="bl" rotWithShape="0">
                <a:prstClr val="black">
                  <a:alpha val="40000"/>
                </a:prstClr>
              </a:outerShdw>
            </a:effectLst>
          </p:spPr>
        </p:cxnSp>
        <p:cxnSp>
          <p:nvCxnSpPr>
            <p:cNvPr id="205" name="Straight Arrow Connector 204">
              <a:extLst>
                <a:ext uri="{FF2B5EF4-FFF2-40B4-BE49-F238E27FC236}">
                  <a16:creationId xmlns:a16="http://schemas.microsoft.com/office/drawing/2014/main" id="{90946EBA-E912-4A36-8091-3EE705CA6723}"/>
                </a:ext>
              </a:extLst>
            </p:cNvPr>
            <p:cNvCxnSpPr>
              <a:cxnSpLocks/>
              <a:stCxn id="192" idx="7"/>
              <a:endCxn id="200" idx="2"/>
            </p:cNvCxnSpPr>
            <p:nvPr/>
          </p:nvCxnSpPr>
          <p:spPr>
            <a:xfrm flipV="1">
              <a:off x="4976647" y="3620029"/>
              <a:ext cx="780578" cy="215620"/>
            </a:xfrm>
            <a:prstGeom prst="straightConnector1">
              <a:avLst/>
            </a:prstGeom>
            <a:noFill/>
            <a:ln w="19050" cap="flat" cmpd="sng" algn="ctr">
              <a:solidFill>
                <a:srgbClr val="4472C4"/>
              </a:solidFill>
              <a:prstDash val="solid"/>
              <a:miter lim="800000"/>
              <a:tailEnd type="triangle"/>
            </a:ln>
            <a:effectLst>
              <a:outerShdw blurRad="50800" dist="38100" dir="18900000" algn="bl" rotWithShape="0">
                <a:prstClr val="black">
                  <a:alpha val="40000"/>
                </a:prstClr>
              </a:outerShdw>
            </a:effectLst>
          </p:spPr>
        </p:cxnSp>
        <p:cxnSp>
          <p:nvCxnSpPr>
            <p:cNvPr id="206" name="Straight Arrow Connector 205">
              <a:extLst>
                <a:ext uri="{FF2B5EF4-FFF2-40B4-BE49-F238E27FC236}">
                  <a16:creationId xmlns:a16="http://schemas.microsoft.com/office/drawing/2014/main" id="{337D5B27-AF33-41A8-BEFA-5CCA95D7235B}"/>
                </a:ext>
              </a:extLst>
            </p:cNvPr>
            <p:cNvCxnSpPr>
              <a:cxnSpLocks/>
              <a:stCxn id="194" idx="6"/>
              <a:endCxn id="200" idx="2"/>
            </p:cNvCxnSpPr>
            <p:nvPr/>
          </p:nvCxnSpPr>
          <p:spPr>
            <a:xfrm flipV="1">
              <a:off x="3493406" y="3620029"/>
              <a:ext cx="2263819" cy="13661"/>
            </a:xfrm>
            <a:prstGeom prst="straightConnector1">
              <a:avLst/>
            </a:prstGeom>
            <a:noFill/>
            <a:ln w="19050" cap="flat" cmpd="sng" algn="ctr">
              <a:solidFill>
                <a:srgbClr val="4472C4"/>
              </a:solidFill>
              <a:prstDash val="solid"/>
              <a:miter lim="800000"/>
              <a:tailEnd type="triangle"/>
            </a:ln>
            <a:effectLst>
              <a:outerShdw blurRad="50800" dist="38100" dir="18900000" algn="bl" rotWithShape="0">
                <a:prstClr val="black">
                  <a:alpha val="40000"/>
                </a:prstClr>
              </a:outerShdw>
            </a:effectLst>
          </p:spPr>
        </p:cxnSp>
        <mc:AlternateContent xmlns:mc="http://schemas.openxmlformats.org/markup-compatibility/2006" xmlns:a14="http://schemas.microsoft.com/office/drawing/2010/main">
          <mc:Choice Requires="a14">
            <p:sp>
              <p:nvSpPr>
                <p:cNvPr id="207" name="Oval 206">
                  <a:extLst>
                    <a:ext uri="{FF2B5EF4-FFF2-40B4-BE49-F238E27FC236}">
                      <a16:creationId xmlns:a16="http://schemas.microsoft.com/office/drawing/2014/main" id="{A31E6799-9EDA-4338-AD8A-CD35E5AC060B}"/>
                    </a:ext>
                  </a:extLst>
                </p:cNvPr>
                <p:cNvSpPr/>
                <p:nvPr/>
              </p:nvSpPr>
              <p:spPr>
                <a:xfrm>
                  <a:off x="6341163" y="1823438"/>
                  <a:ext cx="919587" cy="867808"/>
                </a:xfrm>
                <a:prstGeom prst="ellipse">
                  <a:avLst/>
                </a:prstGeom>
                <a:solidFill>
                  <a:srgbClr val="4472C4"/>
                </a:solidFill>
                <a:ln w="12700" cap="flat" cmpd="sng" algn="ctr">
                  <a:solidFill>
                    <a:srgbClr val="4472C4">
                      <a:shade val="50000"/>
                    </a:srgbClr>
                  </a:solidFill>
                  <a:prstDash val="solid"/>
                  <a:miter lim="800000"/>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𝑝</m:t>
                        </m:r>
                      </m:oMath>
                    </m:oMathPara>
                  </a14:m>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207" name="Oval 206">
                  <a:extLst>
                    <a:ext uri="{FF2B5EF4-FFF2-40B4-BE49-F238E27FC236}">
                      <a16:creationId xmlns:a16="http://schemas.microsoft.com/office/drawing/2014/main" id="{A31E6799-9EDA-4338-AD8A-CD35E5AC060B}"/>
                    </a:ext>
                  </a:extLst>
                </p:cNvPr>
                <p:cNvSpPr>
                  <a:spLocks noRot="1" noChangeAspect="1" noMove="1" noResize="1" noEditPoints="1" noAdjustHandles="1" noChangeArrowheads="1" noChangeShapeType="1" noTextEdit="1"/>
                </p:cNvSpPr>
                <p:nvPr/>
              </p:nvSpPr>
              <p:spPr>
                <a:xfrm>
                  <a:off x="6341163" y="1823438"/>
                  <a:ext cx="919587" cy="867808"/>
                </a:xfrm>
                <a:prstGeom prst="ellipse">
                  <a:avLst/>
                </a:prstGeom>
                <a:blipFill>
                  <a:blip r:embed="rId32"/>
                  <a:stretch>
                    <a:fillRect/>
                  </a:stretch>
                </a:blipFill>
                <a:ln w="12700" cap="flat" cmpd="sng" algn="ctr">
                  <a:solidFill>
                    <a:srgbClr val="4472C4">
                      <a:shade val="50000"/>
                    </a:srgbClr>
                  </a:solidFill>
                  <a:prstDash val="solid"/>
                  <a:miter lim="800000"/>
                </a:ln>
                <a:effectLst>
                  <a:outerShdw blurRad="50800" dist="38100" dir="18900000" algn="bl" rotWithShape="0">
                    <a:prstClr val="black">
                      <a:alpha val="40000"/>
                    </a:prstClr>
                  </a:outerShdw>
                </a:effectLst>
              </p:spPr>
              <p:txBody>
                <a:bodyPr/>
                <a:lstStyle/>
                <a:p>
                  <a:r>
                    <a:rPr lang="en-US">
                      <a:noFill/>
                    </a:rPr>
                    <a:t> </a:t>
                  </a:r>
                </a:p>
              </p:txBody>
            </p:sp>
          </mc:Fallback>
        </mc:AlternateContent>
        <p:cxnSp>
          <p:nvCxnSpPr>
            <p:cNvPr id="208" name="Straight Arrow Connector 207">
              <a:extLst>
                <a:ext uri="{FF2B5EF4-FFF2-40B4-BE49-F238E27FC236}">
                  <a16:creationId xmlns:a16="http://schemas.microsoft.com/office/drawing/2014/main" id="{5051BE15-D7E2-4B3C-AA75-E662B065F199}"/>
                </a:ext>
              </a:extLst>
            </p:cNvPr>
            <p:cNvCxnSpPr>
              <a:cxnSpLocks/>
              <a:stCxn id="195" idx="6"/>
              <a:endCxn id="279" idx="1"/>
            </p:cNvCxnSpPr>
            <p:nvPr/>
          </p:nvCxnSpPr>
          <p:spPr>
            <a:xfrm>
              <a:off x="3483128" y="2519585"/>
              <a:ext cx="552975" cy="248022"/>
            </a:xfrm>
            <a:prstGeom prst="straightConnector1">
              <a:avLst/>
            </a:prstGeom>
            <a:noFill/>
            <a:ln w="19050" cap="flat" cmpd="sng" algn="ctr">
              <a:solidFill>
                <a:srgbClr val="4472C4"/>
              </a:solidFill>
              <a:prstDash val="solid"/>
              <a:miter lim="800000"/>
              <a:tailEnd type="triangle"/>
            </a:ln>
            <a:effectLst>
              <a:outerShdw blurRad="50800" dist="38100" dir="18900000" algn="bl" rotWithShape="0">
                <a:prstClr val="black">
                  <a:alpha val="40000"/>
                </a:prstClr>
              </a:outerShdw>
            </a:effectLst>
          </p:spPr>
        </p:cxnSp>
        <p:cxnSp>
          <p:nvCxnSpPr>
            <p:cNvPr id="209" name="Straight Arrow Connector 208">
              <a:extLst>
                <a:ext uri="{FF2B5EF4-FFF2-40B4-BE49-F238E27FC236}">
                  <a16:creationId xmlns:a16="http://schemas.microsoft.com/office/drawing/2014/main" id="{5D6BC905-4C81-4161-9805-BB946B8AE13A}"/>
                </a:ext>
              </a:extLst>
            </p:cNvPr>
            <p:cNvCxnSpPr>
              <a:cxnSpLocks/>
              <a:stCxn id="197" idx="6"/>
              <a:endCxn id="196" idx="2"/>
            </p:cNvCxnSpPr>
            <p:nvPr/>
          </p:nvCxnSpPr>
          <p:spPr>
            <a:xfrm flipV="1">
              <a:off x="4435290" y="3608060"/>
              <a:ext cx="2928788" cy="2269234"/>
            </a:xfrm>
            <a:prstGeom prst="straightConnector1">
              <a:avLst/>
            </a:prstGeom>
            <a:noFill/>
            <a:ln w="19050" cap="flat" cmpd="sng" algn="ctr">
              <a:solidFill>
                <a:srgbClr val="4472C4"/>
              </a:solidFill>
              <a:prstDash val="solid"/>
              <a:miter lim="800000"/>
              <a:tailEnd type="triangle"/>
            </a:ln>
            <a:effectLst>
              <a:outerShdw blurRad="50800" dist="38100" dir="18900000" algn="bl" rotWithShape="0">
                <a:prstClr val="black">
                  <a:alpha val="40000"/>
                </a:prstClr>
              </a:outerShdw>
            </a:effectLst>
          </p:spPr>
        </p:cxnSp>
        <p:cxnSp>
          <p:nvCxnSpPr>
            <p:cNvPr id="210" name="Straight Arrow Connector 209">
              <a:extLst>
                <a:ext uri="{FF2B5EF4-FFF2-40B4-BE49-F238E27FC236}">
                  <a16:creationId xmlns:a16="http://schemas.microsoft.com/office/drawing/2014/main" id="{8135B0CB-4C8B-4DD1-8127-A3C3CE89CFD1}"/>
                </a:ext>
              </a:extLst>
            </p:cNvPr>
            <p:cNvCxnSpPr>
              <a:cxnSpLocks/>
              <a:stCxn id="199" idx="5"/>
              <a:endCxn id="196" idx="2"/>
            </p:cNvCxnSpPr>
            <p:nvPr/>
          </p:nvCxnSpPr>
          <p:spPr>
            <a:xfrm>
              <a:off x="5787527" y="2665323"/>
              <a:ext cx="1576551" cy="942737"/>
            </a:xfrm>
            <a:prstGeom prst="straightConnector1">
              <a:avLst/>
            </a:prstGeom>
            <a:noFill/>
            <a:ln w="19050" cap="flat" cmpd="sng" algn="ctr">
              <a:solidFill>
                <a:srgbClr val="4472C4"/>
              </a:solidFill>
              <a:prstDash val="solid"/>
              <a:miter lim="800000"/>
              <a:tailEnd type="triangle"/>
            </a:ln>
            <a:effectLst>
              <a:outerShdw blurRad="50800" dist="38100" dir="18900000" algn="bl" rotWithShape="0">
                <a:prstClr val="black">
                  <a:alpha val="40000"/>
                </a:prstClr>
              </a:outerShdw>
            </a:effectLst>
          </p:spPr>
        </p:cxnSp>
        <p:cxnSp>
          <p:nvCxnSpPr>
            <p:cNvPr id="211" name="Straight Arrow Connector 210">
              <a:extLst>
                <a:ext uri="{FF2B5EF4-FFF2-40B4-BE49-F238E27FC236}">
                  <a16:creationId xmlns:a16="http://schemas.microsoft.com/office/drawing/2014/main" id="{26BDDCEF-A584-467B-B544-40689B103930}"/>
                </a:ext>
              </a:extLst>
            </p:cNvPr>
            <p:cNvCxnSpPr>
              <a:cxnSpLocks/>
              <a:stCxn id="200" idx="6"/>
              <a:endCxn id="196" idx="2"/>
            </p:cNvCxnSpPr>
            <p:nvPr/>
          </p:nvCxnSpPr>
          <p:spPr>
            <a:xfrm flipV="1">
              <a:off x="6676811" y="3608060"/>
              <a:ext cx="687267" cy="11969"/>
            </a:xfrm>
            <a:prstGeom prst="straightConnector1">
              <a:avLst/>
            </a:prstGeom>
            <a:noFill/>
            <a:ln w="19050" cap="flat" cmpd="sng" algn="ctr">
              <a:solidFill>
                <a:srgbClr val="4472C4"/>
              </a:solidFill>
              <a:prstDash val="solid"/>
              <a:miter lim="800000"/>
              <a:tailEnd type="triangle"/>
            </a:ln>
            <a:effectLst>
              <a:outerShdw blurRad="50800" dist="38100" dir="18900000" algn="bl" rotWithShape="0">
                <a:prstClr val="black">
                  <a:alpha val="40000"/>
                </a:prstClr>
              </a:outerShdw>
            </a:effectLst>
          </p:spPr>
        </p:cxnSp>
        <mc:AlternateContent xmlns:mc="http://schemas.openxmlformats.org/markup-compatibility/2006" xmlns:a14="http://schemas.microsoft.com/office/drawing/2010/main">
          <mc:Choice Requires="a14">
            <p:sp>
              <p:nvSpPr>
                <p:cNvPr id="212" name="Oval 211">
                  <a:extLst>
                    <a:ext uri="{FF2B5EF4-FFF2-40B4-BE49-F238E27FC236}">
                      <a16:creationId xmlns:a16="http://schemas.microsoft.com/office/drawing/2014/main" id="{EF104303-CE93-412C-BF85-947D2330FA21}"/>
                    </a:ext>
                  </a:extLst>
                </p:cNvPr>
                <p:cNvSpPr/>
                <p:nvPr/>
              </p:nvSpPr>
              <p:spPr>
                <a:xfrm>
                  <a:off x="930668" y="4418371"/>
                  <a:ext cx="921724" cy="872588"/>
                </a:xfrm>
                <a:prstGeom prst="ellipse">
                  <a:avLst/>
                </a:prstGeom>
                <a:solidFill>
                  <a:srgbClr val="FFC000"/>
                </a:solidFill>
                <a:ln w="12700" cap="flat" cmpd="sng" algn="ctr">
                  <a:solidFill>
                    <a:srgbClr val="FFC000">
                      <a:shade val="50000"/>
                    </a:srgbClr>
                  </a:solidFill>
                  <a:prstDash val="solid"/>
                  <a:miter lim="800000"/>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𝑒𝑚</m:t>
                        </m:r>
                      </m:oMath>
                    </m:oMathPara>
                  </a14:m>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212" name="Oval 211">
                  <a:extLst>
                    <a:ext uri="{FF2B5EF4-FFF2-40B4-BE49-F238E27FC236}">
                      <a16:creationId xmlns:a16="http://schemas.microsoft.com/office/drawing/2014/main" id="{EF104303-CE93-412C-BF85-947D2330FA21}"/>
                    </a:ext>
                  </a:extLst>
                </p:cNvPr>
                <p:cNvSpPr>
                  <a:spLocks noRot="1" noChangeAspect="1" noMove="1" noResize="1" noEditPoints="1" noAdjustHandles="1" noChangeArrowheads="1" noChangeShapeType="1" noTextEdit="1"/>
                </p:cNvSpPr>
                <p:nvPr/>
              </p:nvSpPr>
              <p:spPr>
                <a:xfrm>
                  <a:off x="930668" y="4418371"/>
                  <a:ext cx="921724" cy="872588"/>
                </a:xfrm>
                <a:prstGeom prst="ellipse">
                  <a:avLst/>
                </a:prstGeom>
                <a:blipFill>
                  <a:blip r:embed="rId33"/>
                  <a:stretch>
                    <a:fillRect/>
                  </a:stretch>
                </a:blipFill>
                <a:ln w="12700" cap="flat" cmpd="sng" algn="ctr">
                  <a:solidFill>
                    <a:srgbClr val="FFC000">
                      <a:shade val="50000"/>
                    </a:srgbClr>
                  </a:solidFill>
                  <a:prstDash val="solid"/>
                  <a:miter lim="800000"/>
                </a:ln>
                <a:effectLst>
                  <a:outerShdw blurRad="50800" dist="38100" dir="18900000" algn="b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3" name="Oval 212">
                  <a:extLst>
                    <a:ext uri="{FF2B5EF4-FFF2-40B4-BE49-F238E27FC236}">
                      <a16:creationId xmlns:a16="http://schemas.microsoft.com/office/drawing/2014/main" id="{0ED23F7F-969C-47F5-A41F-6A67DC08B219}"/>
                    </a:ext>
                  </a:extLst>
                </p:cNvPr>
                <p:cNvSpPr/>
                <p:nvPr/>
              </p:nvSpPr>
              <p:spPr>
                <a:xfrm>
                  <a:off x="1448126" y="1149608"/>
                  <a:ext cx="919586" cy="872588"/>
                </a:xfrm>
                <a:prstGeom prst="ellipse">
                  <a:avLst/>
                </a:prstGeom>
                <a:solidFill>
                  <a:srgbClr val="FFC000"/>
                </a:solidFill>
                <a:ln w="12700" cap="flat" cmpd="sng" algn="ctr">
                  <a:solidFill>
                    <a:srgbClr val="FFC000">
                      <a:shade val="50000"/>
                    </a:srgbClr>
                  </a:solidFill>
                  <a:prstDash val="solid"/>
                  <a:miter lim="800000"/>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𝑒𝑑</m:t>
                        </m:r>
                      </m:oMath>
                    </m:oMathPara>
                  </a14:m>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213" name="Oval 212">
                  <a:extLst>
                    <a:ext uri="{FF2B5EF4-FFF2-40B4-BE49-F238E27FC236}">
                      <a16:creationId xmlns:a16="http://schemas.microsoft.com/office/drawing/2014/main" id="{0ED23F7F-969C-47F5-A41F-6A67DC08B219}"/>
                    </a:ext>
                  </a:extLst>
                </p:cNvPr>
                <p:cNvSpPr>
                  <a:spLocks noRot="1" noChangeAspect="1" noMove="1" noResize="1" noEditPoints="1" noAdjustHandles="1" noChangeArrowheads="1" noChangeShapeType="1" noTextEdit="1"/>
                </p:cNvSpPr>
                <p:nvPr/>
              </p:nvSpPr>
              <p:spPr>
                <a:xfrm>
                  <a:off x="1448126" y="1149608"/>
                  <a:ext cx="919586" cy="872588"/>
                </a:xfrm>
                <a:prstGeom prst="ellipse">
                  <a:avLst/>
                </a:prstGeom>
                <a:blipFill>
                  <a:blip r:embed="rId34"/>
                  <a:stretch>
                    <a:fillRect/>
                  </a:stretch>
                </a:blipFill>
                <a:ln w="12700" cap="flat" cmpd="sng" algn="ctr">
                  <a:solidFill>
                    <a:srgbClr val="FFC000">
                      <a:shade val="50000"/>
                    </a:srgbClr>
                  </a:solidFill>
                  <a:prstDash val="solid"/>
                  <a:miter lim="800000"/>
                </a:ln>
                <a:effectLst>
                  <a:outerShdw blurRad="50800" dist="38100" dir="18900000" algn="b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4" name="Oval 213">
                  <a:extLst>
                    <a:ext uri="{FF2B5EF4-FFF2-40B4-BE49-F238E27FC236}">
                      <a16:creationId xmlns:a16="http://schemas.microsoft.com/office/drawing/2014/main" id="{51BDA3A4-9264-45A4-9BC3-56A5F365D752}"/>
                    </a:ext>
                  </a:extLst>
                </p:cNvPr>
                <p:cNvSpPr/>
                <p:nvPr/>
              </p:nvSpPr>
              <p:spPr>
                <a:xfrm>
                  <a:off x="1003974" y="2202897"/>
                  <a:ext cx="919586" cy="867818"/>
                </a:xfrm>
                <a:prstGeom prst="ellipse">
                  <a:avLst/>
                </a:prstGeom>
                <a:solidFill>
                  <a:srgbClr val="FFC000"/>
                </a:solidFill>
                <a:ln w="12700" cap="flat" cmpd="sng" algn="ctr">
                  <a:solidFill>
                    <a:srgbClr val="FFC000">
                      <a:shade val="50000"/>
                    </a:srgbClr>
                  </a:solidFill>
                  <a:prstDash val="solid"/>
                  <a:miter lim="800000"/>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𝑎𝑔𝑒</m:t>
                        </m:r>
                      </m:oMath>
                    </m:oMathPara>
                  </a14:m>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214" name="Oval 213">
                  <a:extLst>
                    <a:ext uri="{FF2B5EF4-FFF2-40B4-BE49-F238E27FC236}">
                      <a16:creationId xmlns:a16="http://schemas.microsoft.com/office/drawing/2014/main" id="{51BDA3A4-9264-45A4-9BC3-56A5F365D752}"/>
                    </a:ext>
                  </a:extLst>
                </p:cNvPr>
                <p:cNvSpPr>
                  <a:spLocks noRot="1" noChangeAspect="1" noMove="1" noResize="1" noEditPoints="1" noAdjustHandles="1" noChangeArrowheads="1" noChangeShapeType="1" noTextEdit="1"/>
                </p:cNvSpPr>
                <p:nvPr/>
              </p:nvSpPr>
              <p:spPr>
                <a:xfrm>
                  <a:off x="1003974" y="2202897"/>
                  <a:ext cx="919586" cy="867818"/>
                </a:xfrm>
                <a:prstGeom prst="ellipse">
                  <a:avLst/>
                </a:prstGeom>
                <a:blipFill>
                  <a:blip r:embed="rId35"/>
                  <a:stretch>
                    <a:fillRect/>
                  </a:stretch>
                </a:blipFill>
                <a:ln w="12700" cap="flat" cmpd="sng" algn="ctr">
                  <a:solidFill>
                    <a:srgbClr val="FFC000">
                      <a:shade val="50000"/>
                    </a:srgbClr>
                  </a:solidFill>
                  <a:prstDash val="solid"/>
                  <a:miter lim="800000"/>
                </a:ln>
                <a:effectLst>
                  <a:outerShdw blurRad="50800" dist="38100" dir="18900000" algn="b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5" name="Oval 214">
                  <a:extLst>
                    <a:ext uri="{FF2B5EF4-FFF2-40B4-BE49-F238E27FC236}">
                      <a16:creationId xmlns:a16="http://schemas.microsoft.com/office/drawing/2014/main" id="{0174DCC3-9887-40D3-A2E7-73141A2920F1}"/>
                    </a:ext>
                  </a:extLst>
                </p:cNvPr>
                <p:cNvSpPr/>
                <p:nvPr/>
              </p:nvSpPr>
              <p:spPr>
                <a:xfrm>
                  <a:off x="2080445" y="5641731"/>
                  <a:ext cx="919586" cy="867818"/>
                </a:xfrm>
                <a:prstGeom prst="ellipse">
                  <a:avLst/>
                </a:prstGeom>
                <a:solidFill>
                  <a:srgbClr val="FFC000"/>
                </a:solidFill>
                <a:ln w="12700" cap="flat" cmpd="sng" algn="ctr">
                  <a:solidFill>
                    <a:srgbClr val="FFC000">
                      <a:shade val="50000"/>
                    </a:srgbClr>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𝑝𝑝𝑙</m:t>
                        </m:r>
                      </m:oMath>
                    </m:oMathPara>
                  </a14:m>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215" name="Oval 214">
                  <a:extLst>
                    <a:ext uri="{FF2B5EF4-FFF2-40B4-BE49-F238E27FC236}">
                      <a16:creationId xmlns:a16="http://schemas.microsoft.com/office/drawing/2014/main" id="{0174DCC3-9887-40D3-A2E7-73141A2920F1}"/>
                    </a:ext>
                  </a:extLst>
                </p:cNvPr>
                <p:cNvSpPr>
                  <a:spLocks noRot="1" noChangeAspect="1" noMove="1" noResize="1" noEditPoints="1" noAdjustHandles="1" noChangeArrowheads="1" noChangeShapeType="1" noTextEdit="1"/>
                </p:cNvSpPr>
                <p:nvPr/>
              </p:nvSpPr>
              <p:spPr>
                <a:xfrm>
                  <a:off x="2080445" y="5641731"/>
                  <a:ext cx="919586" cy="867818"/>
                </a:xfrm>
                <a:prstGeom prst="ellipse">
                  <a:avLst/>
                </a:prstGeom>
                <a:blipFill>
                  <a:blip r:embed="rId36"/>
                  <a:stretch>
                    <a:fillRect l="-3226"/>
                  </a:stretch>
                </a:blipFill>
                <a:ln w="12700" cap="flat" cmpd="sng" algn="ctr">
                  <a:solidFill>
                    <a:srgbClr val="FFC000">
                      <a:shade val="50000"/>
                    </a:srgbClr>
                  </a:solidFill>
                  <a:prstDash val="solid"/>
                  <a:miter lim="800000"/>
                  <a:headEnd type="none" w="med" len="med"/>
                  <a:tailEnd type="none" w="med" len="med"/>
                </a:ln>
                <a:effectLst/>
              </p:spPr>
              <p:txBody>
                <a:bodyPr/>
                <a:lstStyle/>
                <a:p>
                  <a:r>
                    <a:rPr lang="en-US">
                      <a:noFill/>
                    </a:rPr>
                    <a:t> </a:t>
                  </a:r>
                </a:p>
              </p:txBody>
            </p:sp>
          </mc:Fallback>
        </mc:AlternateContent>
        <p:cxnSp>
          <p:nvCxnSpPr>
            <p:cNvPr id="216" name="Straight Arrow Connector 215">
              <a:extLst>
                <a:ext uri="{FF2B5EF4-FFF2-40B4-BE49-F238E27FC236}">
                  <a16:creationId xmlns:a16="http://schemas.microsoft.com/office/drawing/2014/main" id="{1320309B-08C5-4F0D-8D8F-FF34928368ED}"/>
                </a:ext>
              </a:extLst>
            </p:cNvPr>
            <p:cNvCxnSpPr>
              <a:cxnSpLocks/>
              <a:stCxn id="213" idx="5"/>
              <a:endCxn id="195" idx="2"/>
            </p:cNvCxnSpPr>
            <p:nvPr/>
          </p:nvCxnSpPr>
          <p:spPr>
            <a:xfrm>
              <a:off x="2233042" y="1894408"/>
              <a:ext cx="330499" cy="625177"/>
            </a:xfrm>
            <a:prstGeom prst="straightConnector1">
              <a:avLst/>
            </a:prstGeom>
            <a:noFill/>
            <a:ln w="19050" cap="flat" cmpd="sng" algn="ctr">
              <a:solidFill>
                <a:srgbClr val="FFC000"/>
              </a:solidFill>
              <a:prstDash val="solid"/>
              <a:miter lim="800000"/>
              <a:tailEnd type="triangle"/>
            </a:ln>
            <a:effectLst>
              <a:outerShdw blurRad="50800" dist="38100" dir="18900000" algn="bl" rotWithShape="0">
                <a:prstClr val="black">
                  <a:alpha val="40000"/>
                </a:prstClr>
              </a:outerShdw>
            </a:effectLst>
          </p:spPr>
        </p:cxnSp>
        <p:cxnSp>
          <p:nvCxnSpPr>
            <p:cNvPr id="217" name="Straight Arrow Connector 216">
              <a:extLst>
                <a:ext uri="{FF2B5EF4-FFF2-40B4-BE49-F238E27FC236}">
                  <a16:creationId xmlns:a16="http://schemas.microsoft.com/office/drawing/2014/main" id="{2CEDC59B-4C12-4A26-993F-7930E52A9CD6}"/>
                </a:ext>
              </a:extLst>
            </p:cNvPr>
            <p:cNvCxnSpPr>
              <a:cxnSpLocks/>
              <a:stCxn id="215" idx="6"/>
              <a:endCxn id="197" idx="2"/>
            </p:cNvCxnSpPr>
            <p:nvPr/>
          </p:nvCxnSpPr>
          <p:spPr>
            <a:xfrm flipV="1">
              <a:off x="3000032" y="5877294"/>
              <a:ext cx="515671" cy="198346"/>
            </a:xfrm>
            <a:prstGeom prst="straightConnector1">
              <a:avLst/>
            </a:prstGeom>
            <a:noFill/>
            <a:ln w="19050" cap="flat" cmpd="sng" algn="ctr">
              <a:solidFill>
                <a:srgbClr val="FFC000"/>
              </a:solidFill>
              <a:prstDash val="solid"/>
              <a:miter lim="800000"/>
              <a:tailEnd type="triangle"/>
            </a:ln>
            <a:effectLst>
              <a:outerShdw blurRad="50800" dist="38100" dir="18900000" algn="bl" rotWithShape="0">
                <a:prstClr val="black">
                  <a:alpha val="40000"/>
                </a:prstClr>
              </a:outerShdw>
            </a:effectLst>
          </p:spPr>
        </p:cxnSp>
        <p:cxnSp>
          <p:nvCxnSpPr>
            <p:cNvPr id="218" name="Straight Arrow Connector 217">
              <a:extLst>
                <a:ext uri="{FF2B5EF4-FFF2-40B4-BE49-F238E27FC236}">
                  <a16:creationId xmlns:a16="http://schemas.microsoft.com/office/drawing/2014/main" id="{CB3F7D5A-0FEF-4A8C-A3F7-683967B1D0C0}"/>
                </a:ext>
              </a:extLst>
            </p:cNvPr>
            <p:cNvCxnSpPr>
              <a:cxnSpLocks/>
              <a:stCxn id="212" idx="6"/>
              <a:endCxn id="197" idx="2"/>
            </p:cNvCxnSpPr>
            <p:nvPr/>
          </p:nvCxnSpPr>
          <p:spPr>
            <a:xfrm>
              <a:off x="1852393" y="4854666"/>
              <a:ext cx="1663311" cy="1022628"/>
            </a:xfrm>
            <a:prstGeom prst="straightConnector1">
              <a:avLst/>
            </a:prstGeom>
            <a:noFill/>
            <a:ln w="19050" cap="flat" cmpd="sng" algn="ctr">
              <a:solidFill>
                <a:srgbClr val="FFC000"/>
              </a:solidFill>
              <a:prstDash val="solid"/>
              <a:miter lim="800000"/>
              <a:tailEnd type="triangle"/>
            </a:ln>
            <a:effectLst>
              <a:outerShdw blurRad="50800" dist="38100" dir="18900000" algn="bl" rotWithShape="0">
                <a:prstClr val="black">
                  <a:alpha val="40000"/>
                </a:prstClr>
              </a:outerShdw>
            </a:effectLst>
          </p:spPr>
        </p:cxnSp>
        <mc:AlternateContent xmlns:mc="http://schemas.openxmlformats.org/markup-compatibility/2006" xmlns:a14="http://schemas.microsoft.com/office/drawing/2010/main">
          <mc:Choice Requires="a14">
            <p:sp>
              <p:nvSpPr>
                <p:cNvPr id="219" name="Oval 218">
                  <a:extLst>
                    <a:ext uri="{FF2B5EF4-FFF2-40B4-BE49-F238E27FC236}">
                      <a16:creationId xmlns:a16="http://schemas.microsoft.com/office/drawing/2014/main" id="{8619F9AE-1BC6-45B5-AFAC-09ED5F7CDB65}"/>
                    </a:ext>
                  </a:extLst>
                </p:cNvPr>
                <p:cNvSpPr/>
                <p:nvPr/>
              </p:nvSpPr>
              <p:spPr>
                <a:xfrm>
                  <a:off x="2474759" y="4203549"/>
                  <a:ext cx="1018647" cy="950059"/>
                </a:xfrm>
                <a:prstGeom prst="ellipse">
                  <a:avLst/>
                </a:prstGeom>
                <a:solidFill>
                  <a:srgbClr val="70AD47"/>
                </a:solidFill>
                <a:ln w="12700" cap="flat" cmpd="sng" algn="ctr">
                  <a:solidFill>
                    <a:srgbClr val="70AD47">
                      <a:shade val="50000"/>
                    </a:srgbClr>
                  </a:solidFill>
                  <a:prstDash val="solid"/>
                  <a:miter lim="800000"/>
                </a:ln>
                <a:effectLst>
                  <a:outerShdw blurRad="50800" dist="38100" dir="18900000" algn="b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lang="en-US" sz="1100" b="0" i="1" u="none" strike="noStrike" kern="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𝐶𝑙𝑢𝑠𝑡𝑒𝑟</m:t>
                        </m:r>
                        <m:r>
                          <a:rPr kumimoji="0" lang="en-US" sz="1100" b="0" i="1" u="none" strike="noStrike" kern="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 </m:t>
                        </m:r>
                      </m:oMath>
                    </m:oMathPara>
                  </a14:m>
                  <a:endParaRPr kumimoji="0" lang="en-US" sz="1100" b="0" i="1"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mn-cs"/>
                  </a:endParaRPr>
                </a:p>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100" b="0" i="1" u="none" strike="noStrike" kern="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𝑡𝑦𝑝𝑒</m:t>
                        </m:r>
                      </m:oMath>
                    </m:oMathPara>
                  </a14:m>
                  <a:endParaRPr kumimoji="0" lang="en-US" sz="1100" b="0" i="0" u="none" strike="noStrike" kern="0" cap="none" spc="0" normalizeH="0" baseline="0" noProof="0" dirty="0">
                    <a:ln>
                      <a:noFill/>
                    </a:ln>
                    <a:solidFill>
                      <a:prstClr val="white"/>
                    </a:solidFill>
                    <a:effectLst/>
                    <a:uLnTx/>
                    <a:uFillTx/>
                    <a:latin typeface="Calibri" panose="020F0502020204030204"/>
                    <a:cs typeface="+mn-cs"/>
                  </a:endParaRPr>
                </a:p>
              </p:txBody>
            </p:sp>
          </mc:Choice>
          <mc:Fallback xmlns="">
            <p:sp>
              <p:nvSpPr>
                <p:cNvPr id="219" name="Oval 218">
                  <a:extLst>
                    <a:ext uri="{FF2B5EF4-FFF2-40B4-BE49-F238E27FC236}">
                      <a16:creationId xmlns:a16="http://schemas.microsoft.com/office/drawing/2014/main" id="{8619F9AE-1BC6-45B5-AFAC-09ED5F7CDB65}"/>
                    </a:ext>
                  </a:extLst>
                </p:cNvPr>
                <p:cNvSpPr>
                  <a:spLocks noRot="1" noChangeAspect="1" noMove="1" noResize="1" noEditPoints="1" noAdjustHandles="1" noChangeArrowheads="1" noChangeShapeType="1" noTextEdit="1"/>
                </p:cNvSpPr>
                <p:nvPr/>
              </p:nvSpPr>
              <p:spPr>
                <a:xfrm>
                  <a:off x="2474759" y="4203549"/>
                  <a:ext cx="1018647" cy="950059"/>
                </a:xfrm>
                <a:prstGeom prst="ellipse">
                  <a:avLst/>
                </a:prstGeom>
                <a:blipFill>
                  <a:blip r:embed="rId37"/>
                  <a:stretch>
                    <a:fillRect/>
                  </a:stretch>
                </a:blipFill>
                <a:ln w="12700" cap="flat" cmpd="sng" algn="ctr">
                  <a:solidFill>
                    <a:srgbClr val="70AD47">
                      <a:shade val="50000"/>
                    </a:srgbClr>
                  </a:solidFill>
                  <a:prstDash val="solid"/>
                  <a:miter lim="800000"/>
                </a:ln>
                <a:effectLst>
                  <a:outerShdw blurRad="50800" dist="38100" dir="18900000" algn="bl" rotWithShape="0">
                    <a:prstClr val="black">
                      <a:alpha val="40000"/>
                    </a:prstClr>
                  </a:outerShdw>
                </a:effectLst>
              </p:spPr>
              <p:txBody>
                <a:bodyPr/>
                <a:lstStyle/>
                <a:p>
                  <a:r>
                    <a:rPr lang="en-US">
                      <a:noFill/>
                    </a:rPr>
                    <a:t> </a:t>
                  </a:r>
                </a:p>
              </p:txBody>
            </p:sp>
          </mc:Fallback>
        </mc:AlternateContent>
        <p:cxnSp>
          <p:nvCxnSpPr>
            <p:cNvPr id="220" name="Straight Arrow Connector 219">
              <a:extLst>
                <a:ext uri="{FF2B5EF4-FFF2-40B4-BE49-F238E27FC236}">
                  <a16:creationId xmlns:a16="http://schemas.microsoft.com/office/drawing/2014/main" id="{58292373-E73B-4DE1-84E3-DD556DC7041D}"/>
                </a:ext>
              </a:extLst>
            </p:cNvPr>
            <p:cNvCxnSpPr>
              <a:cxnSpLocks/>
              <a:stCxn id="214" idx="6"/>
              <a:endCxn id="195" idx="2"/>
            </p:cNvCxnSpPr>
            <p:nvPr/>
          </p:nvCxnSpPr>
          <p:spPr>
            <a:xfrm flipV="1">
              <a:off x="1923560" y="2519585"/>
              <a:ext cx="639981" cy="117221"/>
            </a:xfrm>
            <a:prstGeom prst="straightConnector1">
              <a:avLst/>
            </a:prstGeom>
            <a:noFill/>
            <a:ln w="19050" cap="flat" cmpd="sng" algn="ctr">
              <a:solidFill>
                <a:srgbClr val="FFC000"/>
              </a:solidFill>
              <a:prstDash val="solid"/>
              <a:miter lim="800000"/>
              <a:tailEnd type="triangle"/>
            </a:ln>
            <a:effectLst>
              <a:outerShdw blurRad="50800" dist="38100" dir="18900000" algn="bl" rotWithShape="0">
                <a:prstClr val="black">
                  <a:alpha val="40000"/>
                </a:prstClr>
              </a:outerShdw>
            </a:effectLst>
          </p:spPr>
        </p:cxnSp>
        <p:cxnSp>
          <p:nvCxnSpPr>
            <p:cNvPr id="276" name="Straight Arrow Connector 275">
              <a:extLst>
                <a:ext uri="{FF2B5EF4-FFF2-40B4-BE49-F238E27FC236}">
                  <a16:creationId xmlns:a16="http://schemas.microsoft.com/office/drawing/2014/main" id="{65FCEC11-C78F-49C5-A219-A89EB1787979}"/>
                </a:ext>
              </a:extLst>
            </p:cNvPr>
            <p:cNvCxnSpPr>
              <a:cxnSpLocks/>
              <a:stCxn id="212" idx="6"/>
              <a:endCxn id="194" idx="2"/>
            </p:cNvCxnSpPr>
            <p:nvPr/>
          </p:nvCxnSpPr>
          <p:spPr>
            <a:xfrm flipV="1">
              <a:off x="1852392" y="3633690"/>
              <a:ext cx="721427" cy="1220975"/>
            </a:xfrm>
            <a:prstGeom prst="straightConnector1">
              <a:avLst/>
            </a:prstGeom>
            <a:noFill/>
            <a:ln w="19050" cap="flat" cmpd="sng" algn="ctr">
              <a:solidFill>
                <a:srgbClr val="FFC000"/>
              </a:solidFill>
              <a:prstDash val="solid"/>
              <a:miter lim="800000"/>
              <a:tailEnd type="triangle"/>
            </a:ln>
            <a:effectLst>
              <a:outerShdw blurRad="50800" dist="38100" dir="18900000" algn="bl" rotWithShape="0">
                <a:prstClr val="black">
                  <a:alpha val="40000"/>
                </a:prstClr>
              </a:outerShdw>
            </a:effectLst>
          </p:spPr>
        </p:cxnSp>
        <p:cxnSp>
          <p:nvCxnSpPr>
            <p:cNvPr id="277" name="Straight Arrow Connector 276">
              <a:extLst>
                <a:ext uri="{FF2B5EF4-FFF2-40B4-BE49-F238E27FC236}">
                  <a16:creationId xmlns:a16="http://schemas.microsoft.com/office/drawing/2014/main" id="{DC8AE8B7-008B-48A2-A690-05E24AE50A23}"/>
                </a:ext>
              </a:extLst>
            </p:cNvPr>
            <p:cNvCxnSpPr>
              <a:cxnSpLocks/>
              <a:stCxn id="278" idx="6"/>
              <a:endCxn id="194" idx="2"/>
            </p:cNvCxnSpPr>
            <p:nvPr/>
          </p:nvCxnSpPr>
          <p:spPr>
            <a:xfrm>
              <a:off x="1765864" y="3631585"/>
              <a:ext cx="807955" cy="2105"/>
            </a:xfrm>
            <a:prstGeom prst="straightConnector1">
              <a:avLst/>
            </a:prstGeom>
            <a:noFill/>
            <a:ln w="19050" cap="flat" cmpd="sng" algn="ctr">
              <a:solidFill>
                <a:srgbClr val="FFC000"/>
              </a:solidFill>
              <a:prstDash val="solid"/>
              <a:miter lim="800000"/>
              <a:tailEnd type="triangle"/>
            </a:ln>
            <a:effectLst>
              <a:outerShdw blurRad="50800" dist="38100" dir="18900000" algn="bl" rotWithShape="0">
                <a:prstClr val="black">
                  <a:alpha val="40000"/>
                </a:prstClr>
              </a:outerShdw>
            </a:effectLst>
          </p:spPr>
        </p:cxnSp>
        <mc:AlternateContent xmlns:mc="http://schemas.openxmlformats.org/markup-compatibility/2006" xmlns:a14="http://schemas.microsoft.com/office/drawing/2010/main">
          <mc:Choice Requires="a14">
            <p:sp>
              <p:nvSpPr>
                <p:cNvPr id="278" name="Oval 277">
                  <a:extLst>
                    <a:ext uri="{FF2B5EF4-FFF2-40B4-BE49-F238E27FC236}">
                      <a16:creationId xmlns:a16="http://schemas.microsoft.com/office/drawing/2014/main" id="{8CE7D5B3-ADB3-4A49-AD0E-A929DD421127}"/>
                    </a:ext>
                  </a:extLst>
                </p:cNvPr>
                <p:cNvSpPr/>
                <p:nvPr/>
              </p:nvSpPr>
              <p:spPr>
                <a:xfrm>
                  <a:off x="846278" y="3197676"/>
                  <a:ext cx="919586" cy="867818"/>
                </a:xfrm>
                <a:prstGeom prst="ellipse">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h</m:t>
                        </m:r>
                        <m:r>
                          <a:rPr kumimoji="0" lang="en-US" sz="1800" b="0" i="1" u="none" strike="noStrike" kern="0" cap="none" spc="0" normalizeH="0" baseline="-2500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0</m:t>
                        </m:r>
                      </m:oMath>
                    </m:oMathPara>
                  </a14:m>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278" name="Oval 277">
                  <a:extLst>
                    <a:ext uri="{FF2B5EF4-FFF2-40B4-BE49-F238E27FC236}">
                      <a16:creationId xmlns:a16="http://schemas.microsoft.com/office/drawing/2014/main" id="{8CE7D5B3-ADB3-4A49-AD0E-A929DD421127}"/>
                    </a:ext>
                  </a:extLst>
                </p:cNvPr>
                <p:cNvSpPr>
                  <a:spLocks noRot="1" noChangeAspect="1" noMove="1" noResize="1" noEditPoints="1" noAdjustHandles="1" noChangeArrowheads="1" noChangeShapeType="1" noTextEdit="1"/>
                </p:cNvSpPr>
                <p:nvPr/>
              </p:nvSpPr>
              <p:spPr>
                <a:xfrm>
                  <a:off x="846278" y="3197676"/>
                  <a:ext cx="919586" cy="867818"/>
                </a:xfrm>
                <a:prstGeom prst="ellipse">
                  <a:avLst/>
                </a:prstGeom>
                <a:blipFill>
                  <a:blip r:embed="rId38"/>
                  <a:stretch>
                    <a:fillRect/>
                  </a:stretch>
                </a:blipFill>
                <a:ln w="12700" cap="flat" cmpd="sng" algn="ctr">
                  <a:solidFill>
                    <a:srgbClr val="FFC000">
                      <a:shade val="50000"/>
                    </a:srgbClr>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9" name="Oval 278">
                  <a:extLst>
                    <a:ext uri="{FF2B5EF4-FFF2-40B4-BE49-F238E27FC236}">
                      <a16:creationId xmlns:a16="http://schemas.microsoft.com/office/drawing/2014/main" id="{A4141F45-A365-470D-9D70-1A9443B0F8D4}"/>
                    </a:ext>
                  </a:extLst>
                </p:cNvPr>
                <p:cNvSpPr/>
                <p:nvPr/>
              </p:nvSpPr>
              <p:spPr>
                <a:xfrm>
                  <a:off x="3901433" y="2640520"/>
                  <a:ext cx="919586" cy="867807"/>
                </a:xfrm>
                <a:prstGeom prst="ellipse">
                  <a:avLst/>
                </a:prstGeom>
                <a:solidFill>
                  <a:srgbClr val="4472C4"/>
                </a:solidFill>
                <a:ln w="12700" cap="flat" cmpd="sng" algn="ctr">
                  <a:solidFill>
                    <a:srgbClr val="4472C4">
                      <a:shade val="50000"/>
                    </a:srgbClr>
                  </a:solidFill>
                  <a:prstDash val="solid"/>
                  <a:miter lim="800000"/>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𝑙𝑠</m:t>
                        </m:r>
                      </m:oMath>
                    </m:oMathPara>
                  </a14:m>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279" name="Oval 278">
                  <a:extLst>
                    <a:ext uri="{FF2B5EF4-FFF2-40B4-BE49-F238E27FC236}">
                      <a16:creationId xmlns:a16="http://schemas.microsoft.com/office/drawing/2014/main" id="{A4141F45-A365-470D-9D70-1A9443B0F8D4}"/>
                    </a:ext>
                  </a:extLst>
                </p:cNvPr>
                <p:cNvSpPr>
                  <a:spLocks noRot="1" noChangeAspect="1" noMove="1" noResize="1" noEditPoints="1" noAdjustHandles="1" noChangeArrowheads="1" noChangeShapeType="1" noTextEdit="1"/>
                </p:cNvSpPr>
                <p:nvPr/>
              </p:nvSpPr>
              <p:spPr>
                <a:xfrm>
                  <a:off x="3901433" y="2640520"/>
                  <a:ext cx="919586" cy="867807"/>
                </a:xfrm>
                <a:prstGeom prst="ellipse">
                  <a:avLst/>
                </a:prstGeom>
                <a:blipFill>
                  <a:blip r:embed="rId39"/>
                  <a:stretch>
                    <a:fillRect/>
                  </a:stretch>
                </a:blipFill>
                <a:ln w="12700" cap="flat" cmpd="sng" algn="ctr">
                  <a:solidFill>
                    <a:srgbClr val="4472C4">
                      <a:shade val="50000"/>
                    </a:srgbClr>
                  </a:solidFill>
                  <a:prstDash val="solid"/>
                  <a:miter lim="800000"/>
                </a:ln>
                <a:effectLst>
                  <a:outerShdw blurRad="50800" dist="38100" dir="18900000" algn="bl" rotWithShape="0">
                    <a:prstClr val="black">
                      <a:alpha val="40000"/>
                    </a:prstClr>
                  </a:outerShdw>
                </a:effectLst>
              </p:spPr>
              <p:txBody>
                <a:bodyPr/>
                <a:lstStyle/>
                <a:p>
                  <a:r>
                    <a:rPr lang="en-US">
                      <a:noFill/>
                    </a:rPr>
                    <a:t> </a:t>
                  </a:r>
                </a:p>
              </p:txBody>
            </p:sp>
          </mc:Fallback>
        </mc:AlternateContent>
        <p:cxnSp>
          <p:nvCxnSpPr>
            <p:cNvPr id="280" name="Straight Arrow Connector 279">
              <a:extLst>
                <a:ext uri="{FF2B5EF4-FFF2-40B4-BE49-F238E27FC236}">
                  <a16:creationId xmlns:a16="http://schemas.microsoft.com/office/drawing/2014/main" id="{71F4CE35-6B59-47DA-BCDF-46785BCAF1D3}"/>
                </a:ext>
              </a:extLst>
            </p:cNvPr>
            <p:cNvCxnSpPr>
              <a:cxnSpLocks/>
              <a:stCxn id="219" idx="6"/>
              <a:endCxn id="197" idx="2"/>
            </p:cNvCxnSpPr>
            <p:nvPr/>
          </p:nvCxnSpPr>
          <p:spPr>
            <a:xfrm>
              <a:off x="3493406" y="4678579"/>
              <a:ext cx="22298" cy="1198715"/>
            </a:xfrm>
            <a:prstGeom prst="straightConnector1">
              <a:avLst/>
            </a:prstGeom>
            <a:noFill/>
            <a:ln w="19050" cap="flat" cmpd="sng" algn="ctr">
              <a:solidFill>
                <a:srgbClr val="70AD47"/>
              </a:solidFill>
              <a:prstDash val="solid"/>
              <a:miter lim="800000"/>
              <a:tailEnd type="triangle"/>
            </a:ln>
            <a:effectLst>
              <a:outerShdw blurRad="50800" dist="38100" dir="18900000" algn="bl" rotWithShape="0">
                <a:prstClr val="black">
                  <a:alpha val="40000"/>
                </a:prstClr>
              </a:outerShdw>
            </a:effectLst>
          </p:spPr>
        </p:cxnSp>
        <p:cxnSp>
          <p:nvCxnSpPr>
            <p:cNvPr id="281" name="Straight Arrow Connector 280">
              <a:extLst>
                <a:ext uri="{FF2B5EF4-FFF2-40B4-BE49-F238E27FC236}">
                  <a16:creationId xmlns:a16="http://schemas.microsoft.com/office/drawing/2014/main" id="{C64D649D-E202-4EDE-8BF4-086BAC7C449B}"/>
                </a:ext>
              </a:extLst>
            </p:cNvPr>
            <p:cNvCxnSpPr>
              <a:cxnSpLocks/>
              <a:stCxn id="219" idx="6"/>
              <a:endCxn id="192" idx="2"/>
            </p:cNvCxnSpPr>
            <p:nvPr/>
          </p:nvCxnSpPr>
          <p:spPr>
            <a:xfrm flipV="1">
              <a:off x="3493406" y="4142466"/>
              <a:ext cx="698323" cy="536113"/>
            </a:xfrm>
            <a:prstGeom prst="straightConnector1">
              <a:avLst/>
            </a:prstGeom>
            <a:noFill/>
            <a:ln w="19050" cap="flat" cmpd="sng" algn="ctr">
              <a:solidFill>
                <a:srgbClr val="70AD47"/>
              </a:solidFill>
              <a:prstDash val="solid"/>
              <a:miter lim="800000"/>
              <a:tailEnd type="triangle"/>
            </a:ln>
            <a:effectLst>
              <a:outerShdw blurRad="50800" dist="38100" dir="18900000" algn="bl" rotWithShape="0">
                <a:prstClr val="black">
                  <a:alpha val="40000"/>
                </a:prstClr>
              </a:outerShdw>
            </a:effectLst>
          </p:spPr>
        </p:cxnSp>
        <mc:AlternateContent xmlns:mc="http://schemas.openxmlformats.org/markup-compatibility/2006" xmlns:a14="http://schemas.microsoft.com/office/drawing/2010/main">
          <mc:Choice Requires="a14">
            <p:sp>
              <p:nvSpPr>
                <p:cNvPr id="282" name="Oval 281">
                  <a:extLst>
                    <a:ext uri="{FF2B5EF4-FFF2-40B4-BE49-F238E27FC236}">
                      <a16:creationId xmlns:a16="http://schemas.microsoft.com/office/drawing/2014/main" id="{5B4EEA05-5F71-406A-9A93-7F1E264AA243}"/>
                    </a:ext>
                  </a:extLst>
                </p:cNvPr>
                <p:cNvSpPr/>
                <p:nvPr/>
              </p:nvSpPr>
              <p:spPr>
                <a:xfrm>
                  <a:off x="4951468" y="5523690"/>
                  <a:ext cx="964814" cy="907976"/>
                </a:xfrm>
                <a:prstGeom prst="ellipse">
                  <a:avLst/>
                </a:prstGeom>
                <a:solidFill>
                  <a:srgbClr val="00B0F0"/>
                </a:solidFill>
                <a:ln w="12700" cap="flat" cmpd="sng" algn="ctr">
                  <a:solidFill>
                    <a:srgbClr val="00B0F0"/>
                  </a:solidFill>
                  <a:prstDash val="solid"/>
                  <a:miter lim="800000"/>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𝑇</m:t>
                        </m:r>
                        <m:r>
                          <a:rPr kumimoji="0" lang="en-US" sz="1800" b="0" i="1" u="none" strike="noStrike" kern="0" cap="none" spc="0" normalizeH="0" baseline="-2500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𝑎𝑣𝑔</m:t>
                        </m:r>
                      </m:oMath>
                    </m:oMathPara>
                  </a14:m>
                  <a:endParaRPr kumimoji="0" lang="en-US" sz="1800" b="0" i="0" u="none" strike="noStrike" kern="0" cap="none" spc="0" normalizeH="0" baseline="-25000" noProof="0" dirty="0">
                    <a:ln>
                      <a:noFill/>
                    </a:ln>
                    <a:solidFill>
                      <a:prstClr val="white"/>
                    </a:solidFill>
                    <a:effectLst/>
                    <a:uLnTx/>
                    <a:uFillTx/>
                    <a:latin typeface="Calibri" panose="020F0502020204030204"/>
                    <a:ea typeface="+mn-ea"/>
                    <a:cs typeface="+mn-cs"/>
                  </a:endParaRPr>
                </a:p>
              </p:txBody>
            </p:sp>
          </mc:Choice>
          <mc:Fallback xmlns="">
            <p:sp>
              <p:nvSpPr>
                <p:cNvPr id="282" name="Oval 281">
                  <a:extLst>
                    <a:ext uri="{FF2B5EF4-FFF2-40B4-BE49-F238E27FC236}">
                      <a16:creationId xmlns:a16="http://schemas.microsoft.com/office/drawing/2014/main" id="{5B4EEA05-5F71-406A-9A93-7F1E264AA243}"/>
                    </a:ext>
                  </a:extLst>
                </p:cNvPr>
                <p:cNvSpPr>
                  <a:spLocks noRot="1" noChangeAspect="1" noMove="1" noResize="1" noEditPoints="1" noAdjustHandles="1" noChangeArrowheads="1" noChangeShapeType="1" noTextEdit="1"/>
                </p:cNvSpPr>
                <p:nvPr/>
              </p:nvSpPr>
              <p:spPr>
                <a:xfrm>
                  <a:off x="4951468" y="5523690"/>
                  <a:ext cx="964814" cy="907976"/>
                </a:xfrm>
                <a:prstGeom prst="ellipse">
                  <a:avLst/>
                </a:prstGeom>
                <a:blipFill>
                  <a:blip r:embed="rId40"/>
                  <a:stretch>
                    <a:fillRect/>
                  </a:stretch>
                </a:blipFill>
                <a:ln w="12700" cap="flat" cmpd="sng" algn="ctr">
                  <a:solidFill>
                    <a:srgbClr val="00B0F0"/>
                  </a:solidFill>
                  <a:prstDash val="solid"/>
                  <a:miter lim="800000"/>
                </a:ln>
                <a:effectLst>
                  <a:outerShdw blurRad="50800" dist="38100" dir="18900000" algn="bl" rotWithShape="0">
                    <a:prstClr val="black">
                      <a:alpha val="40000"/>
                    </a:prstClr>
                  </a:outerShdw>
                </a:effectLst>
              </p:spPr>
              <p:txBody>
                <a:bodyPr/>
                <a:lstStyle/>
                <a:p>
                  <a:r>
                    <a:rPr lang="en-US">
                      <a:noFill/>
                    </a:rPr>
                    <a:t> </a:t>
                  </a:r>
                </a:p>
              </p:txBody>
            </p:sp>
          </mc:Fallback>
        </mc:AlternateContent>
        <p:cxnSp>
          <p:nvCxnSpPr>
            <p:cNvPr id="283" name="Straight Arrow Connector 282">
              <a:extLst>
                <a:ext uri="{FF2B5EF4-FFF2-40B4-BE49-F238E27FC236}">
                  <a16:creationId xmlns:a16="http://schemas.microsoft.com/office/drawing/2014/main" id="{40B4E133-78A4-4AB9-9F03-F54C2F5777F6}"/>
                </a:ext>
              </a:extLst>
            </p:cNvPr>
            <p:cNvCxnSpPr>
              <a:cxnSpLocks/>
              <a:stCxn id="282" idx="2"/>
              <a:endCxn id="198" idx="6"/>
            </p:cNvCxnSpPr>
            <p:nvPr/>
          </p:nvCxnSpPr>
          <p:spPr>
            <a:xfrm flipV="1">
              <a:off x="4951468" y="5122445"/>
              <a:ext cx="43319" cy="855234"/>
            </a:xfrm>
            <a:prstGeom prst="straightConnector1">
              <a:avLst/>
            </a:prstGeom>
            <a:noFill/>
            <a:ln w="19050" cap="flat" cmpd="sng" algn="ctr">
              <a:solidFill>
                <a:srgbClr val="00B0F0"/>
              </a:solidFill>
              <a:prstDash val="solid"/>
              <a:miter lim="800000"/>
              <a:tailEnd type="triangle"/>
            </a:ln>
            <a:effectLst>
              <a:outerShdw blurRad="50800" dist="38100" dir="18900000" algn="bl" rotWithShape="0">
                <a:prstClr val="black">
                  <a:alpha val="40000"/>
                </a:prstClr>
              </a:outerShdw>
            </a:effectLst>
          </p:spPr>
        </p:cxnSp>
        <p:cxnSp>
          <p:nvCxnSpPr>
            <p:cNvPr id="284" name="Straight Arrow Connector 283">
              <a:extLst>
                <a:ext uri="{FF2B5EF4-FFF2-40B4-BE49-F238E27FC236}">
                  <a16:creationId xmlns:a16="http://schemas.microsoft.com/office/drawing/2014/main" id="{B1F733F3-8B3D-4193-8F64-1B3270BEF5A2}"/>
                </a:ext>
              </a:extLst>
            </p:cNvPr>
            <p:cNvCxnSpPr>
              <a:cxnSpLocks/>
              <a:stCxn id="282" idx="2"/>
              <a:endCxn id="197" idx="6"/>
            </p:cNvCxnSpPr>
            <p:nvPr/>
          </p:nvCxnSpPr>
          <p:spPr>
            <a:xfrm flipH="1" flipV="1">
              <a:off x="4435290" y="5877294"/>
              <a:ext cx="516177" cy="100385"/>
            </a:xfrm>
            <a:prstGeom prst="straightConnector1">
              <a:avLst/>
            </a:prstGeom>
            <a:noFill/>
            <a:ln w="19050" cap="flat" cmpd="sng" algn="ctr">
              <a:solidFill>
                <a:srgbClr val="00B0F0"/>
              </a:solidFill>
              <a:prstDash val="solid"/>
              <a:miter lim="800000"/>
              <a:tailEnd type="triangle"/>
            </a:ln>
            <a:effectLst>
              <a:outerShdw blurRad="50800" dist="38100" dir="18900000" algn="bl" rotWithShape="0">
                <a:prstClr val="black">
                  <a:alpha val="40000"/>
                </a:prstClr>
              </a:outerShdw>
            </a:effectLst>
          </p:spPr>
        </p:cxnSp>
      </p:grpSp>
    </p:spTree>
    <p:extLst>
      <p:ext uri="{BB962C8B-B14F-4D97-AF65-F5344CB8AC3E}">
        <p14:creationId xmlns:p14="http://schemas.microsoft.com/office/powerpoint/2010/main" val="2357039565"/>
      </p:ext>
    </p:extLst>
  </p:cSld>
  <p:clrMapOvr>
    <a:masterClrMapping/>
  </p:clrMapOvr>
  <mc:AlternateContent xmlns:mc="http://schemas.openxmlformats.org/markup-compatibility/2006" xmlns:p14="http://schemas.microsoft.com/office/powerpoint/2010/main">
    <mc:Choice Requires="p14">
      <p:transition p14:dur="10" advClick="0" advTm="40000"/>
    </mc:Choice>
    <mc:Fallback xmlns="">
      <p:transition advClick="0" advTm="4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hqprint">
            <a:extLst>
              <a:ext uri="{28A0092B-C50C-407E-A947-70E740481C1C}">
                <a14:useLocalDpi xmlns:a14="http://schemas.microsoft.com/office/drawing/2010/main"/>
              </a:ext>
            </a:extLst>
          </a:blip>
          <a:srcRect/>
          <a:stretch/>
        </p:blipFill>
        <p:spPr>
          <a:xfrm>
            <a:off x="381297" y="284275"/>
            <a:ext cx="11810703" cy="4264748"/>
          </a:xfrm>
        </p:spPr>
      </p:pic>
      <p:pic>
        <p:nvPicPr>
          <p:cNvPr id="21" name="Picture 20"/>
          <p:cNvPicPr>
            <a:picLocks noChangeAspect="1"/>
          </p:cNvPicPr>
          <p:nvPr/>
        </p:nvPicPr>
        <p:blipFill>
          <a:blip r:embed="rId4"/>
          <a:stretch>
            <a:fillRect/>
          </a:stretch>
        </p:blipFill>
        <p:spPr>
          <a:xfrm>
            <a:off x="4880233" y="1695918"/>
            <a:ext cx="697418" cy="272254"/>
          </a:xfrm>
          <a:prstGeom prst="rect">
            <a:avLst/>
          </a:prstGeom>
        </p:spPr>
      </p:pic>
      <p:pic>
        <p:nvPicPr>
          <p:cNvPr id="35" name="Picture 34"/>
          <p:cNvPicPr>
            <a:picLocks noChangeAspect="1"/>
          </p:cNvPicPr>
          <p:nvPr/>
        </p:nvPicPr>
        <p:blipFill>
          <a:blip r:embed="rId5"/>
          <a:stretch>
            <a:fillRect/>
          </a:stretch>
        </p:blipFill>
        <p:spPr>
          <a:xfrm>
            <a:off x="3972118" y="2887915"/>
            <a:ext cx="508000" cy="292000"/>
          </a:xfrm>
          <a:prstGeom prst="rect">
            <a:avLst/>
          </a:prstGeom>
        </p:spPr>
      </p:pic>
      <p:pic>
        <p:nvPicPr>
          <p:cNvPr id="38" name="Picture 37"/>
          <p:cNvPicPr>
            <a:picLocks noChangeAspect="1"/>
          </p:cNvPicPr>
          <p:nvPr/>
        </p:nvPicPr>
        <p:blipFill>
          <a:blip r:embed="rId6"/>
          <a:stretch>
            <a:fillRect/>
          </a:stretch>
        </p:blipFill>
        <p:spPr>
          <a:xfrm>
            <a:off x="4708717" y="2899609"/>
            <a:ext cx="446618" cy="274527"/>
          </a:xfrm>
          <a:prstGeom prst="rect">
            <a:avLst/>
          </a:prstGeom>
        </p:spPr>
      </p:pic>
      <p:pic>
        <p:nvPicPr>
          <p:cNvPr id="43" name="Picture 42"/>
          <p:cNvPicPr>
            <a:picLocks noChangeAspect="1"/>
          </p:cNvPicPr>
          <p:nvPr/>
        </p:nvPicPr>
        <p:blipFill>
          <a:blip r:embed="rId7"/>
          <a:stretch>
            <a:fillRect/>
          </a:stretch>
        </p:blipFill>
        <p:spPr>
          <a:xfrm>
            <a:off x="3228112" y="2131246"/>
            <a:ext cx="370996" cy="185253"/>
          </a:xfrm>
          <a:prstGeom prst="rect">
            <a:avLst/>
          </a:prstGeom>
        </p:spPr>
      </p:pic>
      <p:pic>
        <p:nvPicPr>
          <p:cNvPr id="62" name="Picture 61"/>
          <p:cNvPicPr>
            <a:picLocks noChangeAspect="1"/>
          </p:cNvPicPr>
          <p:nvPr/>
        </p:nvPicPr>
        <p:blipFill>
          <a:blip r:embed="rId8"/>
          <a:stretch>
            <a:fillRect/>
          </a:stretch>
        </p:blipFill>
        <p:spPr>
          <a:xfrm>
            <a:off x="5730189" y="1762318"/>
            <a:ext cx="715734" cy="494829"/>
          </a:xfrm>
          <a:prstGeom prst="rect">
            <a:avLst/>
          </a:prstGeom>
        </p:spPr>
      </p:pic>
      <p:pic>
        <p:nvPicPr>
          <p:cNvPr id="69" name="Picture 68"/>
          <p:cNvPicPr>
            <a:picLocks noChangeAspect="1"/>
          </p:cNvPicPr>
          <p:nvPr/>
        </p:nvPicPr>
        <p:blipFill>
          <a:blip r:embed="rId9"/>
          <a:stretch>
            <a:fillRect/>
          </a:stretch>
        </p:blipFill>
        <p:spPr>
          <a:xfrm>
            <a:off x="4226118" y="3639799"/>
            <a:ext cx="786923" cy="332257"/>
          </a:xfrm>
          <a:prstGeom prst="rect">
            <a:avLst/>
          </a:prstGeom>
        </p:spPr>
      </p:pic>
      <p:pic>
        <p:nvPicPr>
          <p:cNvPr id="74" name="Picture 73"/>
          <p:cNvPicPr>
            <a:picLocks noChangeAspect="1"/>
          </p:cNvPicPr>
          <p:nvPr/>
        </p:nvPicPr>
        <p:blipFill>
          <a:blip r:embed="rId10"/>
          <a:stretch>
            <a:fillRect/>
          </a:stretch>
        </p:blipFill>
        <p:spPr>
          <a:xfrm>
            <a:off x="7182695" y="2853436"/>
            <a:ext cx="622799" cy="347134"/>
          </a:xfrm>
          <a:prstGeom prst="rect">
            <a:avLst/>
          </a:prstGeom>
        </p:spPr>
      </p:pic>
      <p:pic>
        <p:nvPicPr>
          <p:cNvPr id="82" name="Picture 81"/>
          <p:cNvPicPr>
            <a:picLocks noChangeAspect="1"/>
          </p:cNvPicPr>
          <p:nvPr/>
        </p:nvPicPr>
        <p:blipFill>
          <a:blip r:embed="rId11"/>
          <a:stretch>
            <a:fillRect/>
          </a:stretch>
        </p:blipFill>
        <p:spPr>
          <a:xfrm>
            <a:off x="8110662" y="3268743"/>
            <a:ext cx="864778" cy="638757"/>
          </a:xfrm>
          <a:prstGeom prst="rect">
            <a:avLst/>
          </a:prstGeom>
        </p:spPr>
      </p:pic>
      <p:pic>
        <p:nvPicPr>
          <p:cNvPr id="92" name="Picture 91"/>
          <p:cNvPicPr>
            <a:picLocks noChangeAspect="1"/>
          </p:cNvPicPr>
          <p:nvPr/>
        </p:nvPicPr>
        <p:blipFill>
          <a:blip r:embed="rId12"/>
          <a:stretch>
            <a:fillRect/>
          </a:stretch>
        </p:blipFill>
        <p:spPr>
          <a:xfrm>
            <a:off x="3288489" y="3077884"/>
            <a:ext cx="513818" cy="169891"/>
          </a:xfrm>
          <a:prstGeom prst="rect">
            <a:avLst/>
          </a:prstGeom>
        </p:spPr>
      </p:pic>
      <p:pic>
        <p:nvPicPr>
          <p:cNvPr id="98" name="Picture 97"/>
          <p:cNvPicPr>
            <a:picLocks noChangeAspect="1"/>
          </p:cNvPicPr>
          <p:nvPr/>
        </p:nvPicPr>
        <p:blipFill>
          <a:blip r:embed="rId13"/>
          <a:stretch>
            <a:fillRect/>
          </a:stretch>
        </p:blipFill>
        <p:spPr>
          <a:xfrm>
            <a:off x="5579250" y="3972056"/>
            <a:ext cx="694266" cy="362010"/>
          </a:xfrm>
          <a:prstGeom prst="rect">
            <a:avLst/>
          </a:prstGeom>
        </p:spPr>
      </p:pic>
      <p:pic>
        <p:nvPicPr>
          <p:cNvPr id="104" name="Picture 103"/>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4101132" y="1728107"/>
            <a:ext cx="673972" cy="535863"/>
          </a:xfrm>
          <a:prstGeom prst="rect">
            <a:avLst/>
          </a:prstGeom>
        </p:spPr>
      </p:pic>
      <p:sp>
        <p:nvSpPr>
          <p:cNvPr id="23" name="Title 8"/>
          <p:cNvSpPr txBox="1">
            <a:spLocks/>
          </p:cNvSpPr>
          <p:nvPr/>
        </p:nvSpPr>
        <p:spPr>
          <a:xfrm>
            <a:off x="381297" y="208450"/>
            <a:ext cx="11249544" cy="762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accent2"/>
                </a:solidFill>
              </a:rPr>
              <a:t>Update of the Project since last PI meeting – Major Contribution to S&amp;CC</a:t>
            </a:r>
          </a:p>
        </p:txBody>
      </p:sp>
      <p:pic>
        <p:nvPicPr>
          <p:cNvPr id="28" name="Content Placeholder 3">
            <a:extLst>
              <a:ext uri="{FF2B5EF4-FFF2-40B4-BE49-F238E27FC236}">
                <a16:creationId xmlns:a16="http://schemas.microsoft.com/office/drawing/2014/main" id="{A83813DE-707F-445F-9D2B-53B8FC9A6B7A}"/>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a:stretch/>
        </p:blipFill>
        <p:spPr>
          <a:xfrm>
            <a:off x="512355" y="1970473"/>
            <a:ext cx="646911" cy="274011"/>
          </a:xfrm>
          <a:prstGeom prst="rect">
            <a:avLst/>
          </a:prstGeom>
        </p:spPr>
      </p:pic>
      <p:sp>
        <p:nvSpPr>
          <p:cNvPr id="2" name="Speech Bubble: Rectangle with Corners Rounded 1">
            <a:extLst>
              <a:ext uri="{FF2B5EF4-FFF2-40B4-BE49-F238E27FC236}">
                <a16:creationId xmlns:a16="http://schemas.microsoft.com/office/drawing/2014/main" id="{C7ADEBF7-B3A8-4CF9-9A06-8B22943D964D}"/>
              </a:ext>
            </a:extLst>
          </p:cNvPr>
          <p:cNvSpPr/>
          <p:nvPr/>
        </p:nvSpPr>
        <p:spPr>
          <a:xfrm>
            <a:off x="67444" y="1657584"/>
            <a:ext cx="1053909" cy="338363"/>
          </a:xfrm>
          <a:prstGeom prst="wedgeRoundRectCallout">
            <a:avLst>
              <a:gd name="adj1" fmla="val -3420"/>
              <a:gd name="adj2" fmla="val 65503"/>
              <a:gd name="adj3" fmla="val 16667"/>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rgbClr val="002060"/>
                </a:solidFill>
              </a:rPr>
              <a:t>Alexa, ask energy saver</a:t>
            </a:r>
          </a:p>
        </p:txBody>
      </p:sp>
      <p:grpSp>
        <p:nvGrpSpPr>
          <p:cNvPr id="6" name="Group 5">
            <a:extLst>
              <a:ext uri="{FF2B5EF4-FFF2-40B4-BE49-F238E27FC236}">
                <a16:creationId xmlns:a16="http://schemas.microsoft.com/office/drawing/2014/main" id="{AB9AB03A-4CBE-40EF-8C10-4F39B825D42A}"/>
              </a:ext>
            </a:extLst>
          </p:cNvPr>
          <p:cNvGrpSpPr/>
          <p:nvPr/>
        </p:nvGrpSpPr>
        <p:grpSpPr>
          <a:xfrm>
            <a:off x="-27977" y="3036809"/>
            <a:ext cx="1394766" cy="370313"/>
            <a:chOff x="-35412" y="3643956"/>
            <a:chExt cx="1046758" cy="267735"/>
          </a:xfrm>
        </p:grpSpPr>
        <p:sp>
          <p:nvSpPr>
            <p:cNvPr id="29" name="Speech Bubble: Rectangle with Corners Rounded 28">
              <a:extLst>
                <a:ext uri="{FF2B5EF4-FFF2-40B4-BE49-F238E27FC236}">
                  <a16:creationId xmlns:a16="http://schemas.microsoft.com/office/drawing/2014/main" id="{35DC96CC-BB4F-42DB-B4AC-08B204F22632}"/>
                </a:ext>
              </a:extLst>
            </p:cNvPr>
            <p:cNvSpPr/>
            <p:nvPr/>
          </p:nvSpPr>
          <p:spPr>
            <a:xfrm>
              <a:off x="31326" y="3667493"/>
              <a:ext cx="932912" cy="244198"/>
            </a:xfrm>
            <a:prstGeom prst="wedgeRoundRectCallout">
              <a:avLst>
                <a:gd name="adj1" fmla="val -3420"/>
                <a:gd name="adj2" fmla="val 65503"/>
                <a:gd name="adj3" fmla="val 16667"/>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rgbClr val="002060"/>
                </a:solidFill>
              </a:endParaRPr>
            </a:p>
          </p:txBody>
        </p:sp>
        <p:sp>
          <p:nvSpPr>
            <p:cNvPr id="30" name="TextBox 29">
              <a:extLst>
                <a:ext uri="{FF2B5EF4-FFF2-40B4-BE49-F238E27FC236}">
                  <a16:creationId xmlns:a16="http://schemas.microsoft.com/office/drawing/2014/main" id="{7E856D60-0294-4341-8B16-F5C5A67778A3}"/>
                </a:ext>
              </a:extLst>
            </p:cNvPr>
            <p:cNvSpPr txBox="1"/>
            <p:nvPr/>
          </p:nvSpPr>
          <p:spPr>
            <a:xfrm>
              <a:off x="-35412" y="3643956"/>
              <a:ext cx="1046758" cy="267026"/>
            </a:xfrm>
            <a:prstGeom prst="rect">
              <a:avLst/>
            </a:prstGeom>
            <a:noFill/>
          </p:spPr>
          <p:txBody>
            <a:bodyPr wrap="square" rtlCol="0">
              <a:spAutoFit/>
            </a:bodyPr>
            <a:lstStyle/>
            <a:p>
              <a:pPr algn="ctr"/>
              <a:r>
                <a:rPr lang="en-US" sz="900">
                  <a:solidFill>
                    <a:srgbClr val="002060"/>
                  </a:solidFill>
                </a:rPr>
                <a:t>Alexa, ask energy saver what are my points?</a:t>
              </a:r>
              <a:endParaRPr lang="en-US" sz="900"/>
            </a:p>
          </p:txBody>
        </p:sp>
      </p:grpSp>
      <p:grpSp>
        <p:nvGrpSpPr>
          <p:cNvPr id="41" name="Group 40">
            <a:extLst>
              <a:ext uri="{FF2B5EF4-FFF2-40B4-BE49-F238E27FC236}">
                <a16:creationId xmlns:a16="http://schemas.microsoft.com/office/drawing/2014/main" id="{86264CA5-9269-41EA-9A99-D47451DF20D2}"/>
              </a:ext>
            </a:extLst>
          </p:cNvPr>
          <p:cNvGrpSpPr/>
          <p:nvPr/>
        </p:nvGrpSpPr>
        <p:grpSpPr>
          <a:xfrm>
            <a:off x="-76101" y="4441012"/>
            <a:ext cx="1502094" cy="417733"/>
            <a:chOff x="-31764" y="3562260"/>
            <a:chExt cx="1082662" cy="417733"/>
          </a:xfrm>
        </p:grpSpPr>
        <p:sp>
          <p:nvSpPr>
            <p:cNvPr id="42" name="Speech Bubble: Rectangle with Corners Rounded 41">
              <a:extLst>
                <a:ext uri="{FF2B5EF4-FFF2-40B4-BE49-F238E27FC236}">
                  <a16:creationId xmlns:a16="http://schemas.microsoft.com/office/drawing/2014/main" id="{B664CA9B-5365-4699-A604-07A5FC00EBE2}"/>
                </a:ext>
              </a:extLst>
            </p:cNvPr>
            <p:cNvSpPr/>
            <p:nvPr/>
          </p:nvSpPr>
          <p:spPr>
            <a:xfrm>
              <a:off x="73645" y="3581491"/>
              <a:ext cx="889820" cy="398502"/>
            </a:xfrm>
            <a:prstGeom prst="wedgeRoundRectCallout">
              <a:avLst>
                <a:gd name="adj1" fmla="val -195"/>
                <a:gd name="adj2" fmla="val -121251"/>
                <a:gd name="adj3" fmla="val 16667"/>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rgbClr val="002060"/>
                </a:solidFill>
              </a:endParaRPr>
            </a:p>
          </p:txBody>
        </p:sp>
        <p:sp>
          <p:nvSpPr>
            <p:cNvPr id="44" name="TextBox 43">
              <a:extLst>
                <a:ext uri="{FF2B5EF4-FFF2-40B4-BE49-F238E27FC236}">
                  <a16:creationId xmlns:a16="http://schemas.microsoft.com/office/drawing/2014/main" id="{029C0BC8-8ACD-4BD6-B842-2A36162A2DBD}"/>
                </a:ext>
              </a:extLst>
            </p:cNvPr>
            <p:cNvSpPr txBox="1"/>
            <p:nvPr/>
          </p:nvSpPr>
          <p:spPr>
            <a:xfrm>
              <a:off x="-31764" y="3562260"/>
              <a:ext cx="1082662" cy="369332"/>
            </a:xfrm>
            <a:prstGeom prst="rect">
              <a:avLst/>
            </a:prstGeom>
            <a:noFill/>
          </p:spPr>
          <p:txBody>
            <a:bodyPr wrap="square" rtlCol="0">
              <a:spAutoFit/>
            </a:bodyPr>
            <a:lstStyle/>
            <a:p>
              <a:pPr algn="ctr"/>
              <a:r>
                <a:rPr lang="en-US" sz="900">
                  <a:solidFill>
                    <a:srgbClr val="002060"/>
                  </a:solidFill>
                </a:rPr>
                <a:t>Alexa, ask energy saver what is my message?</a:t>
              </a:r>
              <a:endParaRPr lang="en-US" sz="900"/>
            </a:p>
          </p:txBody>
        </p:sp>
      </p:grpSp>
      <p:sp>
        <p:nvSpPr>
          <p:cNvPr id="45" name="Speech Bubble: Rectangle with Corners Rounded 44">
            <a:extLst>
              <a:ext uri="{FF2B5EF4-FFF2-40B4-BE49-F238E27FC236}">
                <a16:creationId xmlns:a16="http://schemas.microsoft.com/office/drawing/2014/main" id="{61029135-9F27-41BF-83C2-2E522A75C86C}"/>
              </a:ext>
            </a:extLst>
          </p:cNvPr>
          <p:cNvSpPr/>
          <p:nvPr/>
        </p:nvSpPr>
        <p:spPr>
          <a:xfrm>
            <a:off x="1473118" y="1746825"/>
            <a:ext cx="980522" cy="338363"/>
          </a:xfrm>
          <a:prstGeom prst="wedgeRoundRectCallout">
            <a:avLst>
              <a:gd name="adj1" fmla="val -3420"/>
              <a:gd name="adj2" fmla="val 65503"/>
              <a:gd name="adj3" fmla="val 16667"/>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rgbClr val="002060"/>
                </a:solidFill>
              </a:rPr>
              <a:t>What are my energy points?</a:t>
            </a:r>
          </a:p>
        </p:txBody>
      </p:sp>
      <p:sp>
        <p:nvSpPr>
          <p:cNvPr id="46" name="Speech Bubble: Rectangle with Corners Rounded 45">
            <a:extLst>
              <a:ext uri="{FF2B5EF4-FFF2-40B4-BE49-F238E27FC236}">
                <a16:creationId xmlns:a16="http://schemas.microsoft.com/office/drawing/2014/main" id="{00BC6343-AF3B-45C9-8E4E-3FBF21860205}"/>
              </a:ext>
            </a:extLst>
          </p:cNvPr>
          <p:cNvSpPr/>
          <p:nvPr/>
        </p:nvSpPr>
        <p:spPr>
          <a:xfrm>
            <a:off x="1650871" y="2558097"/>
            <a:ext cx="836808" cy="196844"/>
          </a:xfrm>
          <a:prstGeom prst="wedgeRoundRectCallout">
            <a:avLst>
              <a:gd name="adj1" fmla="val -3420"/>
              <a:gd name="adj2" fmla="val 65503"/>
              <a:gd name="adj3" fmla="val 16667"/>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rgbClr val="002060"/>
                </a:solidFill>
              </a:rPr>
              <a:t>Yes, please</a:t>
            </a:r>
          </a:p>
        </p:txBody>
      </p:sp>
      <p:grpSp>
        <p:nvGrpSpPr>
          <p:cNvPr id="57" name="Group 56">
            <a:extLst>
              <a:ext uri="{FF2B5EF4-FFF2-40B4-BE49-F238E27FC236}">
                <a16:creationId xmlns:a16="http://schemas.microsoft.com/office/drawing/2014/main" id="{FB2A400D-8FDD-452C-B424-0905F5292025}"/>
              </a:ext>
            </a:extLst>
          </p:cNvPr>
          <p:cNvGrpSpPr/>
          <p:nvPr/>
        </p:nvGrpSpPr>
        <p:grpSpPr>
          <a:xfrm>
            <a:off x="1212756" y="3373224"/>
            <a:ext cx="1213976" cy="1077218"/>
            <a:chOff x="1282322" y="4227194"/>
            <a:chExt cx="1078153" cy="1014420"/>
          </a:xfrm>
        </p:grpSpPr>
        <p:sp>
          <p:nvSpPr>
            <p:cNvPr id="58" name="Speech Bubble: Rectangle with Corners Rounded 57">
              <a:extLst>
                <a:ext uri="{FF2B5EF4-FFF2-40B4-BE49-F238E27FC236}">
                  <a16:creationId xmlns:a16="http://schemas.microsoft.com/office/drawing/2014/main" id="{E5D58048-DC11-4980-94F4-6D6BCF75A526}"/>
                </a:ext>
              </a:extLst>
            </p:cNvPr>
            <p:cNvSpPr/>
            <p:nvPr/>
          </p:nvSpPr>
          <p:spPr>
            <a:xfrm>
              <a:off x="1290341" y="4248935"/>
              <a:ext cx="1059156" cy="978327"/>
            </a:xfrm>
            <a:prstGeom prst="wedgeRoundRectCallout">
              <a:avLst>
                <a:gd name="adj1" fmla="val -61607"/>
                <a:gd name="adj2" fmla="val -26152"/>
                <a:gd name="adj3" fmla="val 16667"/>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
                <a:solidFill>
                  <a:srgbClr val="002060"/>
                </a:solidFill>
              </a:endParaRPr>
            </a:p>
          </p:txBody>
        </p:sp>
        <p:sp>
          <p:nvSpPr>
            <p:cNvPr id="59" name="TextBox 58">
              <a:extLst>
                <a:ext uri="{FF2B5EF4-FFF2-40B4-BE49-F238E27FC236}">
                  <a16:creationId xmlns:a16="http://schemas.microsoft.com/office/drawing/2014/main" id="{F5DAD082-F858-4888-B9E8-64B4E1537C55}"/>
                </a:ext>
              </a:extLst>
            </p:cNvPr>
            <p:cNvSpPr txBox="1"/>
            <p:nvPr/>
          </p:nvSpPr>
          <p:spPr>
            <a:xfrm>
              <a:off x="1282322" y="4227194"/>
              <a:ext cx="1078153" cy="1014420"/>
            </a:xfrm>
            <a:prstGeom prst="rect">
              <a:avLst/>
            </a:prstGeom>
            <a:noFill/>
          </p:spPr>
          <p:txBody>
            <a:bodyPr wrap="square" rtlCol="0">
              <a:spAutoFit/>
            </a:bodyPr>
            <a:lstStyle/>
            <a:p>
              <a:pPr algn="ctr"/>
              <a:r>
                <a:rPr lang="en-US" sz="800"/>
                <a:t>You have approximately 71 points in total for this week. Would you like to know the breakdown of your points when you are away from home or at home during the day or at night?</a:t>
              </a:r>
            </a:p>
          </p:txBody>
        </p:sp>
      </p:grpSp>
      <p:grpSp>
        <p:nvGrpSpPr>
          <p:cNvPr id="60" name="Group 59">
            <a:extLst>
              <a:ext uri="{FF2B5EF4-FFF2-40B4-BE49-F238E27FC236}">
                <a16:creationId xmlns:a16="http://schemas.microsoft.com/office/drawing/2014/main" id="{AED03FF4-564E-452F-BCC5-8C389DAA7928}"/>
              </a:ext>
            </a:extLst>
          </p:cNvPr>
          <p:cNvGrpSpPr/>
          <p:nvPr/>
        </p:nvGrpSpPr>
        <p:grpSpPr>
          <a:xfrm>
            <a:off x="2482903" y="3700427"/>
            <a:ext cx="1375648" cy="830997"/>
            <a:chOff x="2403406" y="5217488"/>
            <a:chExt cx="1217999" cy="775554"/>
          </a:xfrm>
        </p:grpSpPr>
        <p:sp>
          <p:nvSpPr>
            <p:cNvPr id="61" name="Speech Bubble: Rectangle with Corners Rounded 60">
              <a:extLst>
                <a:ext uri="{FF2B5EF4-FFF2-40B4-BE49-F238E27FC236}">
                  <a16:creationId xmlns:a16="http://schemas.microsoft.com/office/drawing/2014/main" id="{B5FECF89-4E66-4A41-AE81-FF6BAF61D729}"/>
                </a:ext>
              </a:extLst>
            </p:cNvPr>
            <p:cNvSpPr/>
            <p:nvPr/>
          </p:nvSpPr>
          <p:spPr>
            <a:xfrm>
              <a:off x="2480922" y="5246073"/>
              <a:ext cx="1059156" cy="743268"/>
            </a:xfrm>
            <a:prstGeom prst="wedgeRoundRectCallout">
              <a:avLst>
                <a:gd name="adj1" fmla="val -33309"/>
                <a:gd name="adj2" fmla="val -59516"/>
                <a:gd name="adj3" fmla="val 16667"/>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solidFill>
                  <a:srgbClr val="002060"/>
                </a:solidFill>
              </a:endParaRPr>
            </a:p>
          </p:txBody>
        </p:sp>
        <p:sp>
          <p:nvSpPr>
            <p:cNvPr id="63" name="TextBox 62">
              <a:extLst>
                <a:ext uri="{FF2B5EF4-FFF2-40B4-BE49-F238E27FC236}">
                  <a16:creationId xmlns:a16="http://schemas.microsoft.com/office/drawing/2014/main" id="{C0B382C7-F5E9-4B94-8DD4-FF3A24E4EAC5}"/>
                </a:ext>
              </a:extLst>
            </p:cNvPr>
            <p:cNvSpPr txBox="1"/>
            <p:nvPr/>
          </p:nvSpPr>
          <p:spPr>
            <a:xfrm>
              <a:off x="2403406" y="5217488"/>
              <a:ext cx="1217999" cy="775554"/>
            </a:xfrm>
            <a:prstGeom prst="rect">
              <a:avLst/>
            </a:prstGeom>
            <a:noFill/>
          </p:spPr>
          <p:txBody>
            <a:bodyPr wrap="square" rtlCol="0">
              <a:spAutoFit/>
            </a:bodyPr>
            <a:lstStyle/>
            <a:p>
              <a:pPr algn="ctr"/>
              <a:r>
                <a:rPr lang="en-US" sz="800"/>
                <a:t>Okay, if you want to earn more points, why don’t you move your heating setpoint closer to 68 Fahrenheit when you are away. What else I can do for you?</a:t>
              </a:r>
            </a:p>
          </p:txBody>
        </p:sp>
      </p:grpSp>
      <p:grpSp>
        <p:nvGrpSpPr>
          <p:cNvPr id="64" name="Group 63">
            <a:extLst>
              <a:ext uri="{FF2B5EF4-FFF2-40B4-BE49-F238E27FC236}">
                <a16:creationId xmlns:a16="http://schemas.microsoft.com/office/drawing/2014/main" id="{5B113AEA-B738-4100-9680-5D4F014AD197}"/>
              </a:ext>
            </a:extLst>
          </p:cNvPr>
          <p:cNvGrpSpPr/>
          <p:nvPr/>
        </p:nvGrpSpPr>
        <p:grpSpPr>
          <a:xfrm>
            <a:off x="2593368" y="2159793"/>
            <a:ext cx="1196246" cy="1079576"/>
            <a:chOff x="2518364" y="2984806"/>
            <a:chExt cx="1196246" cy="930184"/>
          </a:xfrm>
        </p:grpSpPr>
        <p:sp>
          <p:nvSpPr>
            <p:cNvPr id="65" name="Speech Bubble: Rectangle with Corners Rounded 64">
              <a:extLst>
                <a:ext uri="{FF2B5EF4-FFF2-40B4-BE49-F238E27FC236}">
                  <a16:creationId xmlns:a16="http://schemas.microsoft.com/office/drawing/2014/main" id="{251853D7-D946-45ED-8ADE-868F2CE806C5}"/>
                </a:ext>
              </a:extLst>
            </p:cNvPr>
            <p:cNvSpPr/>
            <p:nvPr/>
          </p:nvSpPr>
          <p:spPr>
            <a:xfrm>
              <a:off x="2563088" y="2984806"/>
              <a:ext cx="1128606" cy="895819"/>
            </a:xfrm>
            <a:prstGeom prst="wedgeRoundRectCallout">
              <a:avLst>
                <a:gd name="adj1" fmla="val -66930"/>
                <a:gd name="adj2" fmla="val -42077"/>
                <a:gd name="adj3" fmla="val 16667"/>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solidFill>
                  <a:srgbClr val="002060"/>
                </a:solidFill>
              </a:endParaRPr>
            </a:p>
          </p:txBody>
        </p:sp>
        <p:sp>
          <p:nvSpPr>
            <p:cNvPr id="67" name="TextBox 66">
              <a:extLst>
                <a:ext uri="{FF2B5EF4-FFF2-40B4-BE49-F238E27FC236}">
                  <a16:creationId xmlns:a16="http://schemas.microsoft.com/office/drawing/2014/main" id="{6986180C-1AE0-43A8-A97F-5E601F0FDD06}"/>
                </a:ext>
              </a:extLst>
            </p:cNvPr>
            <p:cNvSpPr txBox="1"/>
            <p:nvPr/>
          </p:nvSpPr>
          <p:spPr>
            <a:xfrm>
              <a:off x="2518364" y="2986838"/>
              <a:ext cx="1196246" cy="928152"/>
            </a:xfrm>
            <a:prstGeom prst="rect">
              <a:avLst/>
            </a:prstGeom>
            <a:noFill/>
          </p:spPr>
          <p:txBody>
            <a:bodyPr wrap="square" rtlCol="0">
              <a:spAutoFit/>
            </a:bodyPr>
            <a:lstStyle/>
            <a:p>
              <a:pPr algn="ctr"/>
              <a:r>
                <a:rPr lang="en-US" sz="800"/>
                <a:t>You have approximately 57 points for Home mode, 5 points for away mode, 9 points for sleep mode for this week. You may also ask me how to save energy or ask what the modes mean?</a:t>
              </a:r>
            </a:p>
          </p:txBody>
        </p:sp>
      </p:grpSp>
      <p:grpSp>
        <p:nvGrpSpPr>
          <p:cNvPr id="68" name="Group 67">
            <a:extLst>
              <a:ext uri="{FF2B5EF4-FFF2-40B4-BE49-F238E27FC236}">
                <a16:creationId xmlns:a16="http://schemas.microsoft.com/office/drawing/2014/main" id="{350F9A1F-9AD8-46D8-8107-5B98C2486BCA}"/>
              </a:ext>
            </a:extLst>
          </p:cNvPr>
          <p:cNvGrpSpPr/>
          <p:nvPr/>
        </p:nvGrpSpPr>
        <p:grpSpPr>
          <a:xfrm>
            <a:off x="305651" y="2244484"/>
            <a:ext cx="1082662" cy="705967"/>
            <a:chOff x="340514" y="2713728"/>
            <a:chExt cx="1082662" cy="752275"/>
          </a:xfrm>
        </p:grpSpPr>
        <p:sp>
          <p:nvSpPr>
            <p:cNvPr id="70" name="Speech Bubble: Rectangle with Corners Rounded 69">
              <a:extLst>
                <a:ext uri="{FF2B5EF4-FFF2-40B4-BE49-F238E27FC236}">
                  <a16:creationId xmlns:a16="http://schemas.microsoft.com/office/drawing/2014/main" id="{CBF6DAA4-32C2-4957-9CA6-3411B74A1116}"/>
                </a:ext>
              </a:extLst>
            </p:cNvPr>
            <p:cNvSpPr/>
            <p:nvPr/>
          </p:nvSpPr>
          <p:spPr>
            <a:xfrm>
              <a:off x="385238" y="2750443"/>
              <a:ext cx="1016414" cy="715560"/>
            </a:xfrm>
            <a:prstGeom prst="wedgeRoundRectCallout">
              <a:avLst>
                <a:gd name="adj1" fmla="val 5714"/>
                <a:gd name="adj2" fmla="val -60990"/>
                <a:gd name="adj3" fmla="val 16667"/>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solidFill>
                  <a:srgbClr val="002060"/>
                </a:solidFill>
              </a:endParaRPr>
            </a:p>
          </p:txBody>
        </p:sp>
        <p:sp>
          <p:nvSpPr>
            <p:cNvPr id="71" name="TextBox 70">
              <a:extLst>
                <a:ext uri="{FF2B5EF4-FFF2-40B4-BE49-F238E27FC236}">
                  <a16:creationId xmlns:a16="http://schemas.microsoft.com/office/drawing/2014/main" id="{0E7C3146-7F8D-41AE-876F-906EDE8C2504}"/>
                </a:ext>
              </a:extLst>
            </p:cNvPr>
            <p:cNvSpPr txBox="1"/>
            <p:nvPr/>
          </p:nvSpPr>
          <p:spPr>
            <a:xfrm>
              <a:off x="340514" y="2713728"/>
              <a:ext cx="1082662" cy="707886"/>
            </a:xfrm>
            <a:prstGeom prst="rect">
              <a:avLst/>
            </a:prstGeom>
            <a:noFill/>
          </p:spPr>
          <p:txBody>
            <a:bodyPr wrap="square" rtlCol="0">
              <a:spAutoFit/>
            </a:bodyPr>
            <a:lstStyle/>
            <a:p>
              <a:pPr algn="ctr"/>
              <a:r>
                <a:rPr lang="en-US" sz="800"/>
                <a:t>Hello Jeremy, </a:t>
              </a:r>
              <a:r>
                <a:rPr lang="en-US" sz="800">
                  <a:solidFill>
                    <a:srgbClr val="002060"/>
                  </a:solidFill>
                </a:rPr>
                <a:t>I am here to help you to save energy. You can ask me: what are my points?</a:t>
              </a:r>
              <a:endParaRPr lang="en-US" sz="800"/>
            </a:p>
          </p:txBody>
        </p:sp>
      </p:grpSp>
      <p:pic>
        <p:nvPicPr>
          <p:cNvPr id="3" name="Picture 2"/>
          <p:cNvPicPr>
            <a:picLocks noChangeAspect="1"/>
          </p:cNvPicPr>
          <p:nvPr/>
        </p:nvPicPr>
        <p:blipFill rotWithShape="1">
          <a:blip r:embed="rId16" cstate="hqprint">
            <a:extLst>
              <a:ext uri="{28A0092B-C50C-407E-A947-70E740481C1C}">
                <a14:useLocalDpi xmlns:a14="http://schemas.microsoft.com/office/drawing/2010/main"/>
              </a:ext>
            </a:extLst>
          </a:blip>
          <a:srcRect/>
          <a:stretch/>
        </p:blipFill>
        <p:spPr>
          <a:xfrm>
            <a:off x="6730914" y="4115925"/>
            <a:ext cx="5234413" cy="2592516"/>
          </a:xfrm>
          <a:prstGeom prst="rect">
            <a:avLst/>
          </a:prstGeom>
        </p:spPr>
      </p:pic>
    </p:spTree>
    <p:extLst>
      <p:ext uri="{BB962C8B-B14F-4D97-AF65-F5344CB8AC3E}">
        <p14:creationId xmlns:p14="http://schemas.microsoft.com/office/powerpoint/2010/main" val="359388049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8"/>
          <p:cNvSpPr txBox="1">
            <a:spLocks/>
          </p:cNvSpPr>
          <p:nvPr/>
        </p:nvSpPr>
        <p:spPr>
          <a:xfrm>
            <a:off x="381297" y="208450"/>
            <a:ext cx="11249544" cy="762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accent2"/>
                </a:solidFill>
              </a:rPr>
              <a:t>Update of the Project since last PI meeting – Major Contribution to S&amp;CC</a:t>
            </a:r>
          </a:p>
        </p:txBody>
      </p:sp>
      <p:grpSp>
        <p:nvGrpSpPr>
          <p:cNvPr id="2" name="Group 1">
            <a:extLst>
              <a:ext uri="{FF2B5EF4-FFF2-40B4-BE49-F238E27FC236}">
                <a16:creationId xmlns:a16="http://schemas.microsoft.com/office/drawing/2014/main" id="{A48B1CF9-3101-468C-8E02-CE307260337E}"/>
              </a:ext>
            </a:extLst>
          </p:cNvPr>
          <p:cNvGrpSpPr/>
          <p:nvPr/>
        </p:nvGrpSpPr>
        <p:grpSpPr>
          <a:xfrm>
            <a:off x="442290" y="1127604"/>
            <a:ext cx="11224929" cy="5724406"/>
            <a:chOff x="2817745" y="1461183"/>
            <a:chExt cx="6214493" cy="3169221"/>
          </a:xfrm>
        </p:grpSpPr>
        <p:pic>
          <p:nvPicPr>
            <p:cNvPr id="4" name="Picture 3" descr="Screen Shot 2019-03-19 at 4.37.02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1957" y="1801643"/>
              <a:ext cx="4821317" cy="2828761"/>
            </a:xfrm>
            <a:prstGeom prst="rect">
              <a:avLst/>
            </a:prstGeom>
          </p:spPr>
        </p:pic>
        <p:sp>
          <p:nvSpPr>
            <p:cNvPr id="6" name="TextBox 27">
              <a:extLst>
                <a:ext uri="{FF2B5EF4-FFF2-40B4-BE49-F238E27FC236}">
                  <a16:creationId xmlns:a16="http://schemas.microsoft.com/office/drawing/2014/main" id="{82CBD2EE-8104-47EE-8659-9C933A2E4EA5}"/>
                </a:ext>
              </a:extLst>
            </p:cNvPr>
            <p:cNvSpPr txBox="1"/>
            <p:nvPr/>
          </p:nvSpPr>
          <p:spPr>
            <a:xfrm>
              <a:off x="4099754" y="1461183"/>
              <a:ext cx="3349026" cy="45184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defRPr/>
              </a:pPr>
              <a:r>
                <a:rPr lang="en-US" sz="4400" b="1" dirty="0">
                  <a:solidFill>
                    <a:srgbClr val="CB09C3"/>
                  </a:solidFill>
                </a:rPr>
                <a:t> </a:t>
              </a:r>
              <a:r>
                <a:rPr lang="en-US" sz="4400" b="1" dirty="0" err="1">
                  <a:solidFill>
                    <a:srgbClr val="CB09C3"/>
                  </a:solidFill>
                </a:rPr>
                <a:t>MySmart</a:t>
              </a:r>
              <a:r>
                <a:rPr lang="en-US" sz="4400" b="1" dirty="0">
                  <a:solidFill>
                    <a:srgbClr val="CB09C3"/>
                  </a:solidFill>
                </a:rPr>
                <a:t>-E App:</a:t>
              </a:r>
            </a:p>
          </p:txBody>
        </p:sp>
        <p:sp>
          <p:nvSpPr>
            <p:cNvPr id="9" name="Rounded Rectangle 8"/>
            <p:cNvSpPr/>
            <p:nvPr/>
          </p:nvSpPr>
          <p:spPr>
            <a:xfrm>
              <a:off x="2817810" y="2167225"/>
              <a:ext cx="6052277" cy="468658"/>
            </a:xfrm>
            <a:prstGeom prst="roundRect">
              <a:avLst>
                <a:gd name="adj" fmla="val 50000"/>
              </a:avLst>
            </a:prstGeom>
            <a:ln>
              <a:solidFill>
                <a:srgbClr val="CB09C3"/>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22" name="Rounded Rectangle 21"/>
            <p:cNvSpPr/>
            <p:nvPr/>
          </p:nvSpPr>
          <p:spPr>
            <a:xfrm>
              <a:off x="5772623" y="2677817"/>
              <a:ext cx="3143136" cy="1693287"/>
            </a:xfrm>
            <a:prstGeom prst="roundRect">
              <a:avLst/>
            </a:prstGeom>
            <a:ln>
              <a:solidFill>
                <a:srgbClr val="CB09C3"/>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23" name="Rounded Rectangle 22"/>
            <p:cNvSpPr/>
            <p:nvPr/>
          </p:nvSpPr>
          <p:spPr>
            <a:xfrm>
              <a:off x="2817810" y="2677817"/>
              <a:ext cx="2819347" cy="646331"/>
            </a:xfrm>
            <a:prstGeom prst="roundRect">
              <a:avLst/>
            </a:prstGeom>
            <a:ln>
              <a:solidFill>
                <a:srgbClr val="CB09C3"/>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0" name="Rectangle 9"/>
            <p:cNvSpPr/>
            <p:nvPr/>
          </p:nvSpPr>
          <p:spPr>
            <a:xfrm>
              <a:off x="2817745" y="2189907"/>
              <a:ext cx="991313" cy="343403"/>
            </a:xfrm>
            <a:prstGeom prst="rect">
              <a:avLst/>
            </a:prstGeom>
          </p:spPr>
          <p:txBody>
            <a:bodyPr wrap="none">
              <a:spAutoFit/>
            </a:bodyPr>
            <a:lstStyle/>
            <a:p>
              <a:r>
                <a:rPr lang="en-US" altLang="en-US" sz="3200" b="1" dirty="0">
                  <a:solidFill>
                    <a:srgbClr val="CB09C3"/>
                  </a:solidFill>
                  <a:latin typeface="Abel Regular" charset="0"/>
                </a:rPr>
                <a:t>HEADER</a:t>
              </a:r>
              <a:r>
                <a:rPr lang="en-US" altLang="en-US" sz="3200" dirty="0">
                  <a:solidFill>
                    <a:srgbClr val="CB09C3"/>
                  </a:solidFill>
                  <a:latin typeface="Abel Regular" charset="0"/>
                </a:rPr>
                <a:t>:</a:t>
              </a:r>
              <a:endParaRPr lang="en-US" sz="3200" dirty="0">
                <a:solidFill>
                  <a:srgbClr val="CB09C3"/>
                </a:solidFill>
              </a:endParaRPr>
            </a:p>
          </p:txBody>
        </p:sp>
        <p:sp>
          <p:nvSpPr>
            <p:cNvPr id="25" name="Rectangle 24"/>
            <p:cNvSpPr/>
            <p:nvPr/>
          </p:nvSpPr>
          <p:spPr>
            <a:xfrm>
              <a:off x="7814666" y="2124806"/>
              <a:ext cx="743851" cy="487994"/>
            </a:xfrm>
            <a:prstGeom prst="rect">
              <a:avLst/>
            </a:prstGeom>
          </p:spPr>
          <p:txBody>
            <a:bodyPr wrap="none">
              <a:spAutoFit/>
            </a:bodyPr>
            <a:lstStyle/>
            <a:p>
              <a:r>
                <a:rPr lang="en-US" altLang="en-US" sz="2400" dirty="0">
                  <a:solidFill>
                    <a:srgbClr val="CB09C3"/>
                  </a:solidFill>
                  <a:latin typeface="Abel Regular" charset="0"/>
                </a:rPr>
                <a:t>Status </a:t>
              </a:r>
            </a:p>
            <a:p>
              <a:r>
                <a:rPr lang="en-US" altLang="en-US" sz="2400" dirty="0">
                  <a:solidFill>
                    <a:srgbClr val="CB09C3"/>
                  </a:solidFill>
                  <a:latin typeface="Abel Regular" charset="0"/>
                </a:rPr>
                <a:t>&amp; advice</a:t>
              </a:r>
              <a:endParaRPr lang="en-US" sz="2400" dirty="0">
                <a:solidFill>
                  <a:srgbClr val="CB09C3"/>
                </a:solidFill>
              </a:endParaRPr>
            </a:p>
          </p:txBody>
        </p:sp>
        <p:sp>
          <p:nvSpPr>
            <p:cNvPr id="26" name="Rectangle 25"/>
            <p:cNvSpPr/>
            <p:nvPr/>
          </p:nvSpPr>
          <p:spPr>
            <a:xfrm>
              <a:off x="2817745" y="2677817"/>
              <a:ext cx="1058487" cy="632584"/>
            </a:xfrm>
            <a:prstGeom prst="rect">
              <a:avLst/>
            </a:prstGeom>
          </p:spPr>
          <p:txBody>
            <a:bodyPr wrap="none">
              <a:spAutoFit/>
            </a:bodyPr>
            <a:lstStyle/>
            <a:p>
              <a:r>
                <a:rPr lang="en-US" altLang="en-US" sz="3200" dirty="0">
                  <a:solidFill>
                    <a:srgbClr val="CB09C3"/>
                  </a:solidFill>
                  <a:latin typeface="Abel Regular" charset="0"/>
                </a:rPr>
                <a:t>CONTROL</a:t>
              </a:r>
            </a:p>
            <a:p>
              <a:r>
                <a:rPr lang="en-US" altLang="en-US" sz="3200" dirty="0">
                  <a:solidFill>
                    <a:srgbClr val="CB09C3"/>
                  </a:solidFill>
                  <a:latin typeface="Abel Regular" charset="0"/>
                </a:rPr>
                <a:t>PANEL</a:t>
              </a:r>
              <a:endParaRPr lang="en-US" sz="2400" dirty="0">
                <a:solidFill>
                  <a:srgbClr val="CB09C3"/>
                </a:solidFill>
                <a:latin typeface="Abel Regular"/>
                <a:cs typeface="Abel Regular"/>
              </a:endParaRPr>
            </a:p>
          </p:txBody>
        </p:sp>
        <p:sp>
          <p:nvSpPr>
            <p:cNvPr id="27" name="Rectangle 26"/>
            <p:cNvSpPr/>
            <p:nvPr/>
          </p:nvSpPr>
          <p:spPr>
            <a:xfrm>
              <a:off x="7814666" y="2762482"/>
              <a:ext cx="1217572" cy="1355538"/>
            </a:xfrm>
            <a:prstGeom prst="rect">
              <a:avLst/>
            </a:prstGeom>
          </p:spPr>
          <p:txBody>
            <a:bodyPr wrap="square">
              <a:spAutoFit/>
            </a:bodyPr>
            <a:lstStyle/>
            <a:p>
              <a:r>
                <a:rPr lang="en-US" altLang="en-US" sz="3200" dirty="0">
                  <a:solidFill>
                    <a:srgbClr val="CB09C3"/>
                  </a:solidFill>
                  <a:latin typeface="Abel Regular" charset="0"/>
                </a:rPr>
                <a:t>USER’s</a:t>
              </a:r>
            </a:p>
            <a:p>
              <a:r>
                <a:rPr lang="en-US" altLang="en-US" sz="3200" dirty="0">
                  <a:solidFill>
                    <a:srgbClr val="CB09C3"/>
                  </a:solidFill>
                  <a:latin typeface="Abel Regular" charset="0"/>
                </a:rPr>
                <a:t>ENERGY </a:t>
              </a:r>
            </a:p>
            <a:p>
              <a:r>
                <a:rPr lang="en-US" altLang="en-US" sz="3200" dirty="0">
                  <a:solidFill>
                    <a:srgbClr val="CB09C3"/>
                  </a:solidFill>
                  <a:latin typeface="Abel Regular" charset="0"/>
                </a:rPr>
                <a:t>POINTS:</a:t>
              </a:r>
            </a:p>
            <a:p>
              <a:r>
                <a:rPr lang="en-US" altLang="en-US" sz="2400" dirty="0">
                  <a:solidFill>
                    <a:srgbClr val="CB09C3"/>
                  </a:solidFill>
                  <a:latin typeface="Abel Regular" charset="0"/>
                </a:rPr>
                <a:t>Total &amp; break down.</a:t>
              </a:r>
            </a:p>
          </p:txBody>
        </p:sp>
        <p:sp>
          <p:nvSpPr>
            <p:cNvPr id="30" name="Rounded Rectangle 29"/>
            <p:cNvSpPr/>
            <p:nvPr/>
          </p:nvSpPr>
          <p:spPr>
            <a:xfrm>
              <a:off x="2817810" y="3659950"/>
              <a:ext cx="2819347" cy="711154"/>
            </a:xfrm>
            <a:prstGeom prst="roundRect">
              <a:avLst/>
            </a:prstGeom>
            <a:ln>
              <a:solidFill>
                <a:srgbClr val="CB09C3"/>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31" name="Rectangle 30"/>
            <p:cNvSpPr/>
            <p:nvPr/>
          </p:nvSpPr>
          <p:spPr>
            <a:xfrm>
              <a:off x="2817745" y="3659950"/>
              <a:ext cx="839869" cy="632584"/>
            </a:xfrm>
            <a:prstGeom prst="rect">
              <a:avLst/>
            </a:prstGeom>
          </p:spPr>
          <p:txBody>
            <a:bodyPr wrap="none">
              <a:spAutoFit/>
            </a:bodyPr>
            <a:lstStyle/>
            <a:p>
              <a:r>
                <a:rPr lang="en-US" altLang="en-US" sz="3200" dirty="0">
                  <a:solidFill>
                    <a:srgbClr val="CB09C3"/>
                  </a:solidFill>
                  <a:latin typeface="Abel Regular" charset="0"/>
                </a:rPr>
                <a:t>HELP </a:t>
              </a:r>
            </a:p>
            <a:p>
              <a:r>
                <a:rPr lang="en-US" altLang="en-US" sz="3200" dirty="0">
                  <a:solidFill>
                    <a:srgbClr val="CB09C3"/>
                  </a:solidFill>
                  <a:latin typeface="Abel Regular" charset="0"/>
                </a:rPr>
                <a:t>VIDEOS</a:t>
              </a:r>
              <a:endParaRPr lang="en-US" sz="2400" dirty="0">
                <a:solidFill>
                  <a:srgbClr val="CB09C3"/>
                </a:solidFill>
                <a:latin typeface="Abel Regular"/>
                <a:cs typeface="Abel Regular"/>
              </a:endParaRPr>
            </a:p>
          </p:txBody>
        </p:sp>
      </p:grpSp>
    </p:spTree>
    <p:extLst>
      <p:ext uri="{BB962C8B-B14F-4D97-AF65-F5344CB8AC3E}">
        <p14:creationId xmlns:p14="http://schemas.microsoft.com/office/powerpoint/2010/main" val="91637904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19419</TotalTime>
  <Words>954</Words>
  <Application>Microsoft Macintosh PowerPoint</Application>
  <PresentationFormat>Widescreen</PresentationFormat>
  <Paragraphs>184</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Abel Regular</vt:lpstr>
      <vt:lpstr>Arial</vt:lpstr>
      <vt:lpstr>Calibri</vt:lpstr>
      <vt:lpstr>Cambria Math</vt:lpstr>
      <vt:lpstr>Symbol</vt:lpstr>
      <vt:lpstr>Wingdings</vt:lpstr>
      <vt:lpstr>Office Theme</vt:lpstr>
      <vt:lpstr>PowerPoint Presentation</vt:lpstr>
      <vt:lpstr>Project Aims</vt:lpstr>
      <vt:lpstr>PowerPoint Presentation</vt:lpstr>
      <vt:lpstr>PowerPoint Presentation</vt:lpstr>
      <vt:lpstr>Update of the Project since last PI meeting – New Sociotechnical Outcomes</vt:lpstr>
      <vt:lpstr>PowerPoint Presentation</vt:lpstr>
      <vt:lpstr>PowerPoint Presentation</vt:lpstr>
      <vt:lpstr>PowerPoint Presentation</vt:lpstr>
      <vt:lpstr>PowerPoint Presentation</vt:lpstr>
      <vt:lpstr>Anticipated Outcomes and Success Measures in the Next Year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Nilsen, Wendy</dc:creator>
  <cp:keywords/>
  <dc:description/>
  <cp:lastModifiedBy>Benjamin A. Lee</cp:lastModifiedBy>
  <cp:revision>454</cp:revision>
  <dcterms:created xsi:type="dcterms:W3CDTF">2016-01-15T22:20:06Z</dcterms:created>
  <dcterms:modified xsi:type="dcterms:W3CDTF">2019-04-03T19:22:42Z</dcterms:modified>
  <cp:category/>
</cp:coreProperties>
</file>