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7" r:id="rId2"/>
    <p:sldId id="258" r:id="rId3"/>
    <p:sldId id="259" r:id="rId4"/>
    <p:sldId id="260"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Proxima Nova" panose="020B0604020202020204" charset="0"/>
      <p:regular r:id="rId11"/>
      <p:bold r:id="rId12"/>
      <p:italic r:id="rId13"/>
      <p:boldItalic r:id="rId14"/>
    </p:embeddedFont>
    <p:embeddedFont>
      <p:font typeface="Verdana" panose="020B060403050404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53" autoAdjust="0"/>
  </p:normalViewPr>
  <p:slideViewPr>
    <p:cSldViewPr snapToGrid="0">
      <p:cViewPr>
        <p:scale>
          <a:sx n="54" d="100"/>
          <a:sy n="54" d="100"/>
        </p:scale>
        <p:origin x="111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This is the transition slide. The lightning talk moderator will announce the name of your project and the name of the lead PI. Expect to begin your presentation from the next slide.</a:t>
            </a: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Describe what you have done so far in terms of the science (technical and social), community engagement, and capacity building. You do not need to be exhaustive and anecdotes are highly </a:t>
            </a:r>
            <a:r>
              <a:rPr lang="en-US" b="1" dirty="0" smtClean="0"/>
              <a:t>encouraged.</a:t>
            </a:r>
          </a:p>
          <a:p>
            <a:pPr marL="0" lvl="0" indent="0" algn="l" rtl="0">
              <a:spcBef>
                <a:spcPts val="0"/>
              </a:spcBef>
              <a:spcAft>
                <a:spcPts val="0"/>
              </a:spcAft>
              <a:buNone/>
            </a:pPr>
            <a:endParaRPr lang="en-US" b="1" dirty="0" smtClean="0"/>
          </a:p>
          <a:p>
            <a:pPr marL="914400" lvl="0" indent="-355600" algn="l" rtl="0">
              <a:spcBef>
                <a:spcPts val="0"/>
              </a:spcBef>
              <a:spcAft>
                <a:spcPts val="0"/>
              </a:spcAft>
              <a:buClr>
                <a:schemeClr val="dk1"/>
              </a:buClr>
              <a:buSzPts val="2000"/>
              <a:buFont typeface="Calibri"/>
              <a:buChar char="-"/>
            </a:pPr>
            <a:r>
              <a:rPr lang="en-US" sz="1200" dirty="0" smtClean="0">
                <a:solidFill>
                  <a:schemeClr val="dk1"/>
                </a:solidFill>
                <a:latin typeface="Calibri"/>
                <a:ea typeface="Calibri"/>
                <a:cs typeface="Calibri"/>
                <a:sym typeface="Calibri"/>
              </a:rPr>
              <a:t>Representatives from </a:t>
            </a:r>
            <a:r>
              <a:rPr lang="en-US" sz="1200" b="1" dirty="0" smtClean="0">
                <a:solidFill>
                  <a:schemeClr val="dk1"/>
                </a:solidFill>
                <a:latin typeface="Calibri"/>
                <a:ea typeface="Calibri"/>
                <a:cs typeface="Calibri"/>
                <a:sym typeface="Calibri"/>
              </a:rPr>
              <a:t>10+ major municipalities</a:t>
            </a:r>
          </a:p>
          <a:p>
            <a:pPr marL="914400" lvl="0" indent="-355600" algn="l" rtl="0">
              <a:spcBef>
                <a:spcPts val="0"/>
              </a:spcBef>
              <a:spcAft>
                <a:spcPts val="0"/>
              </a:spcAft>
              <a:buClr>
                <a:schemeClr val="dk1"/>
              </a:buClr>
              <a:buSzPts val="2000"/>
              <a:buFont typeface="Calibri"/>
              <a:buChar char="-"/>
            </a:pPr>
            <a:r>
              <a:rPr lang="en-US" sz="1200" b="1" dirty="0" smtClean="0">
                <a:solidFill>
                  <a:schemeClr val="dk1"/>
                </a:solidFill>
                <a:latin typeface="Calibri"/>
                <a:ea typeface="Calibri"/>
                <a:cs typeface="Calibri"/>
                <a:sym typeface="Calibri"/>
              </a:rPr>
              <a:t>Key issues</a:t>
            </a:r>
            <a:r>
              <a:rPr lang="en-US" sz="1200" dirty="0" smtClean="0">
                <a:solidFill>
                  <a:schemeClr val="dk1"/>
                </a:solidFill>
                <a:latin typeface="Calibri"/>
                <a:ea typeface="Calibri"/>
                <a:cs typeface="Calibri"/>
                <a:sym typeface="Calibri"/>
              </a:rPr>
              <a:t> identified: internal (continuity, culture, cost, consistency); external (community engagement, equity, ethics, emerging technologies)</a:t>
            </a:r>
            <a:endParaRPr lang="en-US" sz="1200" dirty="0" smtClean="0">
              <a:latin typeface="Calibri"/>
              <a:ea typeface="Calibri"/>
              <a:cs typeface="Calibri"/>
              <a:sym typeface="Calibri"/>
            </a:endParaRPr>
          </a:p>
          <a:p>
            <a:pPr marL="0" lvl="0" indent="0" algn="l" rtl="0">
              <a:spcBef>
                <a:spcPts val="0"/>
              </a:spcBef>
              <a:spcAft>
                <a:spcPts val="0"/>
              </a:spcAft>
              <a:buNone/>
            </a:pPr>
            <a:endParaRPr dirty="0"/>
          </a:p>
        </p:txBody>
      </p:sp>
      <p:sp>
        <p:nvSpPr>
          <p:cNvPr id="122" name="Google Shape;12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b="1"/>
              <a:t>Describe at least two deliverables that you plan to accomplish over the next year that will significantly advance your project.</a:t>
            </a:r>
            <a:endParaRPr/>
          </a:p>
        </p:txBody>
      </p:sp>
      <p:sp>
        <p:nvSpPr>
          <p:cNvPr id="131" name="Google Shape;13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p:nvPr/>
        </p:nvSpPr>
        <p:spPr>
          <a:xfrm>
            <a:off x="1524000" y="1848973"/>
            <a:ext cx="9144000" cy="2038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3500"/>
              <a:buFont typeface="Calibri"/>
              <a:buNone/>
            </a:pPr>
            <a:r>
              <a:rPr lang="en-US" sz="3500" b="1" i="0" u="none" strike="noStrike" cap="none">
                <a:solidFill>
                  <a:schemeClr val="accent2"/>
                </a:solidFill>
                <a:latin typeface="Calibri"/>
                <a:ea typeface="Calibri"/>
                <a:cs typeface="Calibri"/>
                <a:sym typeface="Calibri"/>
              </a:rPr>
              <a:t>FY 201</a:t>
            </a:r>
            <a:r>
              <a:rPr lang="en-US" sz="3500" b="1">
                <a:solidFill>
                  <a:schemeClr val="accent2"/>
                </a:solidFill>
                <a:latin typeface="Calibri"/>
                <a:ea typeface="Calibri"/>
                <a:cs typeface="Calibri"/>
                <a:sym typeface="Calibri"/>
              </a:rPr>
              <a:t>9</a:t>
            </a:r>
            <a:r>
              <a:rPr lang="en-US" sz="3500" b="1" i="0" u="none" strike="noStrike" cap="none">
                <a:solidFill>
                  <a:schemeClr val="accent2"/>
                </a:solidFill>
                <a:latin typeface="Calibri"/>
                <a:ea typeface="Calibri"/>
                <a:cs typeface="Calibri"/>
                <a:sym typeface="Calibri"/>
              </a:rPr>
              <a:t> </a:t>
            </a:r>
            <a:r>
              <a:rPr lang="en-US" sz="3500" b="1">
                <a:solidFill>
                  <a:schemeClr val="accent2"/>
                </a:solidFill>
                <a:latin typeface="Calibri"/>
                <a:ea typeface="Calibri"/>
                <a:cs typeface="Calibri"/>
                <a:sym typeface="Calibri"/>
              </a:rPr>
              <a:t>Smart Privacy for Smart Cities: </a:t>
            </a:r>
            <a:endParaRPr sz="3500" b="1">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chemeClr val="accent2"/>
              </a:buClr>
              <a:buSzPts val="3500"/>
              <a:buFont typeface="Calibri"/>
              <a:buNone/>
            </a:pPr>
            <a:r>
              <a:rPr lang="en-US" sz="3500" b="1">
                <a:solidFill>
                  <a:schemeClr val="accent2"/>
                </a:solidFill>
                <a:latin typeface="Calibri"/>
                <a:ea typeface="Calibri"/>
                <a:cs typeface="Calibri"/>
                <a:sym typeface="Calibri"/>
              </a:rPr>
              <a:t>A Research Collaborative to Protect Privacy and Use Data Responsibly,</a:t>
            </a:r>
            <a:endParaRPr sz="3500" b="1">
              <a:solidFill>
                <a:schemeClr val="accent2"/>
              </a:solidFill>
              <a:latin typeface="Calibri"/>
              <a:ea typeface="Calibri"/>
              <a:cs typeface="Calibri"/>
              <a:sym typeface="Calibri"/>
            </a:endParaRPr>
          </a:p>
          <a:p>
            <a:pPr marL="0" marR="0" lvl="0" indent="0" algn="ctr" rtl="0">
              <a:lnSpc>
                <a:spcPct val="100000"/>
              </a:lnSpc>
              <a:spcBef>
                <a:spcPts val="0"/>
              </a:spcBef>
              <a:spcAft>
                <a:spcPts val="0"/>
              </a:spcAft>
              <a:buClr>
                <a:schemeClr val="accent2"/>
              </a:buClr>
              <a:buSzPts val="3500"/>
              <a:buFont typeface="Calibri"/>
              <a:buNone/>
            </a:pPr>
            <a:r>
              <a:rPr lang="en-US" sz="3500" b="1">
                <a:solidFill>
                  <a:schemeClr val="accent2"/>
                </a:solidFill>
                <a:latin typeface="Calibri"/>
                <a:ea typeface="Calibri"/>
                <a:cs typeface="Calibri"/>
                <a:sym typeface="Calibri"/>
              </a:rPr>
              <a:t> NSF Award 1761795</a:t>
            </a:r>
            <a:endParaRPr/>
          </a:p>
        </p:txBody>
      </p:sp>
      <p:sp>
        <p:nvSpPr>
          <p:cNvPr id="103" name="Google Shape;103;p14"/>
          <p:cNvSpPr txBox="1"/>
          <p:nvPr/>
        </p:nvSpPr>
        <p:spPr>
          <a:xfrm>
            <a:off x="1636287" y="4219167"/>
            <a:ext cx="8737800" cy="248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F5897"/>
              </a:buClr>
              <a:buSzPts val="2400"/>
              <a:buFont typeface="Proxima Nova"/>
              <a:buChar char="•"/>
            </a:pPr>
            <a:r>
              <a:rPr lang="en-US" sz="2400">
                <a:solidFill>
                  <a:srgbClr val="2F5897"/>
                </a:solidFill>
                <a:latin typeface="Proxima Nova"/>
                <a:ea typeface="Proxima Nova"/>
                <a:cs typeface="Proxima Nova"/>
                <a:sym typeface="Proxima Nova"/>
              </a:rPr>
              <a:t>Jules Polonetsky and Kelsey Finch</a:t>
            </a:r>
            <a:endParaRPr sz="2400">
              <a:solidFill>
                <a:srgbClr val="2F5897"/>
              </a:solidFill>
              <a:latin typeface="Proxima Nova"/>
              <a:ea typeface="Proxima Nova"/>
              <a:cs typeface="Proxima Nova"/>
              <a:sym typeface="Proxima Nova"/>
            </a:endParaRPr>
          </a:p>
          <a:p>
            <a:pPr marL="342900" marR="0" lvl="0" indent="-342900" algn="l" rtl="0">
              <a:spcBef>
                <a:spcPts val="0"/>
              </a:spcBef>
              <a:spcAft>
                <a:spcPts val="0"/>
              </a:spcAft>
              <a:buClr>
                <a:srgbClr val="2F5897"/>
              </a:buClr>
              <a:buSzPts val="2400"/>
              <a:buFont typeface="Proxima Nova"/>
              <a:buChar char="•"/>
            </a:pPr>
            <a:r>
              <a:rPr lang="en-US" sz="2400" i="0" u="none" strike="noStrike" cap="none">
                <a:solidFill>
                  <a:srgbClr val="2F5897"/>
                </a:solidFill>
                <a:latin typeface="Proxima Nova"/>
                <a:ea typeface="Proxima Nova"/>
                <a:cs typeface="Proxima Nova"/>
                <a:sym typeface="Proxima Nova"/>
              </a:rPr>
              <a:t>Future of Privacy Forum</a:t>
            </a:r>
            <a:endParaRPr>
              <a:latin typeface="Proxima Nova"/>
              <a:ea typeface="Proxima Nova"/>
              <a:cs typeface="Proxima Nova"/>
              <a:sym typeface="Proxima Nova"/>
            </a:endParaRPr>
          </a:p>
          <a:p>
            <a:pPr marL="342900" marR="0" lvl="0" indent="-342900" algn="l" rtl="0">
              <a:spcBef>
                <a:spcPts val="480"/>
              </a:spcBef>
              <a:spcAft>
                <a:spcPts val="0"/>
              </a:spcAft>
              <a:buClr>
                <a:srgbClr val="2F5897"/>
              </a:buClr>
              <a:buSzPts val="2400"/>
              <a:buFont typeface="Proxima Nova"/>
              <a:buChar char="•"/>
            </a:pPr>
            <a:r>
              <a:rPr lang="en-US" sz="2400">
                <a:solidFill>
                  <a:srgbClr val="2F5897"/>
                </a:solidFill>
                <a:latin typeface="Proxima Nova"/>
                <a:ea typeface="Proxima Nova"/>
                <a:cs typeface="Proxima Nova"/>
                <a:sym typeface="Proxima Nova"/>
              </a:rPr>
              <a:t>https://fpf.org/</a:t>
            </a:r>
            <a:endParaRPr sz="2400" i="0" u="none" strike="noStrike" cap="none">
              <a:solidFill>
                <a:srgbClr val="2F5897"/>
              </a:solidFill>
              <a:latin typeface="Proxima Nova"/>
              <a:ea typeface="Proxima Nova"/>
              <a:cs typeface="Proxima Nova"/>
              <a:sym typeface="Proxima Nova"/>
            </a:endParaRPr>
          </a:p>
        </p:txBody>
      </p:sp>
      <p:pic>
        <p:nvPicPr>
          <p:cNvPr id="104" name="Google Shape;104;p14"/>
          <p:cNvPicPr preferRelativeResize="0"/>
          <p:nvPr/>
        </p:nvPicPr>
        <p:blipFill rotWithShape="1">
          <a:blip r:embed="rId3">
            <a:alphaModFix amt="33000"/>
          </a:blip>
          <a:srcRect b="4922"/>
          <a:stretch/>
        </p:blipFill>
        <p:spPr>
          <a:xfrm>
            <a:off x="0" y="216098"/>
            <a:ext cx="12192000" cy="1632875"/>
          </a:xfrm>
          <a:prstGeom prst="rect">
            <a:avLst/>
          </a:prstGeom>
          <a:noFill/>
          <a:ln>
            <a:noFill/>
          </a:ln>
        </p:spPr>
      </p:pic>
      <p:pic>
        <p:nvPicPr>
          <p:cNvPr id="105" name="Google Shape;105;p14" descr="ttps://www.nsf.gov/images/logos/nsf1.jpg"/>
          <p:cNvPicPr preferRelativeResize="0"/>
          <p:nvPr/>
        </p:nvPicPr>
        <p:blipFill rotWithShape="1">
          <a:blip r:embed="rId4">
            <a:alphaModFix/>
          </a:blip>
          <a:srcRect/>
          <a:stretch/>
        </p:blipFill>
        <p:spPr>
          <a:xfrm>
            <a:off x="11371946" y="6033006"/>
            <a:ext cx="820054" cy="824994"/>
          </a:xfrm>
          <a:prstGeom prst="rect">
            <a:avLst/>
          </a:prstGeom>
          <a:noFill/>
          <a:ln>
            <a:noFill/>
          </a:ln>
        </p:spPr>
      </p:pic>
      <p:sp>
        <p:nvSpPr>
          <p:cNvPr id="106" name="Google Shape;106;p14"/>
          <p:cNvSpPr txBox="1"/>
          <p:nvPr/>
        </p:nvSpPr>
        <p:spPr>
          <a:xfrm>
            <a:off x="0" y="0"/>
            <a:ext cx="12192000" cy="400110"/>
          </a:xfrm>
          <a:prstGeom prst="rect">
            <a:avLst/>
          </a:prstGeom>
          <a:solidFill>
            <a:srgbClr val="DAE5F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Calibri"/>
                <a:ea typeface="Calibri"/>
                <a:cs typeface="Calibri"/>
                <a:sym typeface="Calibri"/>
              </a:rPr>
              <a:t>2019 NSF SMART AND CONNECTED COMMUNITIES PI MEETING</a:t>
            </a:r>
            <a:endParaRPr/>
          </a:p>
        </p:txBody>
      </p:sp>
      <p:pic>
        <p:nvPicPr>
          <p:cNvPr id="107" name="Google Shape;107;p14"/>
          <p:cNvPicPr preferRelativeResize="0"/>
          <p:nvPr/>
        </p:nvPicPr>
        <p:blipFill>
          <a:blip r:embed="rId5">
            <a:alphaModFix/>
          </a:blip>
          <a:stretch>
            <a:fillRect/>
          </a:stretch>
        </p:blipFill>
        <p:spPr>
          <a:xfrm>
            <a:off x="4666900" y="5612650"/>
            <a:ext cx="2676525" cy="8763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idx="4294967295"/>
          </p:nvPr>
        </p:nvSpPr>
        <p:spPr>
          <a:xfrm>
            <a:off x="2070411" y="130175"/>
            <a:ext cx="8018153"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4000"/>
              <a:buFont typeface="Calibri"/>
              <a:buNone/>
            </a:pPr>
            <a:r>
              <a:rPr lang="en-US" sz="4000" b="1">
                <a:solidFill>
                  <a:schemeClr val="accent2"/>
                </a:solidFill>
              </a:rPr>
              <a:t>Project Aims</a:t>
            </a:r>
            <a:endParaRPr/>
          </a:p>
        </p:txBody>
      </p:sp>
      <p:sp>
        <p:nvSpPr>
          <p:cNvPr id="114" name="Google Shape;114;p15"/>
          <p:cNvSpPr txBox="1"/>
          <p:nvPr/>
        </p:nvSpPr>
        <p:spPr>
          <a:xfrm>
            <a:off x="24993600" y="9753600"/>
            <a:ext cx="18473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600">
              <a:solidFill>
                <a:schemeClr val="dk1"/>
              </a:solidFill>
              <a:latin typeface="Calibri"/>
              <a:ea typeface="Calibri"/>
              <a:cs typeface="Calibri"/>
              <a:sym typeface="Calibri"/>
            </a:endParaRPr>
          </a:p>
        </p:txBody>
      </p:sp>
      <p:sp>
        <p:nvSpPr>
          <p:cNvPr id="115" name="Google Shape;115;p15"/>
          <p:cNvSpPr txBox="1"/>
          <p:nvPr/>
        </p:nvSpPr>
        <p:spPr>
          <a:xfrm>
            <a:off x="25146000" y="9906000"/>
            <a:ext cx="18473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600">
              <a:solidFill>
                <a:schemeClr val="dk1"/>
              </a:solidFill>
              <a:latin typeface="Calibri"/>
              <a:ea typeface="Calibri"/>
              <a:cs typeface="Calibri"/>
              <a:sym typeface="Calibri"/>
            </a:endParaRPr>
          </a:p>
        </p:txBody>
      </p:sp>
      <p:sp>
        <p:nvSpPr>
          <p:cNvPr id="116" name="Google Shape;116;p15"/>
          <p:cNvSpPr/>
          <p:nvPr/>
        </p:nvSpPr>
        <p:spPr>
          <a:xfrm>
            <a:off x="574375" y="1367800"/>
            <a:ext cx="6304200" cy="4870500"/>
          </a:xfrm>
          <a:prstGeom prst="rect">
            <a:avLst/>
          </a:prstGeom>
          <a:noFill/>
          <a:ln>
            <a:noFill/>
          </a:ln>
        </p:spPr>
        <p:txBody>
          <a:bodyPr spcFirstLastPara="1" wrap="square" lIns="91425" tIns="45700" rIns="91425" bIns="45700" anchor="t" anchorCtr="0">
            <a:noAutofit/>
          </a:bodyPr>
          <a:lstStyle/>
          <a:p>
            <a:pPr marL="0" marR="0" lvl="0" indent="-285750" algn="l" rtl="0">
              <a:spcBef>
                <a:spcPts val="0"/>
              </a:spcBef>
              <a:spcAft>
                <a:spcPts val="0"/>
              </a:spcAft>
              <a:buSzPts val="1800"/>
              <a:buChar char="•"/>
            </a:pPr>
            <a:r>
              <a:rPr lang="en-US" sz="1800" b="1" dirty="0">
                <a:solidFill>
                  <a:schemeClr val="dk1"/>
                </a:solidFill>
                <a:highlight>
                  <a:srgbClr val="FFFFFF"/>
                </a:highlight>
                <a:latin typeface="Verdana"/>
                <a:ea typeface="Verdana"/>
                <a:cs typeface="Verdana"/>
                <a:sym typeface="Verdana"/>
              </a:rPr>
              <a:t>Help municipal leaders</a:t>
            </a:r>
            <a:r>
              <a:rPr lang="en-US" sz="1800" dirty="0">
                <a:solidFill>
                  <a:schemeClr val="dk1"/>
                </a:solidFill>
                <a:highlight>
                  <a:srgbClr val="FFFFFF"/>
                </a:highlight>
                <a:latin typeface="Verdana"/>
                <a:ea typeface="Verdana"/>
                <a:cs typeface="Verdana"/>
                <a:sym typeface="Verdana"/>
              </a:rPr>
              <a:t> strengthen their ability to collect, use, and share data in a responsible manner, </a:t>
            </a:r>
            <a:r>
              <a:rPr lang="en-US" sz="1800" i="1" dirty="0">
                <a:solidFill>
                  <a:schemeClr val="dk1"/>
                </a:solidFill>
                <a:highlight>
                  <a:srgbClr val="FFFFFF"/>
                </a:highlight>
                <a:latin typeface="Verdana"/>
                <a:ea typeface="Verdana"/>
                <a:cs typeface="Verdana"/>
                <a:sym typeface="Verdana"/>
              </a:rPr>
              <a:t>by</a:t>
            </a:r>
            <a:r>
              <a:rPr lang="en-US" sz="1800" dirty="0">
                <a:solidFill>
                  <a:schemeClr val="dk1"/>
                </a:solidFill>
                <a:highlight>
                  <a:srgbClr val="FFFFFF"/>
                </a:highlight>
                <a:latin typeface="Verdana"/>
                <a:ea typeface="Verdana"/>
                <a:cs typeface="Verdana"/>
                <a:sym typeface="Verdana"/>
              </a:rPr>
              <a:t> </a:t>
            </a:r>
            <a:r>
              <a:rPr lang="en-US" sz="1800" i="1" dirty="0">
                <a:solidFill>
                  <a:schemeClr val="dk1"/>
                </a:solidFill>
                <a:highlight>
                  <a:srgbClr val="FFFFFF"/>
                </a:highlight>
                <a:latin typeface="Verdana"/>
                <a:ea typeface="Verdana"/>
                <a:cs typeface="Verdana"/>
                <a:sym typeface="Verdana"/>
              </a:rPr>
              <a:t>creating peer networks, best practices, and practical tools for privacy</a:t>
            </a:r>
            <a:endParaRPr sz="1800" i="1" dirty="0">
              <a:solidFill>
                <a:schemeClr val="dk1"/>
              </a:solidFill>
              <a:highlight>
                <a:srgbClr val="FFFFFF"/>
              </a:highlight>
              <a:latin typeface="Verdana"/>
              <a:ea typeface="Verdana"/>
              <a:cs typeface="Verdana"/>
              <a:sym typeface="Verdana"/>
            </a:endParaRPr>
          </a:p>
          <a:p>
            <a:pPr marL="457200" marR="0" lvl="0" indent="0" algn="l" rtl="0">
              <a:spcBef>
                <a:spcPts val="0"/>
              </a:spcBef>
              <a:spcAft>
                <a:spcPts val="0"/>
              </a:spcAft>
              <a:buNone/>
            </a:pPr>
            <a:endParaRPr sz="1800" dirty="0">
              <a:solidFill>
                <a:schemeClr val="dk1"/>
              </a:solidFill>
              <a:highlight>
                <a:srgbClr val="FFFFFF"/>
              </a:highlight>
              <a:latin typeface="Verdana"/>
              <a:ea typeface="Verdana"/>
              <a:cs typeface="Verdana"/>
              <a:sym typeface="Verdana"/>
            </a:endParaRPr>
          </a:p>
          <a:p>
            <a:pPr marL="0" marR="0" lvl="0" indent="-285750" algn="l" rtl="0">
              <a:spcBef>
                <a:spcPts val="0"/>
              </a:spcBef>
              <a:spcAft>
                <a:spcPts val="0"/>
              </a:spcAft>
              <a:buSzPts val="1800"/>
              <a:buChar char="•"/>
            </a:pPr>
            <a:r>
              <a:rPr lang="en-US" sz="1800" b="1" dirty="0">
                <a:solidFill>
                  <a:schemeClr val="dk1"/>
                </a:solidFill>
                <a:highlight>
                  <a:srgbClr val="FFFFFF"/>
                </a:highlight>
                <a:latin typeface="Verdana"/>
                <a:ea typeface="Verdana"/>
                <a:cs typeface="Verdana"/>
                <a:sym typeface="Verdana"/>
              </a:rPr>
              <a:t>Grow privacy-preserving innovations</a:t>
            </a:r>
            <a:r>
              <a:rPr lang="en-US" sz="1800" dirty="0">
                <a:solidFill>
                  <a:schemeClr val="dk1"/>
                </a:solidFill>
                <a:highlight>
                  <a:srgbClr val="FFFFFF"/>
                </a:highlight>
                <a:latin typeface="Verdana"/>
                <a:ea typeface="Verdana"/>
                <a:cs typeface="Verdana"/>
                <a:sym typeface="Verdana"/>
              </a:rPr>
              <a:t> across application and geographic boundaries for the public good, </a:t>
            </a:r>
            <a:r>
              <a:rPr lang="en-US" sz="1800" i="1" dirty="0">
                <a:solidFill>
                  <a:schemeClr val="dk1"/>
                </a:solidFill>
                <a:highlight>
                  <a:srgbClr val="FFFFFF"/>
                </a:highlight>
                <a:latin typeface="Verdana"/>
                <a:ea typeface="Verdana"/>
                <a:cs typeface="Verdana"/>
                <a:sym typeface="Verdana"/>
              </a:rPr>
              <a:t>by</a:t>
            </a:r>
            <a:r>
              <a:rPr lang="en-US" sz="1800" dirty="0">
                <a:solidFill>
                  <a:schemeClr val="dk1"/>
                </a:solidFill>
                <a:highlight>
                  <a:srgbClr val="FFFFFF"/>
                </a:highlight>
                <a:latin typeface="Verdana"/>
                <a:ea typeface="Verdana"/>
                <a:cs typeface="Verdana"/>
                <a:sym typeface="Verdana"/>
              </a:rPr>
              <a:t> </a:t>
            </a:r>
            <a:r>
              <a:rPr lang="en-US" sz="1800" i="1" dirty="0">
                <a:solidFill>
                  <a:schemeClr val="dk1"/>
                </a:solidFill>
                <a:highlight>
                  <a:srgbClr val="FFFFFF"/>
                </a:highlight>
                <a:latin typeface="Verdana"/>
                <a:ea typeface="Verdana"/>
                <a:cs typeface="Verdana"/>
                <a:sym typeface="Verdana"/>
              </a:rPr>
              <a:t>supporting academic partnerships and privacy-protective data sharing, with support of partner organization </a:t>
            </a:r>
            <a:r>
              <a:rPr lang="en-US" sz="1800" i="1" dirty="0" err="1">
                <a:solidFill>
                  <a:schemeClr val="dk1"/>
                </a:solidFill>
                <a:highlight>
                  <a:srgbClr val="FFFFFF"/>
                </a:highlight>
                <a:latin typeface="Verdana"/>
                <a:ea typeface="Verdana"/>
                <a:cs typeface="Verdana"/>
                <a:sym typeface="Verdana"/>
              </a:rPr>
              <a:t>MetroLab</a:t>
            </a:r>
            <a:r>
              <a:rPr lang="en-US" sz="1800" i="1" dirty="0">
                <a:solidFill>
                  <a:schemeClr val="dk1"/>
                </a:solidFill>
                <a:highlight>
                  <a:srgbClr val="FFFFFF"/>
                </a:highlight>
                <a:latin typeface="Verdana"/>
                <a:ea typeface="Verdana"/>
                <a:cs typeface="Verdana"/>
                <a:sym typeface="Verdana"/>
              </a:rPr>
              <a:t> Network</a:t>
            </a:r>
            <a:endParaRPr sz="1800" i="1" dirty="0">
              <a:solidFill>
                <a:schemeClr val="dk1"/>
              </a:solidFill>
              <a:highlight>
                <a:srgbClr val="FFFFFF"/>
              </a:highlight>
              <a:latin typeface="Verdana"/>
              <a:ea typeface="Verdana"/>
              <a:cs typeface="Verdana"/>
              <a:sym typeface="Verdana"/>
            </a:endParaRPr>
          </a:p>
          <a:p>
            <a:pPr marL="457200" marR="0" lvl="0" indent="0" algn="l" rtl="0">
              <a:spcBef>
                <a:spcPts val="0"/>
              </a:spcBef>
              <a:spcAft>
                <a:spcPts val="0"/>
              </a:spcAft>
              <a:buNone/>
            </a:pPr>
            <a:endParaRPr sz="1800" dirty="0">
              <a:solidFill>
                <a:schemeClr val="dk1"/>
              </a:solidFill>
              <a:highlight>
                <a:srgbClr val="FFFFFF"/>
              </a:highlight>
              <a:latin typeface="Verdana"/>
              <a:ea typeface="Verdana"/>
              <a:cs typeface="Verdana"/>
              <a:sym typeface="Verdana"/>
            </a:endParaRPr>
          </a:p>
          <a:p>
            <a:pPr marL="0" marR="0" lvl="0" indent="-285750" algn="l" rtl="0">
              <a:spcBef>
                <a:spcPts val="0"/>
              </a:spcBef>
              <a:spcAft>
                <a:spcPts val="0"/>
              </a:spcAft>
              <a:buSzPts val="1800"/>
              <a:buChar char="•"/>
            </a:pPr>
            <a:r>
              <a:rPr lang="en-US" sz="1800" b="1" dirty="0">
                <a:solidFill>
                  <a:schemeClr val="dk1"/>
                </a:solidFill>
                <a:highlight>
                  <a:srgbClr val="FFFFFF"/>
                </a:highlight>
                <a:latin typeface="Verdana"/>
                <a:ea typeface="Verdana"/>
                <a:cs typeface="Verdana"/>
                <a:sym typeface="Verdana"/>
              </a:rPr>
              <a:t>Increase public knowledge, understanding and engagement with privacy</a:t>
            </a:r>
            <a:r>
              <a:rPr lang="en-US" sz="1800" dirty="0">
                <a:solidFill>
                  <a:schemeClr val="dk1"/>
                </a:solidFill>
                <a:highlight>
                  <a:srgbClr val="FFFFFF"/>
                </a:highlight>
                <a:latin typeface="Verdana"/>
                <a:ea typeface="Verdana"/>
                <a:cs typeface="Verdana"/>
                <a:sym typeface="Verdana"/>
              </a:rPr>
              <a:t>-related concerns, and ultimately promote the public's trust in smart city technologies and in local government, </a:t>
            </a:r>
            <a:r>
              <a:rPr lang="en-US" sz="1800" i="1" dirty="0">
                <a:solidFill>
                  <a:schemeClr val="dk1"/>
                </a:solidFill>
                <a:highlight>
                  <a:srgbClr val="FFFFFF"/>
                </a:highlight>
                <a:latin typeface="Verdana"/>
                <a:ea typeface="Verdana"/>
                <a:cs typeface="Verdana"/>
                <a:sym typeface="Verdana"/>
              </a:rPr>
              <a:t>through strong community engagement and education on responsible data practices</a:t>
            </a:r>
            <a:endParaRPr sz="1800" i="1" dirty="0">
              <a:solidFill>
                <a:schemeClr val="dk1"/>
              </a:solidFill>
              <a:highlight>
                <a:srgbClr val="FFFFFF"/>
              </a:highlight>
              <a:latin typeface="Verdana"/>
              <a:ea typeface="Verdana"/>
              <a:cs typeface="Verdana"/>
              <a:sym typeface="Verdana"/>
            </a:endParaRPr>
          </a:p>
        </p:txBody>
      </p:sp>
      <p:pic>
        <p:nvPicPr>
          <p:cNvPr id="117" name="Google Shape;117;p15"/>
          <p:cNvPicPr preferRelativeResize="0"/>
          <p:nvPr/>
        </p:nvPicPr>
        <p:blipFill>
          <a:blip r:embed="rId3">
            <a:alphaModFix/>
          </a:blip>
          <a:stretch>
            <a:fillRect/>
          </a:stretch>
        </p:blipFill>
        <p:spPr>
          <a:xfrm>
            <a:off x="6966275" y="1448087"/>
            <a:ext cx="5008626" cy="2342062"/>
          </a:xfrm>
          <a:prstGeom prst="rect">
            <a:avLst/>
          </a:prstGeom>
          <a:noFill/>
          <a:ln w="19050" cap="flat" cmpd="sng">
            <a:solidFill>
              <a:schemeClr val="dk2"/>
            </a:solidFill>
            <a:prstDash val="solid"/>
            <a:round/>
            <a:headEnd type="none" w="sm" len="sm"/>
            <a:tailEnd type="none" w="sm" len="sm"/>
          </a:ln>
        </p:spPr>
      </p:pic>
      <p:pic>
        <p:nvPicPr>
          <p:cNvPr id="118" name="Google Shape;118;p15"/>
          <p:cNvPicPr preferRelativeResize="0"/>
          <p:nvPr/>
        </p:nvPicPr>
        <p:blipFill>
          <a:blip r:embed="rId4">
            <a:alphaModFix/>
          </a:blip>
          <a:stretch>
            <a:fillRect/>
          </a:stretch>
        </p:blipFill>
        <p:spPr>
          <a:xfrm>
            <a:off x="6966275" y="3984599"/>
            <a:ext cx="5008626" cy="2150374"/>
          </a:xfrm>
          <a:prstGeom prst="rect">
            <a:avLst/>
          </a:prstGeom>
          <a:noFill/>
          <a:ln w="19050"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title" idx="4294967295"/>
          </p:nvPr>
        </p:nvSpPr>
        <p:spPr>
          <a:xfrm>
            <a:off x="2070411" y="130175"/>
            <a:ext cx="8018153"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4000"/>
              <a:buFont typeface="Calibri"/>
              <a:buNone/>
            </a:pPr>
            <a:r>
              <a:rPr lang="en-US" sz="4000" b="1">
                <a:solidFill>
                  <a:schemeClr val="accent2"/>
                </a:solidFill>
              </a:rPr>
              <a:t>Update of the Project</a:t>
            </a:r>
            <a:endParaRPr/>
          </a:p>
        </p:txBody>
      </p:sp>
      <p:sp>
        <p:nvSpPr>
          <p:cNvPr id="125" name="Google Shape;125;p16"/>
          <p:cNvSpPr/>
          <p:nvPr/>
        </p:nvSpPr>
        <p:spPr>
          <a:xfrm>
            <a:off x="345275" y="1367800"/>
            <a:ext cx="6427000" cy="30899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chemeClr val="dk1"/>
              </a:buClr>
              <a:buSzPts val="2000"/>
              <a:buChar char="•"/>
            </a:pPr>
            <a:r>
              <a:rPr lang="en-US" sz="2400" dirty="0">
                <a:solidFill>
                  <a:schemeClr val="dk1"/>
                </a:solidFill>
                <a:latin typeface="Calibri"/>
                <a:ea typeface="Calibri"/>
                <a:cs typeface="Calibri"/>
                <a:sym typeface="Calibri"/>
              </a:rPr>
              <a:t>Established a </a:t>
            </a:r>
            <a:r>
              <a:rPr lang="en-US" sz="2400" b="1" dirty="0">
                <a:solidFill>
                  <a:schemeClr val="dk1"/>
                </a:solidFill>
                <a:latin typeface="Calibri"/>
                <a:ea typeface="Calibri"/>
                <a:cs typeface="Calibri"/>
                <a:sym typeface="Calibri"/>
              </a:rPr>
              <a:t>Civic Data Privacy Leaders Network</a:t>
            </a:r>
            <a:r>
              <a:rPr lang="en-US" sz="2400" dirty="0">
                <a:solidFill>
                  <a:schemeClr val="dk1"/>
                </a:solidFill>
                <a:latin typeface="Calibri"/>
                <a:ea typeface="Calibri"/>
                <a:cs typeface="Calibri"/>
                <a:sym typeface="Calibri"/>
              </a:rPr>
              <a:t>: a peer network of local </a:t>
            </a:r>
            <a:r>
              <a:rPr lang="en-US" sz="2400" dirty="0" smtClean="0">
                <a:solidFill>
                  <a:schemeClr val="dk1"/>
                </a:solidFill>
                <a:latin typeface="Calibri"/>
                <a:ea typeface="Calibri"/>
                <a:cs typeface="Calibri"/>
                <a:sym typeface="Calibri"/>
              </a:rPr>
              <a:t>gov’t </a:t>
            </a:r>
            <a:r>
              <a:rPr lang="en-US" sz="2400" dirty="0">
                <a:solidFill>
                  <a:schemeClr val="dk1"/>
                </a:solidFill>
                <a:latin typeface="Calibri"/>
                <a:ea typeface="Calibri"/>
                <a:cs typeface="Calibri"/>
                <a:sym typeface="Calibri"/>
              </a:rPr>
              <a:t>officials focusing on data </a:t>
            </a:r>
            <a:r>
              <a:rPr lang="en-US" sz="2400" dirty="0" smtClean="0">
                <a:solidFill>
                  <a:schemeClr val="dk1"/>
                </a:solidFill>
                <a:latin typeface="Calibri"/>
                <a:ea typeface="Calibri"/>
                <a:cs typeface="Calibri"/>
                <a:sym typeface="Calibri"/>
              </a:rPr>
              <a:t>privacy to </a:t>
            </a:r>
            <a:r>
              <a:rPr lang="en-US" sz="2400" dirty="0">
                <a:solidFill>
                  <a:schemeClr val="dk1"/>
                </a:solidFill>
                <a:latin typeface="Calibri"/>
                <a:ea typeface="Calibri"/>
                <a:cs typeface="Calibri"/>
                <a:sym typeface="Calibri"/>
              </a:rPr>
              <a:t>collaboratively:</a:t>
            </a:r>
            <a:endParaRPr sz="24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Char char="○"/>
            </a:pPr>
            <a:r>
              <a:rPr lang="en-US" sz="2400" dirty="0">
                <a:solidFill>
                  <a:schemeClr val="dk1"/>
                </a:solidFill>
                <a:latin typeface="Calibri"/>
                <a:ea typeface="Calibri"/>
                <a:cs typeface="Calibri"/>
                <a:sym typeface="Calibri"/>
              </a:rPr>
              <a:t>Navigate emerging privacy issues</a:t>
            </a:r>
            <a:endParaRPr sz="24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Char char="○"/>
            </a:pPr>
            <a:r>
              <a:rPr lang="en-US" sz="2400" dirty="0">
                <a:solidFill>
                  <a:schemeClr val="dk1"/>
                </a:solidFill>
                <a:latin typeface="Calibri"/>
                <a:ea typeface="Calibri"/>
                <a:cs typeface="Calibri"/>
                <a:sym typeface="Calibri"/>
              </a:rPr>
              <a:t>Share practical guidance, and </a:t>
            </a:r>
            <a:endParaRPr sz="24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Char char="○"/>
            </a:pPr>
            <a:r>
              <a:rPr lang="en-US" sz="2400" dirty="0">
                <a:solidFill>
                  <a:schemeClr val="dk1"/>
                </a:solidFill>
                <a:latin typeface="Calibri"/>
                <a:ea typeface="Calibri"/>
                <a:cs typeface="Calibri"/>
                <a:sym typeface="Calibri"/>
              </a:rPr>
              <a:t>Promote fair and transparent data practices</a:t>
            </a:r>
            <a:r>
              <a:rPr lang="en-US" sz="2400" dirty="0" smtClean="0">
                <a:solidFill>
                  <a:schemeClr val="dk1"/>
                </a:solidFill>
                <a:latin typeface="Calibri"/>
                <a:ea typeface="Calibri"/>
                <a:cs typeface="Calibri"/>
                <a:sym typeface="Calibri"/>
              </a:rPr>
              <a:t>.</a:t>
            </a:r>
            <a:endParaRPr sz="2400" dirty="0">
              <a:solidFill>
                <a:srgbClr val="000000"/>
              </a:solidFill>
              <a:latin typeface="Calibri"/>
              <a:ea typeface="Calibri"/>
              <a:cs typeface="Calibri"/>
              <a:sym typeface="Calibri"/>
            </a:endParaRPr>
          </a:p>
        </p:txBody>
      </p:sp>
      <p:pic>
        <p:nvPicPr>
          <p:cNvPr id="126" name="Google Shape;126;p16"/>
          <p:cNvPicPr preferRelativeResize="0"/>
          <p:nvPr/>
        </p:nvPicPr>
        <p:blipFill>
          <a:blip r:embed="rId3">
            <a:alphaModFix/>
          </a:blip>
          <a:stretch>
            <a:fillRect/>
          </a:stretch>
        </p:blipFill>
        <p:spPr>
          <a:xfrm>
            <a:off x="6254519" y="1242523"/>
            <a:ext cx="5328376" cy="3158027"/>
          </a:xfrm>
          <a:prstGeom prst="rect">
            <a:avLst/>
          </a:prstGeom>
          <a:noFill/>
          <a:ln w="19050" cap="flat" cmpd="sng">
            <a:solidFill>
              <a:schemeClr val="dk2"/>
            </a:solidFill>
            <a:prstDash val="solid"/>
            <a:round/>
            <a:headEnd type="none" w="sm" len="sm"/>
            <a:tailEnd type="none" w="sm" len="sm"/>
          </a:ln>
        </p:spPr>
      </p:pic>
      <p:sp>
        <p:nvSpPr>
          <p:cNvPr id="127" name="Google Shape;127;p16"/>
          <p:cNvSpPr txBox="1"/>
          <p:nvPr/>
        </p:nvSpPr>
        <p:spPr>
          <a:xfrm>
            <a:off x="368100" y="4400550"/>
            <a:ext cx="11455800" cy="19590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US" sz="2400" dirty="0">
                <a:solidFill>
                  <a:schemeClr val="dk1"/>
                </a:solidFill>
                <a:latin typeface="Calibri"/>
                <a:ea typeface="Calibri"/>
                <a:cs typeface="Calibri"/>
                <a:sym typeface="Calibri"/>
              </a:rPr>
              <a:t>Developed initial framework for a comprehensive </a:t>
            </a:r>
            <a:r>
              <a:rPr lang="en-US" sz="2400" b="1" dirty="0">
                <a:solidFill>
                  <a:schemeClr val="dk1"/>
                </a:solidFill>
                <a:latin typeface="Calibri"/>
                <a:ea typeface="Calibri"/>
                <a:cs typeface="Calibri"/>
                <a:sym typeface="Calibri"/>
              </a:rPr>
              <a:t>Privacy Risk Assessment</a:t>
            </a:r>
            <a:r>
              <a:rPr lang="en-US" sz="2400" dirty="0">
                <a:solidFill>
                  <a:schemeClr val="dk1"/>
                </a:solidFill>
                <a:latin typeface="Calibri"/>
                <a:ea typeface="Calibri"/>
                <a:cs typeface="Calibri"/>
                <a:sym typeface="Calibri"/>
              </a:rPr>
              <a:t> that smart and connected communities can use to evaluate new technologies and data flows: </a:t>
            </a:r>
            <a:endParaRPr sz="24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Reviewed PIA best practices from local, state, federal, and </a:t>
            </a:r>
            <a:r>
              <a:rPr lang="en-US" sz="2400" dirty="0" smtClean="0">
                <a:solidFill>
                  <a:schemeClr val="dk1"/>
                </a:solidFill>
                <a:latin typeface="Calibri"/>
                <a:ea typeface="Calibri"/>
                <a:cs typeface="Calibri"/>
                <a:sym typeface="Calibri"/>
              </a:rPr>
              <a:t>int’l organizations</a:t>
            </a:r>
            <a:endParaRPr sz="24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Developed framework to evaluate and weigh prospective benefits as well as prospective risks</a:t>
            </a:r>
            <a:endParaRPr sz="2400" dirty="0">
              <a:solidFill>
                <a:schemeClr val="dk1"/>
              </a:solidFill>
              <a:latin typeface="Calibri"/>
              <a:ea typeface="Calibri"/>
              <a:cs typeface="Calibri"/>
              <a:sym typeface="Calibri"/>
            </a:endParaRPr>
          </a:p>
          <a:p>
            <a:pPr marL="914400" lvl="1"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Incorporated issues beyond “data protection” - ethics, equity, </a:t>
            </a:r>
            <a:r>
              <a:rPr lang="en-US" sz="2400" dirty="0" smtClean="0">
                <a:solidFill>
                  <a:schemeClr val="dk1"/>
                </a:solidFill>
                <a:latin typeface="Calibri"/>
                <a:ea typeface="Calibri"/>
                <a:cs typeface="Calibri"/>
                <a:sym typeface="Calibri"/>
              </a:rPr>
              <a:t>&amp; engagement</a:t>
            </a:r>
            <a:endParaRPr sz="24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1042988" y="301625"/>
            <a:ext cx="9486900"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2"/>
              </a:buClr>
              <a:buSzPts val="4000"/>
              <a:buFont typeface="Calibri"/>
              <a:buNone/>
            </a:pPr>
            <a:r>
              <a:rPr lang="en-US" sz="4000" b="1">
                <a:solidFill>
                  <a:schemeClr val="accent2"/>
                </a:solidFill>
              </a:rPr>
              <a:t>Anticipated outcomes and success measures in the next year</a:t>
            </a:r>
            <a:endParaRPr/>
          </a:p>
        </p:txBody>
      </p:sp>
      <p:sp>
        <p:nvSpPr>
          <p:cNvPr id="134" name="Google Shape;134;p17"/>
          <p:cNvSpPr/>
          <p:nvPr/>
        </p:nvSpPr>
        <p:spPr>
          <a:xfrm>
            <a:off x="447676" y="1619250"/>
            <a:ext cx="11744324" cy="4619050"/>
          </a:xfrm>
          <a:prstGeom prst="rect">
            <a:avLst/>
          </a:prstGeom>
          <a:noFill/>
          <a:ln>
            <a:noFill/>
          </a:ln>
        </p:spPr>
        <p:txBody>
          <a:bodyPr spcFirstLastPara="1" wrap="square" lIns="91425" tIns="45700" rIns="91425" bIns="45700" anchor="t" anchorCtr="0">
            <a:noAutofit/>
          </a:bodyPr>
          <a:lstStyle/>
          <a:p>
            <a:pPr marL="0" marR="0" lvl="0" indent="-323850" algn="l" rtl="0">
              <a:spcBef>
                <a:spcPts val="0"/>
              </a:spcBef>
              <a:spcAft>
                <a:spcPts val="0"/>
              </a:spcAft>
              <a:buSzPts val="2400"/>
              <a:buFont typeface="Calibri"/>
              <a:buChar char="•"/>
            </a:pPr>
            <a:r>
              <a:rPr lang="en-US" sz="2400" b="1" dirty="0">
                <a:latin typeface="Calibri"/>
                <a:ea typeface="Calibri"/>
                <a:cs typeface="Calibri"/>
                <a:sym typeface="Calibri"/>
              </a:rPr>
              <a:t>Expand</a:t>
            </a:r>
            <a:r>
              <a:rPr lang="en-US" sz="2400" dirty="0">
                <a:latin typeface="Calibri"/>
                <a:ea typeface="Calibri"/>
                <a:cs typeface="Calibri"/>
                <a:sym typeface="Calibri"/>
              </a:rPr>
              <a:t> the Civic Data Privacy Leaders Network and create a resource repository</a:t>
            </a:r>
            <a:endParaRPr sz="2400" dirty="0">
              <a:latin typeface="Calibri"/>
              <a:ea typeface="Calibri"/>
              <a:cs typeface="Calibri"/>
              <a:sym typeface="Calibri"/>
            </a:endParaRPr>
          </a:p>
          <a:p>
            <a:pPr marL="0" marR="0" lvl="0" indent="-323850" algn="l" rtl="0">
              <a:spcBef>
                <a:spcPts val="0"/>
              </a:spcBef>
              <a:spcAft>
                <a:spcPts val="0"/>
              </a:spcAft>
              <a:buSzPts val="2400"/>
              <a:buFont typeface="Calibri"/>
              <a:buChar char="•"/>
            </a:pPr>
            <a:r>
              <a:rPr lang="en-US" sz="2400" b="1" dirty="0">
                <a:latin typeface="Calibri"/>
                <a:ea typeface="Calibri"/>
                <a:cs typeface="Calibri"/>
                <a:sym typeface="Calibri"/>
              </a:rPr>
              <a:t>Socialize and publish</a:t>
            </a:r>
            <a:r>
              <a:rPr lang="en-US" sz="2400" dirty="0">
                <a:latin typeface="Calibri"/>
                <a:ea typeface="Calibri"/>
                <a:cs typeface="Calibri"/>
                <a:sym typeface="Calibri"/>
              </a:rPr>
              <a:t> a comprehensive Privacy Risk Assessment for Smart &amp; Connected Community Projects, providing guidance to local governments and technology providers</a:t>
            </a:r>
            <a:endParaRPr sz="2400" dirty="0">
              <a:latin typeface="Calibri"/>
              <a:ea typeface="Calibri"/>
              <a:cs typeface="Calibri"/>
              <a:sym typeface="Calibri"/>
            </a:endParaRPr>
          </a:p>
          <a:p>
            <a:pPr marL="0" marR="0" lvl="0" indent="-323850" algn="l" rtl="0">
              <a:spcBef>
                <a:spcPts val="0"/>
              </a:spcBef>
              <a:spcAft>
                <a:spcPts val="0"/>
              </a:spcAft>
              <a:buSzPts val="2400"/>
              <a:buFont typeface="Calibri"/>
              <a:buChar char="•"/>
            </a:pPr>
            <a:r>
              <a:rPr lang="en-US" sz="2400" b="1" dirty="0">
                <a:latin typeface="Calibri"/>
                <a:ea typeface="Calibri"/>
                <a:cs typeface="Calibri"/>
                <a:sym typeface="Calibri"/>
              </a:rPr>
              <a:t>Host workshops</a:t>
            </a:r>
            <a:r>
              <a:rPr lang="en-US" sz="2400" dirty="0">
                <a:latin typeface="Calibri"/>
                <a:ea typeface="Calibri"/>
                <a:cs typeface="Calibri"/>
                <a:sym typeface="Calibri"/>
              </a:rPr>
              <a:t> in conjunction with </a:t>
            </a:r>
            <a:r>
              <a:rPr lang="en-US" sz="2400" dirty="0" err="1">
                <a:latin typeface="Calibri"/>
                <a:ea typeface="Calibri"/>
                <a:cs typeface="Calibri"/>
                <a:sym typeface="Calibri"/>
              </a:rPr>
              <a:t>MetroLab</a:t>
            </a:r>
            <a:r>
              <a:rPr lang="en-US" sz="2400" dirty="0">
                <a:latin typeface="Calibri"/>
                <a:ea typeface="Calibri"/>
                <a:cs typeface="Calibri"/>
                <a:sym typeface="Calibri"/>
              </a:rPr>
              <a:t> Network, the South Big Data </a:t>
            </a:r>
            <a:r>
              <a:rPr lang="en-US" sz="2400" dirty="0" smtClean="0">
                <a:latin typeface="Calibri"/>
                <a:ea typeface="Calibri"/>
                <a:cs typeface="Calibri"/>
                <a:sym typeface="Calibri"/>
              </a:rPr>
              <a:t>Hub</a:t>
            </a:r>
            <a:r>
              <a:rPr lang="en-US" sz="2400" dirty="0">
                <a:latin typeface="Calibri"/>
                <a:ea typeface="Calibri"/>
                <a:cs typeface="Calibri"/>
                <a:sym typeface="Calibri"/>
              </a:rPr>
              <a:t> </a:t>
            </a:r>
            <a:r>
              <a:rPr lang="en-US" sz="2400" dirty="0" smtClean="0">
                <a:latin typeface="Calibri"/>
                <a:ea typeface="Calibri"/>
                <a:cs typeface="Calibri"/>
                <a:sym typeface="Calibri"/>
              </a:rPr>
              <a:t>– &amp; you!</a:t>
            </a:r>
            <a:endParaRPr sz="2400" dirty="0">
              <a:solidFill>
                <a:srgbClr val="000000"/>
              </a:solidFill>
              <a:latin typeface="Calibri"/>
              <a:ea typeface="Calibri"/>
              <a:cs typeface="Calibri"/>
              <a:sym typeface="Calibri"/>
            </a:endParaRPr>
          </a:p>
        </p:txBody>
      </p:sp>
      <p:pic>
        <p:nvPicPr>
          <p:cNvPr id="135" name="Google Shape;135;p17"/>
          <p:cNvPicPr preferRelativeResize="0"/>
          <p:nvPr/>
        </p:nvPicPr>
        <p:blipFill rotWithShape="1">
          <a:blip r:embed="rId3">
            <a:alphaModFix/>
          </a:blip>
          <a:srcRect l="2818" r="7999"/>
          <a:stretch/>
        </p:blipFill>
        <p:spPr>
          <a:xfrm>
            <a:off x="4969025" y="3429000"/>
            <a:ext cx="6548024" cy="2929449"/>
          </a:xfrm>
          <a:prstGeom prst="rect">
            <a:avLst/>
          </a:prstGeom>
          <a:noFill/>
          <a:ln w="19050" cap="flat" cmpd="sng">
            <a:solidFill>
              <a:schemeClr val="dk2"/>
            </a:solidFill>
            <a:prstDash val="solid"/>
            <a:round/>
            <a:headEnd type="none" w="sm" len="sm"/>
            <a:tailEnd type="none" w="sm" len="sm"/>
          </a:ln>
        </p:spPr>
      </p:pic>
      <p:pic>
        <p:nvPicPr>
          <p:cNvPr id="136" name="Google Shape;136;p17"/>
          <p:cNvPicPr preferRelativeResize="0"/>
          <p:nvPr/>
        </p:nvPicPr>
        <p:blipFill>
          <a:blip r:embed="rId4">
            <a:alphaModFix/>
          </a:blip>
          <a:stretch>
            <a:fillRect/>
          </a:stretch>
        </p:blipFill>
        <p:spPr>
          <a:xfrm>
            <a:off x="2082151" y="3524873"/>
            <a:ext cx="2503401" cy="2322501"/>
          </a:xfrm>
          <a:prstGeom prst="rect">
            <a:avLst/>
          </a:prstGeom>
          <a:noFill/>
          <a:ln w="19050" cap="flat" cmpd="sng">
            <a:solidFill>
              <a:schemeClr val="dk2"/>
            </a:solidFill>
            <a:prstDash val="solid"/>
            <a:round/>
            <a:headEnd type="none" w="sm" len="sm"/>
            <a:tailEnd type="none" w="sm" len="sm"/>
          </a:ln>
        </p:spPr>
      </p:pic>
      <p:pic>
        <p:nvPicPr>
          <p:cNvPr id="137" name="Google Shape;137;p17"/>
          <p:cNvPicPr preferRelativeResize="0"/>
          <p:nvPr/>
        </p:nvPicPr>
        <p:blipFill>
          <a:blip r:embed="rId5">
            <a:alphaModFix/>
          </a:blip>
          <a:stretch>
            <a:fillRect/>
          </a:stretch>
        </p:blipFill>
        <p:spPr>
          <a:xfrm>
            <a:off x="574375" y="5230675"/>
            <a:ext cx="3015552" cy="1233399"/>
          </a:xfrm>
          <a:prstGeom prst="rect">
            <a:avLst/>
          </a:prstGeom>
          <a:noFill/>
          <a:ln w="19050" cap="flat" cmpd="sng">
            <a:solidFill>
              <a:schemeClr val="dk2"/>
            </a:solidFill>
            <a:prstDash val="solid"/>
            <a:round/>
            <a:headEnd type="none" w="sm" len="sm"/>
            <a:tailEnd type="none" w="sm" len="sm"/>
          </a:ln>
        </p:spPr>
      </p:pic>
      <p:pic>
        <p:nvPicPr>
          <p:cNvPr id="138" name="Google Shape;138;p17"/>
          <p:cNvPicPr preferRelativeResize="0"/>
          <p:nvPr/>
        </p:nvPicPr>
        <p:blipFill>
          <a:blip r:embed="rId6">
            <a:alphaModFix/>
          </a:blip>
          <a:stretch>
            <a:fillRect/>
          </a:stretch>
        </p:blipFill>
        <p:spPr>
          <a:xfrm>
            <a:off x="3894425" y="4579449"/>
            <a:ext cx="2264917" cy="2113225"/>
          </a:xfrm>
          <a:prstGeom prst="rect">
            <a:avLst/>
          </a:prstGeom>
          <a:noFill/>
          <a:ln w="19050"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p14:dur="300"/>
    </mc:Choice>
    <mc:Fallback xmlns="">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440</Words>
  <Application>Microsoft Office PowerPoint</Application>
  <PresentationFormat>Widescreen</PresentationFormat>
  <Paragraphs>36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Proxima Nova</vt:lpstr>
      <vt:lpstr>Verdana</vt:lpstr>
      <vt:lpstr>Arial</vt:lpstr>
      <vt:lpstr>Office Theme</vt:lpstr>
      <vt:lpstr>PowerPoint Presentation</vt:lpstr>
      <vt:lpstr>Project Aims</vt:lpstr>
      <vt:lpstr>Update of the Project</vt:lpstr>
      <vt:lpstr>Anticipated outcomes and success measures in the next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FPFAdmin</dc:creator>
  <cp:lastModifiedBy>FPFAdmin</cp:lastModifiedBy>
  <cp:revision>6</cp:revision>
  <dcterms:modified xsi:type="dcterms:W3CDTF">2019-03-21T16:21:17Z</dcterms:modified>
</cp:coreProperties>
</file>