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Lst>
  <p:notesMasterIdLst>
    <p:notesMasterId r:id="rId6"/>
  </p:notesMasterIdLst>
  <p:sldIdLst>
    <p:sldId id="257" r:id="rId2"/>
    <p:sldId id="270" r:id="rId3"/>
    <p:sldId id="267" r:id="rId4"/>
    <p:sldId id="26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66" autoAdjust="0"/>
    <p:restoredTop sz="77646" autoAdjust="0"/>
  </p:normalViewPr>
  <p:slideViewPr>
    <p:cSldViewPr snapToGrid="0" snapToObjects="1">
      <p:cViewPr varScale="1">
        <p:scale>
          <a:sx n="113" d="100"/>
          <a:sy n="113" d="100"/>
        </p:scale>
        <p:origin x="952" y="17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BCB06A-0753-8142-AC4A-D731667376EB}" type="datetimeFigureOut">
              <a:rPr lang="en-US" smtClean="0"/>
              <a:t>3/21/19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C3F6D4-C46E-5B48-9C82-B3110DDD8D25}" type="slidenum">
              <a:rPr lang="en-US" smtClean="0"/>
              <a:t>‹#›</a:t>
            </a:fld>
            <a:endParaRPr lang="en-US"/>
          </a:p>
        </p:txBody>
      </p:sp>
    </p:spTree>
    <p:extLst>
      <p:ext uri="{BB962C8B-B14F-4D97-AF65-F5344CB8AC3E}">
        <p14:creationId xmlns:p14="http://schemas.microsoft.com/office/powerpoint/2010/main" val="39827515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This is the transition slide. The lightning talk moderator will announce the name of your project and the name of the lead PI. </a:t>
            </a:r>
            <a:r>
              <a:rPr lang="en-US" b="1"/>
              <a:t>Expect to begin your presentation from the next slide.</a:t>
            </a:r>
          </a:p>
        </p:txBody>
      </p:sp>
      <p:sp>
        <p:nvSpPr>
          <p:cNvPr id="4" name="Slide Number Placeholder 3"/>
          <p:cNvSpPr>
            <a:spLocks noGrp="1"/>
          </p:cNvSpPr>
          <p:nvPr>
            <p:ph type="sldNum" sz="quarter" idx="10"/>
          </p:nvPr>
        </p:nvSpPr>
        <p:spPr/>
        <p:txBody>
          <a:bodyPr/>
          <a:lstStyle/>
          <a:p>
            <a:fld id="{4DC3F6D4-C46E-5B48-9C82-B3110DDD8D25}" type="slidenum">
              <a:rPr lang="en-US" smtClean="0"/>
              <a:t>1</a:t>
            </a:fld>
            <a:endParaRPr lang="en-US"/>
          </a:p>
        </p:txBody>
      </p:sp>
    </p:spTree>
    <p:extLst>
      <p:ext uri="{BB962C8B-B14F-4D97-AF65-F5344CB8AC3E}">
        <p14:creationId xmlns:p14="http://schemas.microsoft.com/office/powerpoint/2010/main" val="2628677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DC3F6D4-C46E-5B48-9C82-B3110DDD8D25}" type="slidenum">
              <a:rPr lang="en-US" smtClean="0"/>
              <a:t>2</a:t>
            </a:fld>
            <a:endParaRPr lang="en-US"/>
          </a:p>
        </p:txBody>
      </p:sp>
    </p:spTree>
    <p:extLst>
      <p:ext uri="{BB962C8B-B14F-4D97-AF65-F5344CB8AC3E}">
        <p14:creationId xmlns:p14="http://schemas.microsoft.com/office/powerpoint/2010/main" val="3905550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Describe what you have done so far in terms of the science (technical and social), community engagement, and capacity building. You do not need to be exhaustive and anecdotes are highly encouraged.</a:t>
            </a:r>
          </a:p>
        </p:txBody>
      </p:sp>
      <p:sp>
        <p:nvSpPr>
          <p:cNvPr id="4" name="Slide Number Placeholder 3"/>
          <p:cNvSpPr>
            <a:spLocks noGrp="1"/>
          </p:cNvSpPr>
          <p:nvPr>
            <p:ph type="sldNum" sz="quarter" idx="10"/>
          </p:nvPr>
        </p:nvSpPr>
        <p:spPr/>
        <p:txBody>
          <a:bodyPr/>
          <a:lstStyle/>
          <a:p>
            <a:fld id="{4DC3F6D4-C46E-5B48-9C82-B3110DDD8D25}" type="slidenum">
              <a:rPr lang="en-US" smtClean="0"/>
              <a:t>3</a:t>
            </a:fld>
            <a:endParaRPr lang="en-US"/>
          </a:p>
        </p:txBody>
      </p:sp>
    </p:spTree>
    <p:extLst>
      <p:ext uri="{BB962C8B-B14F-4D97-AF65-F5344CB8AC3E}">
        <p14:creationId xmlns:p14="http://schemas.microsoft.com/office/powerpoint/2010/main" val="135695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lgn="just"/>
            <a:r>
              <a:rPr lang="en-US" b="1" dirty="0"/>
              <a:t>Describe at least two deliverables that you plan to accomplish over the next year that will significantly advance your project.</a:t>
            </a:r>
          </a:p>
        </p:txBody>
      </p:sp>
      <p:sp>
        <p:nvSpPr>
          <p:cNvPr id="4" name="Slide Number Placeholder 3"/>
          <p:cNvSpPr>
            <a:spLocks noGrp="1"/>
          </p:cNvSpPr>
          <p:nvPr>
            <p:ph type="sldNum" sz="quarter" idx="10"/>
          </p:nvPr>
        </p:nvSpPr>
        <p:spPr/>
        <p:txBody>
          <a:bodyPr/>
          <a:lstStyle/>
          <a:p>
            <a:fld id="{4DC3F6D4-C46E-5B48-9C82-B3110DDD8D25}" type="slidenum">
              <a:rPr lang="en-US" smtClean="0"/>
              <a:t>4</a:t>
            </a:fld>
            <a:endParaRPr lang="en-US"/>
          </a:p>
        </p:txBody>
      </p:sp>
    </p:spTree>
    <p:extLst>
      <p:ext uri="{BB962C8B-B14F-4D97-AF65-F5344CB8AC3E}">
        <p14:creationId xmlns:p14="http://schemas.microsoft.com/office/powerpoint/2010/main" val="591813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2085026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2383505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226709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54062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EFDED8-02F0-504F-827D-8519E00A3956}" type="datetimeFigureOut">
              <a:rPr lang="en-US" smtClean="0"/>
              <a:t>3/21/19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181259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EEFDED8-02F0-504F-827D-8519E00A3956}" type="datetimeFigureOut">
              <a:rPr lang="en-US" smtClean="0"/>
              <a:t>3/21/19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737153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EEFDED8-02F0-504F-827D-8519E00A3956}" type="datetimeFigureOut">
              <a:rPr lang="en-US" smtClean="0"/>
              <a:t>3/21/19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652121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EEFDED8-02F0-504F-827D-8519E00A3956}" type="datetimeFigureOut">
              <a:rPr lang="en-US" smtClean="0"/>
              <a:t>3/21/19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918991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FDED8-02F0-504F-827D-8519E00A3956}" type="datetimeFigureOut">
              <a:rPr lang="en-US" smtClean="0"/>
              <a:t>3/21/19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939350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EFDED8-02F0-504F-827D-8519E00A3956}" type="datetimeFigureOut">
              <a:rPr lang="en-US" smtClean="0"/>
              <a:t>3/21/19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841399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EFDED8-02F0-504F-827D-8519E00A3956}" type="datetimeFigureOut">
              <a:rPr lang="en-US" smtClean="0"/>
              <a:t>3/21/19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645120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FDED8-02F0-504F-827D-8519E00A3956}" type="datetimeFigureOut">
              <a:rPr lang="en-US" smtClean="0"/>
              <a:t>3/21/19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91D023-4AC1-4F41-92D0-222C0E156FA4}" type="slidenum">
              <a:rPr lang="en-US" smtClean="0"/>
              <a:t>‹#›</a:t>
            </a:fld>
            <a:endParaRPr lang="en-US"/>
          </a:p>
        </p:txBody>
      </p:sp>
    </p:spTree>
    <p:extLst>
      <p:ext uri="{BB962C8B-B14F-4D97-AF65-F5344CB8AC3E}">
        <p14:creationId xmlns:p14="http://schemas.microsoft.com/office/powerpoint/2010/main" val="225942113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unite.ics.uci.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90500" y="1869146"/>
            <a:ext cx="12573000" cy="1770527"/>
          </a:xfrm>
          <a:prstGeom prst="rect">
            <a:avLst/>
          </a:prstGeom>
          <a:noFill/>
        </p:spPr>
        <p:txBody>
          <a:bodyPr vert="horz" lIns="91440" tIns="45720" rIns="91440" bIns="45720" rtlCol="0" anchor="t">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3200" b="1" dirty="0">
                <a:solidFill>
                  <a:schemeClr val="accent2"/>
                </a:solidFill>
                <a:effectLst/>
              </a:rPr>
              <a:t>FY 2018 IRG: UNITE: </a:t>
            </a:r>
            <a:r>
              <a:rPr lang="en-US" sz="3200" b="1" i="1" dirty="0">
                <a:solidFill>
                  <a:schemeClr val="accent2"/>
                </a:solidFill>
                <a:effectLst/>
              </a:rPr>
              <a:t>Smart, Connected, and Coordinated Maternal Care for </a:t>
            </a:r>
            <a:r>
              <a:rPr lang="en-US" sz="3200" b="1" i="1" u="sng" dirty="0">
                <a:solidFill>
                  <a:schemeClr val="accent2"/>
                </a:solidFill>
                <a:effectLst/>
              </a:rPr>
              <a:t>Un</a:t>
            </a:r>
            <a:r>
              <a:rPr lang="en-US" sz="3200" b="1" i="1" dirty="0">
                <a:solidFill>
                  <a:schemeClr val="accent2"/>
                </a:solidFill>
                <a:effectLst/>
              </a:rPr>
              <a:t>derserved Commun</a:t>
            </a:r>
            <a:r>
              <a:rPr lang="en-US" sz="3200" b="1" i="1" u="sng" dirty="0">
                <a:solidFill>
                  <a:schemeClr val="accent2"/>
                </a:solidFill>
                <a:effectLst/>
              </a:rPr>
              <a:t>it</a:t>
            </a:r>
            <a:r>
              <a:rPr lang="en-US" sz="3200" b="1" i="1" dirty="0">
                <a:solidFill>
                  <a:schemeClr val="accent2"/>
                </a:solidFill>
                <a:effectLst/>
              </a:rPr>
              <a:t>i</a:t>
            </a:r>
            <a:r>
              <a:rPr lang="en-US" sz="3200" b="1" i="1" u="sng" dirty="0">
                <a:solidFill>
                  <a:schemeClr val="accent2"/>
                </a:solidFill>
                <a:effectLst/>
              </a:rPr>
              <a:t>e</a:t>
            </a:r>
            <a:r>
              <a:rPr lang="en-US" sz="3200" b="1" i="1" dirty="0">
                <a:solidFill>
                  <a:schemeClr val="accent2"/>
                </a:solidFill>
                <a:effectLst/>
              </a:rPr>
              <a:t>s</a:t>
            </a:r>
            <a:r>
              <a:rPr lang="en-US" sz="3200" b="1" dirty="0">
                <a:solidFill>
                  <a:schemeClr val="accent2"/>
                </a:solidFill>
                <a:effectLst/>
              </a:rPr>
              <a:t>  NSF Award CNS-1831918</a:t>
            </a:r>
          </a:p>
        </p:txBody>
      </p:sp>
      <p:sp>
        <p:nvSpPr>
          <p:cNvPr id="10" name="Subtitle 3"/>
          <p:cNvSpPr txBox="1">
            <a:spLocks/>
          </p:cNvSpPr>
          <p:nvPr/>
        </p:nvSpPr>
        <p:spPr>
          <a:xfrm>
            <a:off x="495300" y="3638098"/>
            <a:ext cx="10496550" cy="2941221"/>
          </a:xfrm>
          <a:prstGeom prst="rect">
            <a:avLst/>
          </a:prstGeom>
          <a:noFill/>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dirty="0">
                <a:solidFill>
                  <a:srgbClr val="2F5897"/>
                </a:solidFill>
              </a:rPr>
              <a:t>Team: </a:t>
            </a:r>
            <a:r>
              <a:rPr lang="en-US" b="1" dirty="0" err="1">
                <a:solidFill>
                  <a:srgbClr val="2F5897"/>
                </a:solidFill>
              </a:rPr>
              <a:t>Nikil</a:t>
            </a:r>
            <a:r>
              <a:rPr lang="en-US" b="1" dirty="0">
                <a:solidFill>
                  <a:srgbClr val="2F5897"/>
                </a:solidFill>
              </a:rPr>
              <a:t> Dutt</a:t>
            </a:r>
            <a:r>
              <a:rPr lang="en-US" b="1" baseline="30000" dirty="0">
                <a:solidFill>
                  <a:srgbClr val="2F5897"/>
                </a:solidFill>
              </a:rPr>
              <a:t>1</a:t>
            </a:r>
            <a:r>
              <a:rPr lang="en-US" b="1" dirty="0">
                <a:solidFill>
                  <a:srgbClr val="2F5897"/>
                </a:solidFill>
              </a:rPr>
              <a:t> (Lead PI</a:t>
            </a:r>
            <a:r>
              <a:rPr lang="en-US" dirty="0">
                <a:solidFill>
                  <a:srgbClr val="2F5897"/>
                </a:solidFill>
              </a:rPr>
              <a:t>), </a:t>
            </a:r>
            <a:r>
              <a:rPr lang="en-US" dirty="0" err="1">
                <a:solidFill>
                  <a:srgbClr val="2F5897"/>
                </a:solidFill>
              </a:rPr>
              <a:t>Yuqing</a:t>
            </a:r>
            <a:r>
              <a:rPr lang="en-US" dirty="0">
                <a:solidFill>
                  <a:srgbClr val="2F5897"/>
                </a:solidFill>
              </a:rPr>
              <a:t> Guo</a:t>
            </a:r>
            <a:r>
              <a:rPr lang="en-US" baseline="30000" dirty="0">
                <a:solidFill>
                  <a:srgbClr val="2F5897"/>
                </a:solidFill>
              </a:rPr>
              <a:t>2</a:t>
            </a:r>
            <a:r>
              <a:rPr lang="en-US" dirty="0">
                <a:solidFill>
                  <a:srgbClr val="2F5897"/>
                </a:solidFill>
              </a:rPr>
              <a:t>, Marco Levorato</a:t>
            </a:r>
            <a:r>
              <a:rPr lang="en-US" baseline="30000" dirty="0">
                <a:solidFill>
                  <a:srgbClr val="2F5897"/>
                </a:solidFill>
              </a:rPr>
              <a:t>1</a:t>
            </a:r>
            <a:r>
              <a:rPr lang="en-US" dirty="0">
                <a:solidFill>
                  <a:srgbClr val="2F5897"/>
                </a:solidFill>
              </a:rPr>
              <a:t>, Amir Rahmani</a:t>
            </a:r>
            <a:r>
              <a:rPr lang="en-US" baseline="30000" dirty="0">
                <a:solidFill>
                  <a:srgbClr val="2F5897"/>
                </a:solidFill>
              </a:rPr>
              <a:t>1,2</a:t>
            </a:r>
            <a:r>
              <a:rPr lang="en-US" dirty="0">
                <a:solidFill>
                  <a:srgbClr val="2F5897"/>
                </a:solidFill>
              </a:rPr>
              <a:t>, Margaret Schneider</a:t>
            </a:r>
            <a:r>
              <a:rPr lang="en-US" baseline="30000" dirty="0">
                <a:solidFill>
                  <a:srgbClr val="2F5897"/>
                </a:solidFill>
              </a:rPr>
              <a:t>3</a:t>
            </a:r>
            <a:r>
              <a:rPr lang="en-US" dirty="0">
                <a:solidFill>
                  <a:srgbClr val="2F5897"/>
                </a:solidFill>
              </a:rPr>
              <a:t>, Stephanie Reich</a:t>
            </a:r>
            <a:r>
              <a:rPr lang="en-US" baseline="30000" dirty="0">
                <a:solidFill>
                  <a:srgbClr val="2F5897"/>
                </a:solidFill>
              </a:rPr>
              <a:t>4</a:t>
            </a:r>
            <a:r>
              <a:rPr lang="en-US" dirty="0">
                <a:solidFill>
                  <a:srgbClr val="2F5897"/>
                </a:solidFill>
              </a:rPr>
              <a:t>, Pamela Pimentel</a:t>
            </a:r>
            <a:r>
              <a:rPr lang="en-US" baseline="30000" dirty="0">
                <a:solidFill>
                  <a:srgbClr val="2F5897"/>
                </a:solidFill>
              </a:rPr>
              <a:t>5</a:t>
            </a:r>
            <a:endParaRPr lang="en-US" dirty="0">
              <a:solidFill>
                <a:srgbClr val="2F5897"/>
              </a:solidFill>
            </a:endParaRPr>
          </a:p>
          <a:p>
            <a:r>
              <a:rPr lang="en-US" dirty="0">
                <a:solidFill>
                  <a:srgbClr val="2F5897"/>
                </a:solidFill>
              </a:rPr>
              <a:t>Affiliations:	</a:t>
            </a:r>
            <a:r>
              <a:rPr lang="en-US" baseline="30000" dirty="0">
                <a:solidFill>
                  <a:srgbClr val="2F5897"/>
                </a:solidFill>
              </a:rPr>
              <a:t>1 </a:t>
            </a:r>
            <a:r>
              <a:rPr lang="en-US" dirty="0">
                <a:solidFill>
                  <a:srgbClr val="2F5897"/>
                </a:solidFill>
              </a:rPr>
              <a:t>Dept. of Computer Science, University of California at Irvine</a:t>
            </a:r>
          </a:p>
          <a:p>
            <a:pPr marL="1828800" lvl="4" indent="0">
              <a:buNone/>
            </a:pPr>
            <a:r>
              <a:rPr lang="en-US" sz="2400" baseline="30000" dirty="0">
                <a:solidFill>
                  <a:srgbClr val="2F5897"/>
                </a:solidFill>
              </a:rPr>
              <a:t>2 </a:t>
            </a:r>
            <a:r>
              <a:rPr lang="en-US" sz="2400" dirty="0">
                <a:solidFill>
                  <a:srgbClr val="2F5897"/>
                </a:solidFill>
              </a:rPr>
              <a:t>Dept. of Nursing, University of California at Irvine</a:t>
            </a:r>
          </a:p>
          <a:p>
            <a:pPr marL="1828800" lvl="4" indent="0">
              <a:buNone/>
            </a:pPr>
            <a:r>
              <a:rPr lang="en-US" sz="2400" baseline="30000" dirty="0">
                <a:solidFill>
                  <a:srgbClr val="2F5897"/>
                </a:solidFill>
              </a:rPr>
              <a:t>3 </a:t>
            </a:r>
            <a:r>
              <a:rPr lang="en-US" sz="2400" dirty="0">
                <a:solidFill>
                  <a:srgbClr val="2F5897"/>
                </a:solidFill>
              </a:rPr>
              <a:t>Dept. of Social Ecology, University of California at Irvine</a:t>
            </a:r>
          </a:p>
          <a:p>
            <a:pPr marL="1828800" lvl="4" indent="0">
              <a:buNone/>
            </a:pPr>
            <a:r>
              <a:rPr lang="en-US" sz="2400" baseline="30000" dirty="0">
                <a:solidFill>
                  <a:srgbClr val="2F5897"/>
                </a:solidFill>
              </a:rPr>
              <a:t>4 </a:t>
            </a:r>
            <a:r>
              <a:rPr lang="en-US" sz="2400" dirty="0">
                <a:solidFill>
                  <a:srgbClr val="2F5897"/>
                </a:solidFill>
              </a:rPr>
              <a:t>Dept. of Education, University of California at Irvine</a:t>
            </a:r>
          </a:p>
          <a:p>
            <a:pPr marL="1828800" lvl="4" indent="0">
              <a:buNone/>
            </a:pPr>
            <a:r>
              <a:rPr lang="en-US" sz="2400" baseline="30000" dirty="0">
                <a:solidFill>
                  <a:srgbClr val="2F5897"/>
                </a:solidFill>
              </a:rPr>
              <a:t>5 </a:t>
            </a:r>
            <a:r>
              <a:rPr lang="en-US" sz="2400" dirty="0">
                <a:solidFill>
                  <a:srgbClr val="2F5897"/>
                </a:solidFill>
              </a:rPr>
              <a:t>MOMS Orange County</a:t>
            </a:r>
          </a:p>
          <a:p>
            <a:r>
              <a:rPr lang="en-US" dirty="0">
                <a:solidFill>
                  <a:srgbClr val="2F5897"/>
                </a:solidFill>
              </a:rPr>
              <a:t>Website: </a:t>
            </a:r>
            <a:r>
              <a:rPr lang="en-US" dirty="0">
                <a:solidFill>
                  <a:srgbClr val="2F5897"/>
                </a:solidFill>
                <a:hlinkClick r:id="rId3"/>
              </a:rPr>
              <a:t>https://www.unite.ics.uci.edu</a:t>
            </a:r>
            <a:r>
              <a:rPr lang="en-US" dirty="0">
                <a:solidFill>
                  <a:srgbClr val="2F5897"/>
                </a:solidFill>
              </a:rPr>
              <a:t> </a:t>
            </a:r>
          </a:p>
        </p:txBody>
      </p:sp>
      <p:pic>
        <p:nvPicPr>
          <p:cNvPr id="8" name="Picture 7">
            <a:extLst>
              <a:ext uri="{FF2B5EF4-FFF2-40B4-BE49-F238E27FC236}">
                <a16:creationId xmlns:a16="http://schemas.microsoft.com/office/drawing/2014/main" id="{331AEE49-FF5E-AA4A-8731-F6F850307C2C}"/>
              </a:ext>
            </a:extLst>
          </p:cNvPr>
          <p:cNvPicPr>
            <a:picLocks noChangeAspect="1"/>
          </p:cNvPicPr>
          <p:nvPr/>
        </p:nvPicPr>
        <p:blipFill rotWithShape="1">
          <a:blip r:embed="rId4">
            <a:alphaModFix amt="33000"/>
            <a:extLst>
              <a:ext uri="{BEBA8EAE-BF5A-486C-A8C5-ECC9F3942E4B}">
                <a14:imgProps xmlns:a14="http://schemas.microsoft.com/office/drawing/2010/main">
                  <a14:imgLayer r:embed="rId5">
                    <a14:imgEffect>
                      <a14:saturation sat="46000"/>
                    </a14:imgEffect>
                  </a14:imgLayer>
                </a14:imgProps>
              </a:ext>
            </a:extLst>
          </a:blip>
          <a:srcRect b="4922"/>
          <a:stretch/>
        </p:blipFill>
        <p:spPr>
          <a:xfrm>
            <a:off x="0" y="216098"/>
            <a:ext cx="12192000" cy="1632875"/>
          </a:xfrm>
          <a:prstGeom prst="rect">
            <a:avLst/>
          </a:prstGeom>
        </p:spPr>
      </p:pic>
      <p:pic>
        <p:nvPicPr>
          <p:cNvPr id="12" name="Picture 2" descr="ttps://www.nsf.gov/images/logos/nsf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71946" y="6033006"/>
            <a:ext cx="820054" cy="82499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0" y="0"/>
            <a:ext cx="12192000" cy="400110"/>
          </a:xfrm>
          <a:prstGeom prst="rect">
            <a:avLst/>
          </a:prstGeom>
          <a:solidFill>
            <a:schemeClr val="accent1">
              <a:lumMod val="20000"/>
              <a:lumOff val="80000"/>
            </a:schemeClr>
          </a:solidFill>
        </p:spPr>
        <p:txBody>
          <a:bodyPr wrap="square" rtlCol="0">
            <a:spAutoFit/>
          </a:bodyPr>
          <a:lstStyle/>
          <a:p>
            <a:pPr algn="ctr"/>
            <a:r>
              <a:rPr lang="en-US" sz="2000" b="1" dirty="0"/>
              <a:t>2019 NSF SMART AND CONNECTED COMMUNITIES PI MEETING</a:t>
            </a:r>
          </a:p>
        </p:txBody>
      </p:sp>
    </p:spTree>
    <p:extLst>
      <p:ext uri="{BB962C8B-B14F-4D97-AF65-F5344CB8AC3E}">
        <p14:creationId xmlns:p14="http://schemas.microsoft.com/office/powerpoint/2010/main" val="4278698570"/>
      </p:ext>
    </p:extLst>
  </p:cSld>
  <p:clrMapOvr>
    <a:masterClrMapping/>
  </p:clrMapOvr>
  <mc:AlternateContent xmlns:mc="http://schemas.openxmlformats.org/markup-compatibility/2006" xmlns:p14="http://schemas.microsoft.com/office/powerpoint/2010/main">
    <mc:Choice Requires="p14">
      <p:transition p14:dur="250" advTm="10000"/>
    </mc:Choice>
    <mc:Fallback xmlns="">
      <p:transition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1065700" y="116746"/>
            <a:ext cx="8018153" cy="762000"/>
          </a:xfrm>
        </p:spPr>
        <p:txBody>
          <a:bodyPr>
            <a:noAutofit/>
          </a:bodyPr>
          <a:lstStyle/>
          <a:p>
            <a:pPr>
              <a:lnSpc>
                <a:spcPct val="100000"/>
              </a:lnSpc>
            </a:pPr>
            <a:r>
              <a:rPr lang="en-US" sz="4000" b="1" dirty="0">
                <a:solidFill>
                  <a:schemeClr val="accent2"/>
                </a:solidFill>
              </a:rPr>
              <a:t>UNITE: Project Aims</a:t>
            </a:r>
          </a:p>
        </p:txBody>
      </p:sp>
      <p:pic>
        <p:nvPicPr>
          <p:cNvPr id="14" name="Picture 5" descr="Olivia Mock PN Visit">
            <a:extLst>
              <a:ext uri="{FF2B5EF4-FFF2-40B4-BE49-F238E27FC236}">
                <a16:creationId xmlns:a16="http://schemas.microsoft.com/office/drawing/2014/main" id="{CA41361B-91A2-C240-825D-9CFA46ED71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8923" y="1523222"/>
            <a:ext cx="1298308" cy="88923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lh4.googleusercontent.com/gQT3-1H89LF_Q1HXrVvMkg68sYzKmeIHaUfP8R2hi4PnO8pTvoh6ev8eUO1SRTaaffWL2R4CsUWxyVCKxE9T0xNzj7BMJSe-sTStOrJoSNUkGFY1kSe7Y99c9hAE5wu4P7ePCd2e">
            <a:extLst>
              <a:ext uri="{FF2B5EF4-FFF2-40B4-BE49-F238E27FC236}">
                <a16:creationId xmlns:a16="http://schemas.microsoft.com/office/drawing/2014/main" id="{7715DFC3-D4A2-1443-80AE-11DD2AA4F6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7144" y="2744178"/>
            <a:ext cx="2074758" cy="124874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29">
            <a:extLst>
              <a:ext uri="{FF2B5EF4-FFF2-40B4-BE49-F238E27FC236}">
                <a16:creationId xmlns:a16="http://schemas.microsoft.com/office/drawing/2014/main" id="{B5057700-5CA3-0944-B9FC-E062FEA9199C}"/>
              </a:ext>
            </a:extLst>
          </p:cNvPr>
          <p:cNvSpPr txBox="1">
            <a:spLocks noChangeArrowheads="1"/>
          </p:cNvSpPr>
          <p:nvPr/>
        </p:nvSpPr>
        <p:spPr>
          <a:xfrm>
            <a:off x="7185681" y="624037"/>
            <a:ext cx="4887405" cy="899185"/>
          </a:xfrm>
          <a:prstGeom prst="rect">
            <a:avLst/>
          </a:prstGeom>
          <a:noFill/>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sz="2000" b="1" i="1" dirty="0">
                <a:solidFill>
                  <a:schemeClr val="tx2"/>
                </a:solidFill>
              </a:rPr>
              <a:t>Healthy Mothers, Healthy Babies,</a:t>
            </a:r>
            <a:br>
              <a:rPr lang="en-US" altLang="en-US" sz="2000" b="1" i="1" dirty="0">
                <a:solidFill>
                  <a:schemeClr val="tx2"/>
                </a:solidFill>
              </a:rPr>
            </a:br>
            <a:r>
              <a:rPr lang="en-US" altLang="en-US" sz="2000" b="1" i="1" dirty="0">
                <a:solidFill>
                  <a:schemeClr val="tx2"/>
                </a:solidFill>
              </a:rPr>
              <a:t> Healthy Communities!</a:t>
            </a:r>
          </a:p>
        </p:txBody>
      </p:sp>
      <p:pic>
        <p:nvPicPr>
          <p:cNvPr id="18" name="Picture 2">
            <a:extLst>
              <a:ext uri="{FF2B5EF4-FFF2-40B4-BE49-F238E27FC236}">
                <a16:creationId xmlns:a16="http://schemas.microsoft.com/office/drawing/2014/main" id="{FACA63FA-8FA7-D344-B086-90C196408A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197" y="1593390"/>
            <a:ext cx="1461034" cy="819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a:extLst>
              <a:ext uri="{FF2B5EF4-FFF2-40B4-BE49-F238E27FC236}">
                <a16:creationId xmlns:a16="http://schemas.microsoft.com/office/drawing/2014/main" id="{A91C2BEF-6D98-EF4D-95E0-C813F5D2E7A4}"/>
              </a:ext>
            </a:extLst>
          </p:cNvPr>
          <p:cNvSpPr/>
          <p:nvPr/>
        </p:nvSpPr>
        <p:spPr>
          <a:xfrm>
            <a:off x="573241" y="1210464"/>
            <a:ext cx="7386716" cy="5016758"/>
          </a:xfrm>
          <a:prstGeom prst="rect">
            <a:avLst/>
          </a:prstGeom>
        </p:spPr>
        <p:txBody>
          <a:bodyPr wrap="square">
            <a:spAutoFit/>
          </a:bodyPr>
          <a:lstStyle/>
          <a:p>
            <a:pPr algn="just"/>
            <a:endParaRPr lang="en-US" sz="3200" b="1" dirty="0"/>
          </a:p>
          <a:p>
            <a:pPr marL="285750" indent="-285750">
              <a:buFont typeface="Arial" panose="020B0604020202020204" pitchFamily="34" charset="0"/>
              <a:buChar char="•"/>
            </a:pPr>
            <a:r>
              <a:rPr lang="en-US" sz="3200" b="1" dirty="0"/>
              <a:t>Help underserved pregnant women through IoT-enabled self-management </a:t>
            </a:r>
          </a:p>
          <a:p>
            <a:pPr marL="285750" indent="-285750">
              <a:buFont typeface="Arial" panose="020B0604020202020204" pitchFamily="34" charset="0"/>
              <a:buChar char="•"/>
            </a:pPr>
            <a:endParaRPr lang="en-US" sz="3200" b="1" dirty="0"/>
          </a:p>
          <a:p>
            <a:pPr marL="285750" indent="-285750">
              <a:buFont typeface="Arial" panose="020B0604020202020204" pitchFamily="34" charset="0"/>
              <a:buChar char="•"/>
            </a:pPr>
            <a:r>
              <a:rPr lang="en-US" sz="3200" b="1" dirty="0"/>
              <a:t>Smart, personalized recommendations and interventions for maternal care</a:t>
            </a:r>
          </a:p>
          <a:p>
            <a:pPr marL="285750" indent="-285750">
              <a:buFont typeface="Arial" panose="020B0604020202020204" pitchFamily="34" charset="0"/>
              <a:buChar char="•"/>
            </a:pPr>
            <a:endParaRPr lang="en-US" sz="3200" b="1" dirty="0"/>
          </a:p>
          <a:p>
            <a:pPr marL="285750" indent="-285750">
              <a:buFont typeface="Arial" panose="020B0604020202020204" pitchFamily="34" charset="0"/>
              <a:buChar char="•"/>
            </a:pPr>
            <a:r>
              <a:rPr lang="en-US" sz="3200" b="1" dirty="0"/>
              <a:t>Community engagement with mothers, families, &amp; community-oriented agencies</a:t>
            </a:r>
          </a:p>
          <a:p>
            <a:pPr algn="just"/>
            <a:endParaRPr lang="en-US" sz="3200" b="1" dirty="0"/>
          </a:p>
        </p:txBody>
      </p:sp>
      <p:pic>
        <p:nvPicPr>
          <p:cNvPr id="13" name="Picture 12">
            <a:extLst>
              <a:ext uri="{FF2B5EF4-FFF2-40B4-BE49-F238E27FC236}">
                <a16:creationId xmlns:a16="http://schemas.microsoft.com/office/drawing/2014/main" id="{446277D9-3D40-954E-8FB2-5A087AE74B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67766" y="4159871"/>
            <a:ext cx="2074758" cy="2545903"/>
          </a:xfrm>
          <a:prstGeom prst="rect">
            <a:avLst/>
          </a:prstGeom>
        </p:spPr>
      </p:pic>
    </p:spTree>
    <p:extLst>
      <p:ext uri="{BB962C8B-B14F-4D97-AF65-F5344CB8AC3E}">
        <p14:creationId xmlns:p14="http://schemas.microsoft.com/office/powerpoint/2010/main" val="468972102"/>
      </p:ext>
    </p:extLst>
  </p:cSld>
  <p:clrMapOvr>
    <a:masterClrMapping/>
  </p:clrMapOvr>
  <p:transition spd="slow" advTm="65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1399823" y="130175"/>
            <a:ext cx="8688742" cy="637469"/>
          </a:xfrm>
        </p:spPr>
        <p:txBody>
          <a:bodyPr>
            <a:noAutofit/>
          </a:bodyPr>
          <a:lstStyle/>
          <a:p>
            <a:pPr>
              <a:lnSpc>
                <a:spcPct val="100000"/>
              </a:lnSpc>
            </a:pPr>
            <a:r>
              <a:rPr lang="en-US" sz="4000" b="1" dirty="0">
                <a:solidFill>
                  <a:schemeClr val="accent2"/>
                </a:solidFill>
              </a:rPr>
              <a:t>UNITE Project Update (Oct 18 – Mar 19)</a:t>
            </a:r>
          </a:p>
        </p:txBody>
      </p:sp>
      <p:sp>
        <p:nvSpPr>
          <p:cNvPr id="3" name="Rectangle 2">
            <a:extLst>
              <a:ext uri="{FF2B5EF4-FFF2-40B4-BE49-F238E27FC236}">
                <a16:creationId xmlns:a16="http://schemas.microsoft.com/office/drawing/2014/main" id="{9FB79048-47FA-5D45-8718-51A15EDE240A}"/>
              </a:ext>
            </a:extLst>
          </p:cNvPr>
          <p:cNvSpPr/>
          <p:nvPr/>
        </p:nvSpPr>
        <p:spPr>
          <a:xfrm>
            <a:off x="743631" y="892175"/>
            <a:ext cx="10251748" cy="5816977"/>
          </a:xfrm>
          <a:prstGeom prst="rect">
            <a:avLst/>
          </a:prstGeom>
        </p:spPr>
        <p:txBody>
          <a:bodyPr wrap="square">
            <a:spAutoFit/>
          </a:bodyPr>
          <a:lstStyle/>
          <a:p>
            <a:pPr marL="285750" indent="-285750">
              <a:buFont typeface="Arial" panose="020B0604020202020204" pitchFamily="34" charset="0"/>
              <a:buChar char="•"/>
            </a:pPr>
            <a:r>
              <a:rPr lang="en-US" sz="3200" b="1" dirty="0"/>
              <a:t>Developing new RN-in-the-loop smart intervention model</a:t>
            </a:r>
          </a:p>
          <a:p>
            <a:pPr marL="742950" lvl="1" indent="-285750">
              <a:buFont typeface="Arial" panose="020B0604020202020204" pitchFamily="34" charset="0"/>
              <a:buChar char="•"/>
            </a:pPr>
            <a:r>
              <a:rPr lang="en-US" sz="2400" b="1" dirty="0"/>
              <a:t>Targeting underserved (primary Hispanic) mothers in Santa Ana</a:t>
            </a:r>
          </a:p>
          <a:p>
            <a:pPr marL="742950" lvl="1" indent="-285750">
              <a:buFont typeface="Arial" panose="020B0604020202020204" pitchFamily="34" charset="0"/>
              <a:buChar char="•"/>
            </a:pPr>
            <a:r>
              <a:rPr lang="en-US" sz="2400" b="1" dirty="0" err="1"/>
              <a:t>WIoT</a:t>
            </a:r>
            <a:r>
              <a:rPr lang="en-US" sz="2400" b="1" dirty="0"/>
              <a:t>-enabled self-management for maternal care</a:t>
            </a:r>
          </a:p>
          <a:p>
            <a:pPr marL="1200150" lvl="2"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3200" b="1" dirty="0"/>
              <a:t>Engaging multiple community partners:</a:t>
            </a:r>
          </a:p>
          <a:p>
            <a:pPr marL="742950" lvl="1" indent="-285750">
              <a:buFont typeface="Arial" panose="020B0604020202020204" pitchFamily="34" charset="0"/>
              <a:buChar char="•"/>
            </a:pPr>
            <a:r>
              <a:rPr lang="en-US" sz="2400" b="1" dirty="0"/>
              <a:t>MOMS Orange County; </a:t>
            </a:r>
            <a:r>
              <a:rPr lang="en-US" sz="2400" b="1" dirty="0" err="1"/>
              <a:t>Childrens</a:t>
            </a:r>
            <a:r>
              <a:rPr lang="en-US" sz="2400" b="1" dirty="0"/>
              <a:t> and Families Commission of OC; Community Health Initiative OC; UCI Medical Center; Sr. Joseph Hospital</a:t>
            </a:r>
          </a:p>
          <a:p>
            <a:pPr marL="742950" lvl="1" indent="-285750">
              <a:buFont typeface="Arial" panose="020B0604020202020204" pitchFamily="34" charset="0"/>
              <a:buChar char="•"/>
            </a:pPr>
            <a:r>
              <a:rPr lang="en-US" sz="2400" b="1" dirty="0"/>
              <a:t>Successful kickoff Community Advisory Board (CAB) Meeting in Feb 2019</a:t>
            </a:r>
          </a:p>
          <a:p>
            <a:pPr marL="742950" lvl="1"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3200" b="1" dirty="0"/>
              <a:t>Seeds of community building:</a:t>
            </a:r>
          </a:p>
          <a:p>
            <a:pPr marL="742950" lvl="1" indent="-285750">
              <a:buFont typeface="Arial" panose="020B0604020202020204" pitchFamily="34" charset="0"/>
              <a:buChar char="•"/>
            </a:pPr>
            <a:r>
              <a:rPr lang="en-US" sz="2400" b="1" dirty="0"/>
              <a:t>Expanding coverage beyond underserved mothers and families in OC</a:t>
            </a:r>
          </a:p>
          <a:p>
            <a:pPr marL="742950" lvl="1" indent="-285750">
              <a:buFont typeface="Arial" panose="020B0604020202020204" pitchFamily="34" charset="0"/>
              <a:buChar char="•"/>
            </a:pPr>
            <a:r>
              <a:rPr lang="en-US" sz="2400" b="1" dirty="0"/>
              <a:t>Interdisciplinary research community building at UCI:  </a:t>
            </a:r>
            <a:r>
              <a:rPr lang="en-US" sz="2400" b="1" i="1" dirty="0"/>
              <a:t>CS, Nursing, Social Ecology, Education, Medicine</a:t>
            </a:r>
          </a:p>
          <a:p>
            <a:pPr marL="742950" lvl="1" indent="-285750">
              <a:buFont typeface="Arial" panose="020B0604020202020204" pitchFamily="34" charset="0"/>
              <a:buChar char="•"/>
            </a:pPr>
            <a:r>
              <a:rPr lang="en-US" sz="2400" b="1" dirty="0"/>
              <a:t>International collaboration with Finland (</a:t>
            </a:r>
            <a:r>
              <a:rPr lang="en-US" sz="2400" b="1" i="1" dirty="0"/>
              <a:t>Turku Nursing School and Hospital</a:t>
            </a:r>
            <a:r>
              <a:rPr lang="en-US" sz="2400" b="1" dirty="0"/>
              <a:t>) with parallel research efforts</a:t>
            </a:r>
          </a:p>
        </p:txBody>
      </p:sp>
    </p:spTree>
    <p:extLst>
      <p:ext uri="{BB962C8B-B14F-4D97-AF65-F5344CB8AC3E}">
        <p14:creationId xmlns:p14="http://schemas.microsoft.com/office/powerpoint/2010/main" val="210706029"/>
      </p:ext>
    </p:extLst>
  </p:cSld>
  <p:clrMapOvr>
    <a:masterClrMapping/>
  </p:clrMapOvr>
  <p:transition spd="slow" advTm="65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1042988" y="301625"/>
            <a:ext cx="9486900" cy="762000"/>
          </a:xfrm>
        </p:spPr>
        <p:txBody>
          <a:bodyPr>
            <a:noAutofit/>
          </a:bodyPr>
          <a:lstStyle/>
          <a:p>
            <a:pPr>
              <a:lnSpc>
                <a:spcPct val="100000"/>
              </a:lnSpc>
            </a:pPr>
            <a:r>
              <a:rPr lang="en-US" sz="4000" b="1">
                <a:solidFill>
                  <a:schemeClr val="accent2"/>
                </a:solidFill>
              </a:rPr>
              <a:t>UNITE</a:t>
            </a:r>
            <a:r>
              <a:rPr lang="en-US" sz="4000" b="1" dirty="0">
                <a:solidFill>
                  <a:schemeClr val="accent2"/>
                </a:solidFill>
              </a:rPr>
              <a:t>: Anticipated outcomes and success measures in the next year</a:t>
            </a:r>
          </a:p>
        </p:txBody>
      </p:sp>
      <p:sp>
        <p:nvSpPr>
          <p:cNvPr id="2" name="TextBox 1"/>
          <p:cNvSpPr txBox="1"/>
          <p:nvPr/>
        </p:nvSpPr>
        <p:spPr>
          <a:xfrm>
            <a:off x="1042987" y="1784900"/>
            <a:ext cx="10776479" cy="3539430"/>
          </a:xfrm>
          <a:prstGeom prst="rect">
            <a:avLst/>
          </a:prstGeom>
          <a:noFill/>
        </p:spPr>
        <p:txBody>
          <a:bodyPr wrap="square" rtlCol="0">
            <a:spAutoFit/>
          </a:bodyPr>
          <a:lstStyle/>
          <a:p>
            <a:pPr marL="514350" lvl="0" indent="-514350">
              <a:buFont typeface="+mj-lt"/>
              <a:buAutoNum type="arabicPeriod"/>
            </a:pPr>
            <a:r>
              <a:rPr lang="en-US" sz="3200" b="1" dirty="0"/>
              <a:t>Complete Focus Group Study and Feasibility Analysis with underserved pregnant mothers</a:t>
            </a:r>
          </a:p>
          <a:p>
            <a:pPr lvl="1"/>
            <a:r>
              <a:rPr lang="en-US" sz="3200" b="1" dirty="0"/>
              <a:t>	</a:t>
            </a:r>
            <a:r>
              <a:rPr lang="en-US" sz="2400" b="1" i="1" dirty="0"/>
              <a:t>Success Measure:  </a:t>
            </a:r>
            <a:r>
              <a:rPr lang="en-US" sz="2400" b="1" dirty="0"/>
              <a:t>Approval of IRB for full-scale UNITE RCT </a:t>
            </a:r>
            <a:endParaRPr lang="en-US" sz="3200" b="1" dirty="0"/>
          </a:p>
          <a:p>
            <a:pPr marL="514350" lvl="0" indent="-514350">
              <a:buFont typeface="+mj-lt"/>
              <a:buAutoNum type="arabicPeriod"/>
            </a:pPr>
            <a:endParaRPr lang="en-US" sz="3200" b="1" dirty="0"/>
          </a:p>
          <a:p>
            <a:pPr marL="514350" lvl="0" indent="-514350">
              <a:buFont typeface="+mj-lt"/>
              <a:buAutoNum type="arabicPeriod"/>
            </a:pPr>
            <a:r>
              <a:rPr lang="en-US" sz="3200" b="1" dirty="0"/>
              <a:t>Expand Advisory Board to include additional community partners, nurse practitioners, exercise/nutrition specialists</a:t>
            </a:r>
          </a:p>
          <a:p>
            <a:pPr lvl="1"/>
            <a:r>
              <a:rPr lang="en-US" sz="3200" b="1" dirty="0"/>
              <a:t>	</a:t>
            </a:r>
            <a:r>
              <a:rPr lang="en-US" sz="2400" b="1" i="1" dirty="0"/>
              <a:t>Success Measure:  </a:t>
            </a:r>
            <a:r>
              <a:rPr lang="en-US" sz="2400" b="1" dirty="0"/>
              <a:t>Feedback from Annual CAB meeting on plans for RCT</a:t>
            </a:r>
            <a:endParaRPr lang="en-US" sz="3200" b="1" dirty="0"/>
          </a:p>
        </p:txBody>
      </p:sp>
    </p:spTree>
    <p:extLst>
      <p:ext uri="{BB962C8B-B14F-4D97-AF65-F5344CB8AC3E}">
        <p14:creationId xmlns:p14="http://schemas.microsoft.com/office/powerpoint/2010/main" val="3262247717"/>
      </p:ext>
    </p:extLst>
  </p:cSld>
  <p:clrMapOvr>
    <a:masterClrMapping/>
  </p:clrMapOvr>
  <p:transition spd="slow" advTm="6500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15768</TotalTime>
  <Words>328</Words>
  <Application>Microsoft Macintosh PowerPoint</Application>
  <PresentationFormat>Widescreen</PresentationFormat>
  <Paragraphs>43</Paragraphs>
  <Slides>4</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PowerPoint Presentation</vt:lpstr>
      <vt:lpstr>UNITE: Project Aims</vt:lpstr>
      <vt:lpstr>UNITE Project Update (Oct 18 – Mar 19)</vt:lpstr>
      <vt:lpstr>UNITE: Anticipated outcomes and success measures in the next year</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Nilsen, Wendy</dc:creator>
  <cp:keywords/>
  <dc:description/>
  <cp:lastModifiedBy>Nikil Dutt</cp:lastModifiedBy>
  <cp:revision>124</cp:revision>
  <dcterms:created xsi:type="dcterms:W3CDTF">2016-01-15T22:20:06Z</dcterms:created>
  <dcterms:modified xsi:type="dcterms:W3CDTF">2019-03-22T05:27:48Z</dcterms:modified>
  <cp:category/>
</cp:coreProperties>
</file>