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1" r:id="rId1"/>
  </p:sldMasterIdLst>
  <p:notesMasterIdLst>
    <p:notesMasterId r:id="rId7"/>
  </p:notesMasterIdLst>
  <p:sldIdLst>
    <p:sldId id="257" r:id="rId2"/>
    <p:sldId id="258" r:id="rId3"/>
    <p:sldId id="267" r:id="rId4"/>
    <p:sldId id="270" r:id="rId5"/>
    <p:sldId id="269" r:id="rId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autoAdjust="0"/>
    <p:restoredTop sz="77599" autoAdjust="0"/>
  </p:normalViewPr>
  <p:slideViewPr>
    <p:cSldViewPr snapToGrid="0" snapToObjects="1">
      <p:cViewPr varScale="1">
        <p:scale>
          <a:sx n="82" d="100"/>
          <a:sy n="82" d="100"/>
        </p:scale>
        <p:origin x="1452" y="84"/>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BCB06A-0753-8142-AC4A-D731667376EB}" type="datetimeFigureOut">
              <a:rPr lang="en-US" smtClean="0"/>
              <a:t>3/21/2019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C3F6D4-C46E-5B48-9C82-B3110DDD8D25}" type="slidenum">
              <a:rPr lang="en-US" smtClean="0"/>
              <a:t>‹#›</a:t>
            </a:fld>
            <a:endParaRPr lang="en-US"/>
          </a:p>
        </p:txBody>
      </p:sp>
    </p:spTree>
    <p:extLst>
      <p:ext uri="{BB962C8B-B14F-4D97-AF65-F5344CB8AC3E}">
        <p14:creationId xmlns:p14="http://schemas.microsoft.com/office/powerpoint/2010/main" val="398275153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This is the transition slide. The lightning talk moderator will announce the name of your project and the name of the lead PI. </a:t>
            </a:r>
            <a:r>
              <a:rPr lang="en-US" b="1"/>
              <a:t>Expect to begin your presentation from the next slide.</a:t>
            </a:r>
          </a:p>
        </p:txBody>
      </p:sp>
      <p:sp>
        <p:nvSpPr>
          <p:cNvPr id="4" name="Slide Number Placeholder 3"/>
          <p:cNvSpPr>
            <a:spLocks noGrp="1"/>
          </p:cNvSpPr>
          <p:nvPr>
            <p:ph type="sldNum" sz="quarter" idx="10"/>
          </p:nvPr>
        </p:nvSpPr>
        <p:spPr/>
        <p:txBody>
          <a:bodyPr/>
          <a:lstStyle/>
          <a:p>
            <a:fld id="{4DC3F6D4-C46E-5B48-9C82-B3110DDD8D25}" type="slidenum">
              <a:rPr lang="en-US" smtClean="0"/>
              <a:t>1</a:t>
            </a:fld>
            <a:endParaRPr lang="en-US"/>
          </a:p>
        </p:txBody>
      </p:sp>
    </p:spTree>
    <p:extLst>
      <p:ext uri="{BB962C8B-B14F-4D97-AF65-F5344CB8AC3E}">
        <p14:creationId xmlns:p14="http://schemas.microsoft.com/office/powerpoint/2010/main" val="2628677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4DC3F6D4-C46E-5B48-9C82-B3110DDD8D25}" type="slidenum">
              <a:rPr lang="en-US" smtClean="0"/>
              <a:t>2</a:t>
            </a:fld>
            <a:endParaRPr lang="en-US"/>
          </a:p>
        </p:txBody>
      </p:sp>
    </p:spTree>
    <p:extLst>
      <p:ext uri="{BB962C8B-B14F-4D97-AF65-F5344CB8AC3E}">
        <p14:creationId xmlns:p14="http://schemas.microsoft.com/office/powerpoint/2010/main" val="2985101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Describe what you have done so far in terms of the science (technical and social), community engagement, and capacity building. You do not need to be exhaustive and anecdotes are highly encouraged.</a:t>
            </a:r>
          </a:p>
        </p:txBody>
      </p:sp>
      <p:sp>
        <p:nvSpPr>
          <p:cNvPr id="4" name="Slide Number Placeholder 3"/>
          <p:cNvSpPr>
            <a:spLocks noGrp="1"/>
          </p:cNvSpPr>
          <p:nvPr>
            <p:ph type="sldNum" sz="quarter" idx="10"/>
          </p:nvPr>
        </p:nvSpPr>
        <p:spPr/>
        <p:txBody>
          <a:bodyPr/>
          <a:lstStyle/>
          <a:p>
            <a:fld id="{4DC3F6D4-C46E-5B48-9C82-B3110DDD8D25}" type="slidenum">
              <a:rPr lang="en-US" smtClean="0"/>
              <a:t>3</a:t>
            </a:fld>
            <a:endParaRPr lang="en-US"/>
          </a:p>
        </p:txBody>
      </p:sp>
    </p:spTree>
    <p:extLst>
      <p:ext uri="{BB962C8B-B14F-4D97-AF65-F5344CB8AC3E}">
        <p14:creationId xmlns:p14="http://schemas.microsoft.com/office/powerpoint/2010/main" val="135695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Describe what you have done so far in terms of the science (technical and social), community engagement, and capacity building. You do not need to be exhaustive and anecdotes are highly encouraged.</a:t>
            </a:r>
          </a:p>
        </p:txBody>
      </p:sp>
      <p:sp>
        <p:nvSpPr>
          <p:cNvPr id="4" name="Slide Number Placeholder 3"/>
          <p:cNvSpPr>
            <a:spLocks noGrp="1"/>
          </p:cNvSpPr>
          <p:nvPr>
            <p:ph type="sldNum" sz="quarter" idx="10"/>
          </p:nvPr>
        </p:nvSpPr>
        <p:spPr/>
        <p:txBody>
          <a:bodyPr/>
          <a:lstStyle/>
          <a:p>
            <a:fld id="{4DC3F6D4-C46E-5B48-9C82-B3110DDD8D25}" type="slidenum">
              <a:rPr lang="en-US" smtClean="0"/>
              <a:t>4</a:t>
            </a:fld>
            <a:endParaRPr lang="en-US"/>
          </a:p>
        </p:txBody>
      </p:sp>
    </p:spTree>
    <p:extLst>
      <p:ext uri="{BB962C8B-B14F-4D97-AF65-F5344CB8AC3E}">
        <p14:creationId xmlns:p14="http://schemas.microsoft.com/office/powerpoint/2010/main" val="135695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lgn="just"/>
            <a:r>
              <a:rPr lang="en-US" b="1" dirty="0"/>
              <a:t>Describe at least two deliverables that you plan to accomplish over the next year that will significantly advance your project.</a:t>
            </a:r>
          </a:p>
        </p:txBody>
      </p:sp>
      <p:sp>
        <p:nvSpPr>
          <p:cNvPr id="4" name="Slide Number Placeholder 3"/>
          <p:cNvSpPr>
            <a:spLocks noGrp="1"/>
          </p:cNvSpPr>
          <p:nvPr>
            <p:ph type="sldNum" sz="quarter" idx="10"/>
          </p:nvPr>
        </p:nvSpPr>
        <p:spPr/>
        <p:txBody>
          <a:bodyPr/>
          <a:lstStyle/>
          <a:p>
            <a:fld id="{4DC3F6D4-C46E-5B48-9C82-B3110DDD8D25}" type="slidenum">
              <a:rPr lang="en-US" smtClean="0"/>
              <a:t>5</a:t>
            </a:fld>
            <a:endParaRPr lang="en-US"/>
          </a:p>
        </p:txBody>
      </p:sp>
    </p:spTree>
    <p:extLst>
      <p:ext uri="{BB962C8B-B14F-4D97-AF65-F5344CB8AC3E}">
        <p14:creationId xmlns:p14="http://schemas.microsoft.com/office/powerpoint/2010/main" val="591813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EEFDED8-02F0-504F-827D-8519E00A3956}" type="datetimeFigureOut">
              <a:rPr lang="en-US" smtClean="0"/>
              <a:t>3/21/2019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2085026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EEFDED8-02F0-504F-827D-8519E00A3956}" type="datetimeFigureOut">
              <a:rPr lang="en-US" smtClean="0"/>
              <a:t>3/21/2019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2383505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EEFDED8-02F0-504F-827D-8519E00A3956}" type="datetimeFigureOut">
              <a:rPr lang="en-US" smtClean="0"/>
              <a:t>3/21/2019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1226709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EEFDED8-02F0-504F-827D-8519E00A3956}" type="datetimeFigureOut">
              <a:rPr lang="en-US" smtClean="0"/>
              <a:t>3/21/2019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354062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EFDED8-02F0-504F-827D-8519E00A3956}" type="datetimeFigureOut">
              <a:rPr lang="en-US" smtClean="0"/>
              <a:t>3/21/2019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3181259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EEFDED8-02F0-504F-827D-8519E00A3956}" type="datetimeFigureOut">
              <a:rPr lang="en-US" smtClean="0"/>
              <a:t>3/21/2019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737153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EEFDED8-02F0-504F-827D-8519E00A3956}" type="datetimeFigureOut">
              <a:rPr lang="en-US" smtClean="0"/>
              <a:t>3/21/2019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3652121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EEFDED8-02F0-504F-827D-8519E00A3956}" type="datetimeFigureOut">
              <a:rPr lang="en-US" smtClean="0"/>
              <a:t>3/21/2019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1918991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EFDED8-02F0-504F-827D-8519E00A3956}" type="datetimeFigureOut">
              <a:rPr lang="en-US" smtClean="0"/>
              <a:t>3/21/2019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3939350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EEFDED8-02F0-504F-827D-8519E00A3956}" type="datetimeFigureOut">
              <a:rPr lang="en-US" smtClean="0"/>
              <a:t>3/21/2019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1841399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EEFDED8-02F0-504F-827D-8519E00A3956}" type="datetimeFigureOut">
              <a:rPr lang="en-US" smtClean="0"/>
              <a:t>3/21/2019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1645120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EFDED8-02F0-504F-827D-8519E00A3956}" type="datetimeFigureOut">
              <a:rPr lang="en-US" smtClean="0"/>
              <a:t>3/21/2019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91D023-4AC1-4F41-92D0-222C0E156FA4}" type="slidenum">
              <a:rPr lang="en-US" smtClean="0"/>
              <a:t>‹#›</a:t>
            </a:fld>
            <a:endParaRPr lang="en-US"/>
          </a:p>
        </p:txBody>
      </p:sp>
    </p:spTree>
    <p:extLst>
      <p:ext uri="{BB962C8B-B14F-4D97-AF65-F5344CB8AC3E}">
        <p14:creationId xmlns:p14="http://schemas.microsoft.com/office/powerpoint/2010/main" val="225942113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jpe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 y="1848973"/>
            <a:ext cx="12004431" cy="2038350"/>
          </a:xfrm>
          <a:prstGeom prst="rect">
            <a:avLst/>
          </a:prstGeom>
          <a:noFill/>
        </p:spPr>
        <p:txBody>
          <a:bodyPr vert="horz" lIns="91440" tIns="45720" rIns="91440" bIns="45720" rtlCol="0" anchor="t">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ct val="100000"/>
              </a:lnSpc>
            </a:pPr>
            <a:r>
              <a:rPr lang="en-US" sz="3500" b="1" dirty="0">
                <a:solidFill>
                  <a:schemeClr val="accent2"/>
                </a:solidFill>
                <a:effectLst/>
              </a:rPr>
              <a:t>FY 2018 IRG: SCC: Empowering Smart and Connecticut Communities through Programmable Community Microgrids, NSF Award 1831811</a:t>
            </a:r>
          </a:p>
        </p:txBody>
      </p:sp>
      <p:sp>
        <p:nvSpPr>
          <p:cNvPr id="10" name="Subtitle 3"/>
          <p:cNvSpPr txBox="1">
            <a:spLocks/>
          </p:cNvSpPr>
          <p:nvPr/>
        </p:nvSpPr>
        <p:spPr>
          <a:xfrm>
            <a:off x="504092" y="3994656"/>
            <a:ext cx="11500338" cy="2489416"/>
          </a:xfrm>
          <a:prstGeom prst="rect">
            <a:avLst/>
          </a:prstGeom>
          <a:no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a:buNone/>
            </a:pPr>
            <a:r>
              <a:rPr lang="en-US" dirty="0">
                <a:solidFill>
                  <a:srgbClr val="2F5897"/>
                </a:solidFill>
              </a:rPr>
              <a:t>Peng Zhang</a:t>
            </a:r>
            <a:r>
              <a:rPr lang="en-US" baseline="30000" dirty="0">
                <a:solidFill>
                  <a:srgbClr val="2F5897"/>
                </a:solidFill>
              </a:rPr>
              <a:t>1</a:t>
            </a:r>
            <a:r>
              <a:rPr lang="en-US" dirty="0">
                <a:solidFill>
                  <a:srgbClr val="2F5897"/>
                </a:solidFill>
              </a:rPr>
              <a:t>, Peter Luh</a:t>
            </a:r>
            <a:r>
              <a:rPr lang="en-US" baseline="30000" dirty="0">
                <a:solidFill>
                  <a:srgbClr val="2F5897"/>
                </a:solidFill>
              </a:rPr>
              <a:t>1</a:t>
            </a:r>
            <a:r>
              <a:rPr lang="en-US" dirty="0">
                <a:solidFill>
                  <a:srgbClr val="2F5897"/>
                </a:solidFill>
              </a:rPr>
              <a:t>, Joel Rinebold</a:t>
            </a:r>
            <a:r>
              <a:rPr lang="en-US" baseline="30000" dirty="0">
                <a:solidFill>
                  <a:srgbClr val="2F5897"/>
                </a:solidFill>
              </a:rPr>
              <a:t>2</a:t>
            </a:r>
            <a:r>
              <a:rPr lang="en-US" dirty="0">
                <a:solidFill>
                  <a:srgbClr val="2F5897"/>
                </a:solidFill>
              </a:rPr>
              <a:t>, Baikun Li</a:t>
            </a:r>
            <a:r>
              <a:rPr lang="en-US" baseline="30000" dirty="0">
                <a:solidFill>
                  <a:srgbClr val="2F5897"/>
                </a:solidFill>
              </a:rPr>
              <a:t>1</a:t>
            </a:r>
            <a:r>
              <a:rPr lang="en-US" dirty="0">
                <a:solidFill>
                  <a:srgbClr val="2F5897"/>
                </a:solidFill>
              </a:rPr>
              <a:t>, Amir Herzberg</a:t>
            </a:r>
            <a:r>
              <a:rPr lang="en-US" baseline="30000" dirty="0">
                <a:solidFill>
                  <a:srgbClr val="2F5897"/>
                </a:solidFill>
              </a:rPr>
              <a:t>1</a:t>
            </a:r>
            <a:r>
              <a:rPr lang="en-US" dirty="0">
                <a:solidFill>
                  <a:srgbClr val="2F5897"/>
                </a:solidFill>
              </a:rPr>
              <a:t>, Fei Miao</a:t>
            </a:r>
            <a:r>
              <a:rPr lang="en-US" baseline="30000" dirty="0">
                <a:solidFill>
                  <a:srgbClr val="2F5897"/>
                </a:solidFill>
              </a:rPr>
              <a:t>1</a:t>
            </a:r>
            <a:r>
              <a:rPr lang="en-US">
                <a:solidFill>
                  <a:srgbClr val="2F5897"/>
                </a:solidFill>
              </a:rPr>
              <a:t>, </a:t>
            </a:r>
            <a:r>
              <a:rPr lang="en-US" smtClean="0">
                <a:solidFill>
                  <a:srgbClr val="2F5897"/>
                </a:solidFill>
              </a:rPr>
              <a:t>Mark Wick</a:t>
            </a:r>
            <a:r>
              <a:rPr lang="en-US" baseline="30000" smtClean="0">
                <a:solidFill>
                  <a:srgbClr val="2F5897"/>
                </a:solidFill>
              </a:rPr>
              <a:t>3</a:t>
            </a:r>
            <a:r>
              <a:rPr lang="en-US" dirty="0" smtClean="0">
                <a:solidFill>
                  <a:srgbClr val="2F5897"/>
                </a:solidFill>
              </a:rPr>
              <a:t>, Erin Steward</a:t>
            </a:r>
            <a:r>
              <a:rPr lang="en-US" baseline="30000" dirty="0" smtClean="0">
                <a:solidFill>
                  <a:srgbClr val="2F5897"/>
                </a:solidFill>
              </a:rPr>
              <a:t>4</a:t>
            </a:r>
            <a:r>
              <a:rPr lang="en-US" dirty="0" smtClean="0">
                <a:solidFill>
                  <a:srgbClr val="2F5897"/>
                </a:solidFill>
              </a:rPr>
              <a:t> </a:t>
            </a:r>
            <a:endParaRPr lang="en-US" dirty="0">
              <a:solidFill>
                <a:srgbClr val="2F5897"/>
              </a:solidFill>
            </a:endParaRPr>
          </a:p>
          <a:p>
            <a:pPr marL="0" indent="0" algn="ctr">
              <a:buNone/>
            </a:pPr>
            <a:r>
              <a:rPr lang="en-US" baseline="30000" dirty="0" smtClean="0">
                <a:solidFill>
                  <a:srgbClr val="2F5897"/>
                </a:solidFill>
              </a:rPr>
              <a:t>1</a:t>
            </a:r>
            <a:r>
              <a:rPr lang="en-US" dirty="0" smtClean="0">
                <a:solidFill>
                  <a:srgbClr val="2F5897"/>
                </a:solidFill>
              </a:rPr>
              <a:t> University </a:t>
            </a:r>
            <a:r>
              <a:rPr lang="en-US" dirty="0">
                <a:solidFill>
                  <a:srgbClr val="2F5897"/>
                </a:solidFill>
              </a:rPr>
              <a:t>of </a:t>
            </a:r>
            <a:r>
              <a:rPr lang="en-US" dirty="0" smtClean="0">
                <a:solidFill>
                  <a:srgbClr val="2F5897"/>
                </a:solidFill>
              </a:rPr>
              <a:t>Connecticut </a:t>
            </a:r>
            <a:r>
              <a:rPr lang="en-US" baseline="30000" dirty="0" smtClean="0">
                <a:solidFill>
                  <a:srgbClr val="2F5897"/>
                </a:solidFill>
              </a:rPr>
              <a:t>2</a:t>
            </a:r>
            <a:r>
              <a:rPr lang="en-US" dirty="0" smtClean="0">
                <a:solidFill>
                  <a:srgbClr val="2F5897"/>
                </a:solidFill>
              </a:rPr>
              <a:t> Connecticut Center for Advanced Technology </a:t>
            </a:r>
          </a:p>
          <a:p>
            <a:pPr marL="0" indent="0" algn="ctr">
              <a:buNone/>
            </a:pPr>
            <a:r>
              <a:rPr lang="en-US" baseline="30000" dirty="0" smtClean="0">
                <a:solidFill>
                  <a:srgbClr val="2F5897"/>
                </a:solidFill>
              </a:rPr>
              <a:t>3</a:t>
            </a:r>
            <a:r>
              <a:rPr lang="en-US" dirty="0" smtClean="0">
                <a:solidFill>
                  <a:srgbClr val="2F5897"/>
                </a:solidFill>
              </a:rPr>
              <a:t> Energy and Innovation Park, New Britain, CT </a:t>
            </a:r>
            <a:r>
              <a:rPr lang="en-US" baseline="30000" dirty="0" smtClean="0">
                <a:solidFill>
                  <a:srgbClr val="2F5897"/>
                </a:solidFill>
              </a:rPr>
              <a:t>4</a:t>
            </a:r>
            <a:r>
              <a:rPr lang="en-US" dirty="0" smtClean="0">
                <a:solidFill>
                  <a:srgbClr val="2F5897"/>
                </a:solidFill>
              </a:rPr>
              <a:t> City of </a:t>
            </a:r>
            <a:r>
              <a:rPr lang="en-US" dirty="0">
                <a:solidFill>
                  <a:srgbClr val="2F5897"/>
                </a:solidFill>
              </a:rPr>
              <a:t>New </a:t>
            </a:r>
            <a:r>
              <a:rPr lang="en-US" dirty="0" smtClean="0">
                <a:solidFill>
                  <a:srgbClr val="2F5897"/>
                </a:solidFill>
              </a:rPr>
              <a:t>Britain, CT </a:t>
            </a:r>
            <a:endParaRPr lang="en-US" dirty="0">
              <a:solidFill>
                <a:srgbClr val="2F5897"/>
              </a:solidFill>
            </a:endParaRPr>
          </a:p>
          <a:p>
            <a:pPr marL="0" indent="0" algn="ctr">
              <a:buNone/>
            </a:pPr>
            <a:r>
              <a:rPr lang="en-US" dirty="0" smtClean="0">
                <a:solidFill>
                  <a:srgbClr val="2F5897"/>
                </a:solidFill>
              </a:rPr>
              <a:t>https</a:t>
            </a:r>
            <a:r>
              <a:rPr lang="en-US" dirty="0">
                <a:solidFill>
                  <a:srgbClr val="2F5897"/>
                </a:solidFill>
              </a:rPr>
              <a:t>://power.engr.uconn.edu/</a:t>
            </a:r>
          </a:p>
        </p:txBody>
      </p:sp>
      <p:pic>
        <p:nvPicPr>
          <p:cNvPr id="8" name="Picture 7">
            <a:extLst>
              <a:ext uri="{FF2B5EF4-FFF2-40B4-BE49-F238E27FC236}">
                <a16:creationId xmlns:a16="http://schemas.microsoft.com/office/drawing/2014/main" id="{331AEE49-FF5E-AA4A-8731-F6F850307C2C}"/>
              </a:ext>
            </a:extLst>
          </p:cNvPr>
          <p:cNvPicPr>
            <a:picLocks noChangeAspect="1"/>
          </p:cNvPicPr>
          <p:nvPr/>
        </p:nvPicPr>
        <p:blipFill rotWithShape="1">
          <a:blip r:embed="rId3">
            <a:alphaModFix amt="33000"/>
            <a:extLst>
              <a:ext uri="{BEBA8EAE-BF5A-486C-A8C5-ECC9F3942E4B}">
                <a14:imgProps xmlns:a14="http://schemas.microsoft.com/office/drawing/2010/main">
                  <a14:imgLayer r:embed="rId4">
                    <a14:imgEffect>
                      <a14:saturation sat="46000"/>
                    </a14:imgEffect>
                  </a14:imgLayer>
                </a14:imgProps>
              </a:ext>
            </a:extLst>
          </a:blip>
          <a:srcRect b="4922"/>
          <a:stretch/>
        </p:blipFill>
        <p:spPr>
          <a:xfrm>
            <a:off x="0" y="216098"/>
            <a:ext cx="12192000" cy="1632875"/>
          </a:xfrm>
          <a:prstGeom prst="rect">
            <a:avLst/>
          </a:prstGeom>
        </p:spPr>
      </p:pic>
      <p:pic>
        <p:nvPicPr>
          <p:cNvPr id="12" name="Picture 2" descr="ttps://www.nsf.gov/images/logos/nsf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71946" y="6033006"/>
            <a:ext cx="820054" cy="82499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0" y="0"/>
            <a:ext cx="12192000" cy="400110"/>
          </a:xfrm>
          <a:prstGeom prst="rect">
            <a:avLst/>
          </a:prstGeom>
          <a:solidFill>
            <a:schemeClr val="accent1">
              <a:lumMod val="20000"/>
              <a:lumOff val="80000"/>
            </a:schemeClr>
          </a:solidFill>
        </p:spPr>
        <p:txBody>
          <a:bodyPr wrap="square" rtlCol="0">
            <a:spAutoFit/>
          </a:bodyPr>
          <a:lstStyle/>
          <a:p>
            <a:pPr algn="ctr"/>
            <a:r>
              <a:rPr lang="en-US" sz="2000" b="1" dirty="0"/>
              <a:t>2019 NSF SMART AND CONNECTED COMMUNITIES PI MEETING</a:t>
            </a:r>
          </a:p>
        </p:txBody>
      </p:sp>
    </p:spTree>
    <p:extLst>
      <p:ext uri="{BB962C8B-B14F-4D97-AF65-F5344CB8AC3E}">
        <p14:creationId xmlns:p14="http://schemas.microsoft.com/office/powerpoint/2010/main" val="4278698570"/>
      </p:ext>
    </p:extLst>
  </p:cSld>
  <p:clrMapOvr>
    <a:masterClrMapping/>
  </p:clrMapOvr>
  <mc:AlternateContent xmlns:mc="http://schemas.openxmlformats.org/markup-compatibility/2006" xmlns:p14="http://schemas.microsoft.com/office/powerpoint/2010/main">
    <mc:Choice Requires="p14">
      <p:transition p14:dur="250" advTm="10000"/>
    </mc:Choice>
    <mc:Fallback xmlns="">
      <p:transition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8"/>
          <p:cNvSpPr>
            <a:spLocks noGrp="1"/>
          </p:cNvSpPr>
          <p:nvPr>
            <p:ph type="title" idx="4294967295"/>
          </p:nvPr>
        </p:nvSpPr>
        <p:spPr>
          <a:xfrm>
            <a:off x="2070411" y="130175"/>
            <a:ext cx="8018153" cy="762000"/>
          </a:xfrm>
        </p:spPr>
        <p:txBody>
          <a:bodyPr>
            <a:noAutofit/>
          </a:bodyPr>
          <a:lstStyle/>
          <a:p>
            <a:pPr>
              <a:lnSpc>
                <a:spcPct val="100000"/>
              </a:lnSpc>
            </a:pPr>
            <a:r>
              <a:rPr lang="en-US" sz="4000" b="1" dirty="0">
                <a:solidFill>
                  <a:schemeClr val="accent2"/>
                </a:solidFill>
              </a:rPr>
              <a:t>Project Aims</a:t>
            </a:r>
          </a:p>
        </p:txBody>
      </p:sp>
      <p:sp>
        <p:nvSpPr>
          <p:cNvPr id="2" name="TextBox 1"/>
          <p:cNvSpPr txBox="1"/>
          <p:nvPr/>
        </p:nvSpPr>
        <p:spPr>
          <a:xfrm>
            <a:off x="317656" y="760000"/>
            <a:ext cx="11523662" cy="1200329"/>
          </a:xfrm>
          <a:prstGeom prst="rect">
            <a:avLst/>
          </a:prstGeom>
          <a:noFill/>
        </p:spPr>
        <p:txBody>
          <a:bodyPr wrap="square" rtlCol="0">
            <a:spAutoFit/>
          </a:bodyPr>
          <a:lstStyle/>
          <a:p>
            <a:pPr algn="just"/>
            <a:r>
              <a:rPr lang="en-US" sz="2400" b="1" dirty="0">
                <a:solidFill>
                  <a:srgbClr val="00B0F0"/>
                </a:solidFill>
              </a:rPr>
              <a:t>The main objective is to create smart programmable </a:t>
            </a:r>
            <a:r>
              <a:rPr lang="en-US" sz="2400" b="1" dirty="0" err="1">
                <a:solidFill>
                  <a:srgbClr val="00B0F0"/>
                </a:solidFill>
              </a:rPr>
              <a:t>microgrids</a:t>
            </a:r>
            <a:r>
              <a:rPr lang="en-US" sz="2400" b="1" dirty="0">
                <a:solidFill>
                  <a:srgbClr val="00B0F0"/>
                </a:solidFill>
              </a:rPr>
              <a:t> (SPMs) that enable software-defined, hardware-independent </a:t>
            </a:r>
            <a:r>
              <a:rPr lang="en-US" sz="2400" b="1" dirty="0" err="1">
                <a:solidFill>
                  <a:srgbClr val="00B0F0"/>
                </a:solidFill>
              </a:rPr>
              <a:t>microgrid</a:t>
            </a:r>
            <a:r>
              <a:rPr lang="en-US" sz="2400" b="1" dirty="0">
                <a:solidFill>
                  <a:srgbClr val="00B0F0"/>
                </a:solidFill>
              </a:rPr>
              <a:t> functions, particularly for resolving challenges that hinder </a:t>
            </a:r>
            <a:r>
              <a:rPr lang="en-US" sz="2400" b="1" dirty="0" err="1">
                <a:solidFill>
                  <a:srgbClr val="00B0F0"/>
                </a:solidFill>
              </a:rPr>
              <a:t>microgrid</a:t>
            </a:r>
            <a:r>
              <a:rPr lang="en-US" sz="2400" b="1" dirty="0">
                <a:solidFill>
                  <a:srgbClr val="00B0F0"/>
                </a:solidFill>
              </a:rPr>
              <a:t> adoptions</a:t>
            </a:r>
          </a:p>
        </p:txBody>
      </p:sp>
      <p:sp>
        <p:nvSpPr>
          <p:cNvPr id="12" name="TextBox 11">
            <a:extLst>
              <a:ext uri="{FF2B5EF4-FFF2-40B4-BE49-F238E27FC236}">
                <a16:creationId xmlns:a16="http://schemas.microsoft.com/office/drawing/2014/main" id="{BED175DE-D44F-374B-8BB9-C48645F99A33}"/>
              </a:ext>
            </a:extLst>
          </p:cNvPr>
          <p:cNvSpPr txBox="1"/>
          <p:nvPr/>
        </p:nvSpPr>
        <p:spPr>
          <a:xfrm>
            <a:off x="164489" y="1960329"/>
            <a:ext cx="5017111" cy="3416320"/>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sz="2400" b="1" dirty="0">
                <a:solidFill>
                  <a:srgbClr val="00B050"/>
                </a:solidFill>
              </a:rPr>
              <a:t>Architect a programmable </a:t>
            </a:r>
            <a:r>
              <a:rPr lang="en-US" sz="2400" b="1" dirty="0" err="1">
                <a:solidFill>
                  <a:srgbClr val="00B050"/>
                </a:solidFill>
              </a:rPr>
              <a:t>microgrid</a:t>
            </a:r>
            <a:endParaRPr lang="en-US" sz="2400" b="1" dirty="0">
              <a:solidFill>
                <a:srgbClr val="00B050"/>
              </a:solidFill>
            </a:endParaRPr>
          </a:p>
          <a:p>
            <a:pPr marL="285750" indent="-285750">
              <a:buFont typeface="Arial" panose="020B0604020202020204" pitchFamily="34" charset="0"/>
              <a:buChar char="•"/>
            </a:pPr>
            <a:endParaRPr lang="en-US" sz="2400" b="1" dirty="0">
              <a:solidFill>
                <a:srgbClr val="00B050"/>
              </a:solidFill>
            </a:endParaRPr>
          </a:p>
          <a:p>
            <a:pPr marL="285750" indent="-285750">
              <a:buFont typeface="Arial" panose="020B0604020202020204" pitchFamily="34" charset="0"/>
              <a:buChar char="•"/>
            </a:pPr>
            <a:r>
              <a:rPr lang="en-US" sz="2400" b="1" dirty="0">
                <a:solidFill>
                  <a:srgbClr val="00B050"/>
                </a:solidFill>
              </a:rPr>
              <a:t>Pioneer a concept of “software-defined operation optimization” </a:t>
            </a:r>
          </a:p>
          <a:p>
            <a:r>
              <a:rPr lang="en-US" sz="2400" b="1" dirty="0">
                <a:solidFill>
                  <a:srgbClr val="00B050"/>
                </a:solidFill>
              </a:rPr>
              <a:t>    for </a:t>
            </a:r>
            <a:r>
              <a:rPr lang="en-US" sz="2400" b="1" dirty="0" err="1">
                <a:solidFill>
                  <a:srgbClr val="00B050"/>
                </a:solidFill>
              </a:rPr>
              <a:t>microgrids</a:t>
            </a:r>
            <a:endParaRPr lang="en-US" sz="2400" b="1" dirty="0">
              <a:solidFill>
                <a:srgbClr val="00B050"/>
              </a:solidFill>
            </a:endParaRPr>
          </a:p>
          <a:p>
            <a:pPr marL="285750" indent="-285750">
              <a:buFont typeface="Arial" panose="020B0604020202020204" pitchFamily="34" charset="0"/>
              <a:buChar char="•"/>
            </a:pPr>
            <a:endParaRPr lang="en-US" sz="2400" b="1" dirty="0">
              <a:solidFill>
                <a:srgbClr val="00B050"/>
              </a:solidFill>
            </a:endParaRPr>
          </a:p>
          <a:p>
            <a:pPr marL="285750" indent="-285750">
              <a:buFont typeface="Arial" panose="020B0604020202020204" pitchFamily="34" charset="0"/>
              <a:buChar char="•"/>
            </a:pPr>
            <a:r>
              <a:rPr lang="en-US" sz="2400" b="1" dirty="0">
                <a:solidFill>
                  <a:srgbClr val="00B050"/>
                </a:solidFill>
              </a:rPr>
              <a:t>Devise software-defined Distributed Formal Analysis </a:t>
            </a:r>
          </a:p>
        </p:txBody>
      </p:sp>
      <p:pic>
        <p:nvPicPr>
          <p:cNvPr id="13" name="Picture 12"/>
          <p:cNvPicPr/>
          <p:nvPr/>
        </p:nvPicPr>
        <p:blipFill>
          <a:blip r:embed="rId3">
            <a:extLst>
              <a:ext uri="{28A0092B-C50C-407E-A947-70E740481C1C}">
                <a14:useLocalDpi xmlns:a14="http://schemas.microsoft.com/office/drawing/2010/main" val="0"/>
              </a:ext>
            </a:extLst>
          </a:blip>
          <a:stretch>
            <a:fillRect/>
          </a:stretch>
        </p:blipFill>
        <p:spPr bwMode="auto">
          <a:xfrm>
            <a:off x="4739187" y="2092504"/>
            <a:ext cx="7302500" cy="4059627"/>
          </a:xfrm>
          <a:prstGeom prst="rect">
            <a:avLst/>
          </a:prstGeom>
          <a:noFill/>
        </p:spPr>
      </p:pic>
    </p:spTree>
    <p:extLst>
      <p:ext uri="{BB962C8B-B14F-4D97-AF65-F5344CB8AC3E}">
        <p14:creationId xmlns:p14="http://schemas.microsoft.com/office/powerpoint/2010/main" val="4154429452"/>
      </p:ext>
    </p:extLst>
  </p:cSld>
  <p:clrMapOvr>
    <a:masterClrMapping/>
  </p:clrMapOvr>
  <p:transition spd="slow" advTm="65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8"/>
          <p:cNvSpPr>
            <a:spLocks noGrp="1"/>
          </p:cNvSpPr>
          <p:nvPr>
            <p:ph type="title" idx="4294967295"/>
          </p:nvPr>
        </p:nvSpPr>
        <p:spPr>
          <a:xfrm>
            <a:off x="2086923" y="0"/>
            <a:ext cx="8018153" cy="762000"/>
          </a:xfrm>
        </p:spPr>
        <p:txBody>
          <a:bodyPr>
            <a:noAutofit/>
          </a:bodyPr>
          <a:lstStyle/>
          <a:p>
            <a:pPr>
              <a:lnSpc>
                <a:spcPct val="100000"/>
              </a:lnSpc>
            </a:pPr>
            <a:r>
              <a:rPr lang="en-US" sz="4000" b="1" dirty="0">
                <a:solidFill>
                  <a:schemeClr val="accent2"/>
                </a:solidFill>
              </a:rPr>
              <a:t>Update of the Project</a:t>
            </a:r>
          </a:p>
        </p:txBody>
      </p:sp>
      <p:sp>
        <p:nvSpPr>
          <p:cNvPr id="3" name="Rectangle 2">
            <a:extLst>
              <a:ext uri="{FF2B5EF4-FFF2-40B4-BE49-F238E27FC236}">
                <a16:creationId xmlns:a16="http://schemas.microsoft.com/office/drawing/2014/main" id="{9FB79048-47FA-5D45-8718-51A15EDE240A}"/>
              </a:ext>
            </a:extLst>
          </p:cNvPr>
          <p:cNvSpPr/>
          <p:nvPr/>
        </p:nvSpPr>
        <p:spPr>
          <a:xfrm>
            <a:off x="211015" y="489734"/>
            <a:ext cx="11891775" cy="1446550"/>
          </a:xfrm>
          <a:prstGeom prst="rect">
            <a:avLst/>
          </a:prstGeom>
        </p:spPr>
        <p:txBody>
          <a:bodyPr wrap="square">
            <a:spAutoFit/>
          </a:bodyPr>
          <a:lstStyle/>
          <a:p>
            <a:pPr marL="285750" indent="-285750" algn="just">
              <a:buFont typeface="Arial" panose="020B0604020202020204" pitchFamily="34" charset="0"/>
              <a:buChar char="•"/>
            </a:pPr>
            <a:r>
              <a:rPr lang="en-US" sz="2800" b="1" dirty="0"/>
              <a:t>New sociotechnical outcomes.</a:t>
            </a:r>
            <a:r>
              <a:rPr lang="en-US" sz="2800" dirty="0"/>
              <a:t> </a:t>
            </a:r>
          </a:p>
          <a:p>
            <a:pPr marL="285750" indent="-285750" algn="just">
              <a:buFont typeface="Arial" panose="020B0604020202020204" pitchFamily="34" charset="0"/>
              <a:buChar char="•"/>
            </a:pPr>
            <a:endParaRPr lang="en-US" sz="2800" b="1" dirty="0"/>
          </a:p>
          <a:p>
            <a:pPr algn="just"/>
            <a:endParaRPr lang="en-US" sz="3200" b="1" dirty="0"/>
          </a:p>
        </p:txBody>
      </p:sp>
      <p:sp>
        <p:nvSpPr>
          <p:cNvPr id="6" name="Rectangle 5">
            <a:extLst>
              <a:ext uri="{FF2B5EF4-FFF2-40B4-BE49-F238E27FC236}">
                <a16:creationId xmlns:a16="http://schemas.microsoft.com/office/drawing/2014/main" id="{B0A92AB3-79B7-4B97-A91E-FA59148B8615}"/>
              </a:ext>
            </a:extLst>
          </p:cNvPr>
          <p:cNvSpPr/>
          <p:nvPr/>
        </p:nvSpPr>
        <p:spPr>
          <a:xfrm>
            <a:off x="892494" y="3880819"/>
            <a:ext cx="1506374" cy="369332"/>
          </a:xfrm>
          <a:prstGeom prst="rect">
            <a:avLst/>
          </a:prstGeom>
        </p:spPr>
        <p:txBody>
          <a:bodyPr wrap="none">
            <a:spAutoFit/>
          </a:bodyPr>
          <a:lstStyle/>
          <a:p>
            <a:r>
              <a:rPr lang="en-US" dirty="0"/>
              <a:t>SPM platform</a:t>
            </a:r>
          </a:p>
        </p:txBody>
      </p:sp>
      <p:sp>
        <p:nvSpPr>
          <p:cNvPr id="147" name="TextBox 183">
            <a:extLst>
              <a:ext uri="{FF2B5EF4-FFF2-40B4-BE49-F238E27FC236}">
                <a16:creationId xmlns:a16="http://schemas.microsoft.com/office/drawing/2014/main" id="{1BF6132A-E81F-4A41-A264-37FE7C5EF8E7}"/>
              </a:ext>
            </a:extLst>
          </p:cNvPr>
          <p:cNvSpPr txBox="1"/>
          <p:nvPr/>
        </p:nvSpPr>
        <p:spPr>
          <a:xfrm>
            <a:off x="3829406" y="3364091"/>
            <a:ext cx="2414187" cy="369332"/>
          </a:xfrm>
          <a:prstGeom prst="rect">
            <a:avLst/>
          </a:prstGeom>
        </p:spPr>
        <p:txBody>
          <a:bodyPr wrap="none">
            <a:spAutoFit/>
          </a:bodyPr>
          <a:lstStyle>
            <a:defPPr>
              <a:defRPr lang="en-US"/>
            </a:defPPr>
            <a:lvl1pPr>
              <a:defRPr b="1"/>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dirty="0"/>
              <a:t>Visualization  of the AD</a:t>
            </a:r>
          </a:p>
        </p:txBody>
      </p:sp>
      <p:pic>
        <p:nvPicPr>
          <p:cNvPr id="148" name="Picture 147">
            <a:extLst>
              <a:ext uri="{FF2B5EF4-FFF2-40B4-BE49-F238E27FC236}">
                <a16:creationId xmlns:a16="http://schemas.microsoft.com/office/drawing/2014/main" id="{9A62F552-B074-407B-B88E-B853E90E40EE}"/>
              </a:ext>
            </a:extLst>
          </p:cNvPr>
          <p:cNvPicPr>
            <a:picLocks noChangeAspect="1"/>
          </p:cNvPicPr>
          <p:nvPr/>
        </p:nvPicPr>
        <p:blipFill>
          <a:blip r:embed="rId3"/>
          <a:stretch>
            <a:fillRect/>
          </a:stretch>
        </p:blipFill>
        <p:spPr>
          <a:xfrm>
            <a:off x="3858486" y="1221408"/>
            <a:ext cx="2243755" cy="2119298"/>
          </a:xfrm>
          <a:prstGeom prst="rect">
            <a:avLst/>
          </a:prstGeom>
        </p:spPr>
      </p:pic>
      <p:pic>
        <p:nvPicPr>
          <p:cNvPr id="149" name="Picture 148">
            <a:extLst>
              <a:ext uri="{FF2B5EF4-FFF2-40B4-BE49-F238E27FC236}">
                <a16:creationId xmlns:a16="http://schemas.microsoft.com/office/drawing/2014/main" id="{08386A58-5E20-4CC7-BF3D-55135340C3B6}"/>
              </a:ext>
            </a:extLst>
          </p:cNvPr>
          <p:cNvPicPr>
            <a:picLocks noChangeAspect="1"/>
          </p:cNvPicPr>
          <p:nvPr/>
        </p:nvPicPr>
        <p:blipFill>
          <a:blip r:embed="rId4"/>
          <a:stretch>
            <a:fillRect/>
          </a:stretch>
        </p:blipFill>
        <p:spPr>
          <a:xfrm>
            <a:off x="6243593" y="1183135"/>
            <a:ext cx="2916426" cy="2076789"/>
          </a:xfrm>
          <a:prstGeom prst="rect">
            <a:avLst/>
          </a:prstGeom>
        </p:spPr>
      </p:pic>
      <p:sp>
        <p:nvSpPr>
          <p:cNvPr id="150" name="Rectangle 149">
            <a:extLst>
              <a:ext uri="{FF2B5EF4-FFF2-40B4-BE49-F238E27FC236}">
                <a16:creationId xmlns:a16="http://schemas.microsoft.com/office/drawing/2014/main" id="{E3D72EC8-25D6-4273-8EDA-2C180631A000}"/>
              </a:ext>
            </a:extLst>
          </p:cNvPr>
          <p:cNvSpPr/>
          <p:nvPr/>
        </p:nvSpPr>
        <p:spPr>
          <a:xfrm>
            <a:off x="6613713" y="3261267"/>
            <a:ext cx="2414188" cy="646331"/>
          </a:xfrm>
          <a:prstGeom prst="rect">
            <a:avLst/>
          </a:prstGeom>
        </p:spPr>
        <p:txBody>
          <a:bodyPr wrap="square">
            <a:spAutoFit/>
          </a:bodyPr>
          <a:lstStyle/>
          <a:p>
            <a:pPr algn="ctr"/>
            <a:r>
              <a:rPr lang="en-US" dirty="0"/>
              <a:t>A C</a:t>
            </a:r>
            <a:r>
              <a:rPr lang="en-US" altLang="zh-CN" dirty="0"/>
              <a:t>om</a:t>
            </a:r>
            <a:r>
              <a:rPr lang="en-US" dirty="0"/>
              <a:t>positional microgrids Power Flow </a:t>
            </a:r>
          </a:p>
        </p:txBody>
      </p:sp>
      <p:sp>
        <p:nvSpPr>
          <p:cNvPr id="152" name="Rectangle 151">
            <a:extLst>
              <a:ext uri="{FF2B5EF4-FFF2-40B4-BE49-F238E27FC236}">
                <a16:creationId xmlns:a16="http://schemas.microsoft.com/office/drawing/2014/main" id="{A77BA933-8FBF-4D4D-BDEF-756571CE954C}"/>
              </a:ext>
            </a:extLst>
          </p:cNvPr>
          <p:cNvSpPr/>
          <p:nvPr/>
        </p:nvSpPr>
        <p:spPr>
          <a:xfrm>
            <a:off x="9557537" y="3239043"/>
            <a:ext cx="2163606" cy="646331"/>
          </a:xfrm>
          <a:prstGeom prst="rect">
            <a:avLst/>
          </a:prstGeom>
        </p:spPr>
        <p:txBody>
          <a:bodyPr wrap="square">
            <a:spAutoFit/>
          </a:bodyPr>
          <a:lstStyle/>
          <a:p>
            <a:pPr algn="ctr"/>
            <a:r>
              <a:rPr lang="en-US" dirty="0"/>
              <a:t>Cyberattack resilient load forecasting  </a:t>
            </a:r>
          </a:p>
        </p:txBody>
      </p:sp>
      <p:pic>
        <p:nvPicPr>
          <p:cNvPr id="153" name="Picture 152">
            <a:extLst>
              <a:ext uri="{FF2B5EF4-FFF2-40B4-BE49-F238E27FC236}">
                <a16:creationId xmlns:a16="http://schemas.microsoft.com/office/drawing/2014/main" id="{CAA0A40B-F054-4861-80D2-61FF88390D31}"/>
              </a:ext>
            </a:extLst>
          </p:cNvPr>
          <p:cNvPicPr>
            <a:picLocks noChangeAspect="1"/>
          </p:cNvPicPr>
          <p:nvPr/>
        </p:nvPicPr>
        <p:blipFill>
          <a:blip r:embed="rId5"/>
          <a:stretch>
            <a:fillRect/>
          </a:stretch>
        </p:blipFill>
        <p:spPr>
          <a:xfrm>
            <a:off x="192943" y="4222166"/>
            <a:ext cx="2819539" cy="1912326"/>
          </a:xfrm>
          <a:prstGeom prst="rect">
            <a:avLst/>
          </a:prstGeom>
        </p:spPr>
      </p:pic>
      <p:sp>
        <p:nvSpPr>
          <p:cNvPr id="154" name="Rectangle 153">
            <a:extLst>
              <a:ext uri="{FF2B5EF4-FFF2-40B4-BE49-F238E27FC236}">
                <a16:creationId xmlns:a16="http://schemas.microsoft.com/office/drawing/2014/main" id="{72A81108-9212-46F9-982B-0F269F22543D}"/>
              </a:ext>
            </a:extLst>
          </p:cNvPr>
          <p:cNvSpPr/>
          <p:nvPr/>
        </p:nvSpPr>
        <p:spPr>
          <a:xfrm>
            <a:off x="170343" y="6130926"/>
            <a:ext cx="2813738" cy="646331"/>
          </a:xfrm>
          <a:prstGeom prst="rect">
            <a:avLst/>
          </a:prstGeom>
        </p:spPr>
        <p:txBody>
          <a:bodyPr wrap="square">
            <a:spAutoFit/>
          </a:bodyPr>
          <a:lstStyle/>
          <a:p>
            <a:pPr algn="ctr"/>
            <a:r>
              <a:rPr lang="en-US" dirty="0"/>
              <a:t>Distributed Formal Analysis for Power Networks</a:t>
            </a:r>
          </a:p>
        </p:txBody>
      </p:sp>
      <p:pic>
        <p:nvPicPr>
          <p:cNvPr id="155" name="Picture 154">
            <a:extLst>
              <a:ext uri="{FF2B5EF4-FFF2-40B4-BE49-F238E27FC236}">
                <a16:creationId xmlns:a16="http://schemas.microsoft.com/office/drawing/2014/main" id="{B8A76075-4EA5-4CA9-9D6E-D09961C91B67}"/>
              </a:ext>
            </a:extLst>
          </p:cNvPr>
          <p:cNvPicPr>
            <a:picLocks noChangeAspect="1"/>
          </p:cNvPicPr>
          <p:nvPr/>
        </p:nvPicPr>
        <p:blipFill>
          <a:blip r:embed="rId6"/>
          <a:stretch>
            <a:fillRect/>
          </a:stretch>
        </p:blipFill>
        <p:spPr>
          <a:xfrm>
            <a:off x="5637084" y="4097152"/>
            <a:ext cx="3131128" cy="1958764"/>
          </a:xfrm>
          <a:prstGeom prst="rect">
            <a:avLst/>
          </a:prstGeom>
        </p:spPr>
      </p:pic>
      <p:pic>
        <p:nvPicPr>
          <p:cNvPr id="156" name="Picture 155">
            <a:extLst>
              <a:ext uri="{FF2B5EF4-FFF2-40B4-BE49-F238E27FC236}">
                <a16:creationId xmlns:a16="http://schemas.microsoft.com/office/drawing/2014/main" id="{829F9A8F-7B2E-46DF-9B15-7B8218E862E5}"/>
              </a:ext>
            </a:extLst>
          </p:cNvPr>
          <p:cNvPicPr>
            <a:picLocks noChangeAspect="1"/>
          </p:cNvPicPr>
          <p:nvPr/>
        </p:nvPicPr>
        <p:blipFill>
          <a:blip r:embed="rId7"/>
          <a:stretch>
            <a:fillRect/>
          </a:stretch>
        </p:blipFill>
        <p:spPr>
          <a:xfrm>
            <a:off x="8902960" y="3985269"/>
            <a:ext cx="2818183" cy="2110969"/>
          </a:xfrm>
          <a:prstGeom prst="rect">
            <a:avLst/>
          </a:prstGeom>
        </p:spPr>
      </p:pic>
      <p:grpSp>
        <p:nvGrpSpPr>
          <p:cNvPr id="157" name="Group 156">
            <a:extLst>
              <a:ext uri="{FF2B5EF4-FFF2-40B4-BE49-F238E27FC236}">
                <a16:creationId xmlns:a16="http://schemas.microsoft.com/office/drawing/2014/main" id="{3787A65E-02FA-449D-8F2A-40F5A9AC02B2}"/>
              </a:ext>
            </a:extLst>
          </p:cNvPr>
          <p:cNvGrpSpPr/>
          <p:nvPr/>
        </p:nvGrpSpPr>
        <p:grpSpPr>
          <a:xfrm>
            <a:off x="3045256" y="3743535"/>
            <a:ext cx="2617788" cy="2479675"/>
            <a:chOff x="4729833" y="1400711"/>
            <a:chExt cx="2617788" cy="2479675"/>
          </a:xfrm>
        </p:grpSpPr>
        <p:sp>
          <p:nvSpPr>
            <p:cNvPr id="158" name="Line 28">
              <a:extLst>
                <a:ext uri="{FF2B5EF4-FFF2-40B4-BE49-F238E27FC236}">
                  <a16:creationId xmlns:a16="http://schemas.microsoft.com/office/drawing/2014/main" id="{5B88B19F-94BF-47D7-9EBA-B97F5A976495}"/>
                </a:ext>
              </a:extLst>
            </p:cNvPr>
            <p:cNvSpPr>
              <a:spLocks noChangeShapeType="1"/>
            </p:cNvSpPr>
            <p:nvPr/>
          </p:nvSpPr>
          <p:spPr bwMode="auto">
            <a:xfrm>
              <a:off x="4839371" y="2992974"/>
              <a:ext cx="1528763" cy="795338"/>
            </a:xfrm>
            <a:prstGeom prst="line">
              <a:avLst/>
            </a:prstGeom>
            <a:noFill/>
            <a:ln w="2857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nvGrpSpPr>
            <p:cNvPr id="159" name="Group 24">
              <a:extLst>
                <a:ext uri="{FF2B5EF4-FFF2-40B4-BE49-F238E27FC236}">
                  <a16:creationId xmlns:a16="http://schemas.microsoft.com/office/drawing/2014/main" id="{E3254695-1D27-4169-BEF0-B3B3B2CD0111}"/>
                </a:ext>
              </a:extLst>
            </p:cNvPr>
            <p:cNvGrpSpPr>
              <a:grpSpLocks/>
            </p:cNvGrpSpPr>
            <p:nvPr/>
          </p:nvGrpSpPr>
          <p:grpSpPr bwMode="auto">
            <a:xfrm>
              <a:off x="4729833" y="1400711"/>
              <a:ext cx="2508250" cy="2479675"/>
              <a:chOff x="578" y="2268"/>
              <a:chExt cx="1580" cy="1562"/>
            </a:xfrm>
          </p:grpSpPr>
          <p:sp>
            <p:nvSpPr>
              <p:cNvPr id="173" name="Line 36">
                <a:extLst>
                  <a:ext uri="{FF2B5EF4-FFF2-40B4-BE49-F238E27FC236}">
                    <a16:creationId xmlns:a16="http://schemas.microsoft.com/office/drawing/2014/main" id="{BF69DE54-D6F5-42AC-A2B5-D1931A8BB0F2}"/>
                  </a:ext>
                </a:extLst>
              </p:cNvPr>
              <p:cNvSpPr>
                <a:spLocks noChangeShapeType="1"/>
              </p:cNvSpPr>
              <p:nvPr/>
            </p:nvSpPr>
            <p:spPr bwMode="auto">
              <a:xfrm>
                <a:off x="672" y="2333"/>
                <a:ext cx="260" cy="1373"/>
              </a:xfrm>
              <a:prstGeom prst="line">
                <a:avLst/>
              </a:prstGeom>
              <a:noFill/>
              <a:ln w="2857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174" name="Line 37">
                <a:extLst>
                  <a:ext uri="{FF2B5EF4-FFF2-40B4-BE49-F238E27FC236}">
                    <a16:creationId xmlns:a16="http://schemas.microsoft.com/office/drawing/2014/main" id="{DD20F020-FA20-4F06-9265-50DEDA1067AB}"/>
                  </a:ext>
                </a:extLst>
              </p:cNvPr>
              <p:cNvSpPr>
                <a:spLocks noChangeShapeType="1"/>
              </p:cNvSpPr>
              <p:nvPr/>
            </p:nvSpPr>
            <p:spPr bwMode="auto">
              <a:xfrm flipV="1">
                <a:off x="578" y="3450"/>
                <a:ext cx="1580" cy="108"/>
              </a:xfrm>
              <a:prstGeom prst="line">
                <a:avLst/>
              </a:prstGeom>
              <a:noFill/>
              <a:ln w="2857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175" name="Line 28">
                <a:extLst>
                  <a:ext uri="{FF2B5EF4-FFF2-40B4-BE49-F238E27FC236}">
                    <a16:creationId xmlns:a16="http://schemas.microsoft.com/office/drawing/2014/main" id="{DE12391B-1D3E-49B1-B95D-607733D1E9C7}"/>
                  </a:ext>
                </a:extLst>
              </p:cNvPr>
              <p:cNvSpPr>
                <a:spLocks noChangeShapeType="1"/>
              </p:cNvSpPr>
              <p:nvPr/>
            </p:nvSpPr>
            <p:spPr bwMode="auto">
              <a:xfrm flipV="1">
                <a:off x="578" y="2466"/>
                <a:ext cx="1515" cy="207"/>
              </a:xfrm>
              <a:prstGeom prst="line">
                <a:avLst/>
              </a:prstGeom>
              <a:noFill/>
              <a:ln w="2857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176" name="Line 29">
                <a:extLst>
                  <a:ext uri="{FF2B5EF4-FFF2-40B4-BE49-F238E27FC236}">
                    <a16:creationId xmlns:a16="http://schemas.microsoft.com/office/drawing/2014/main" id="{52DB5FDF-F442-4CA2-8354-B7D78364F445}"/>
                  </a:ext>
                </a:extLst>
              </p:cNvPr>
              <p:cNvSpPr>
                <a:spLocks noChangeShapeType="1"/>
              </p:cNvSpPr>
              <p:nvPr/>
            </p:nvSpPr>
            <p:spPr bwMode="auto">
              <a:xfrm>
                <a:off x="1881" y="2268"/>
                <a:ext cx="212" cy="1562"/>
              </a:xfrm>
              <a:prstGeom prst="line">
                <a:avLst/>
              </a:prstGeom>
              <a:noFill/>
              <a:ln w="2857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grpSp>
        <p:grpSp>
          <p:nvGrpSpPr>
            <p:cNvPr id="160" name="Group 7">
              <a:extLst>
                <a:ext uri="{FF2B5EF4-FFF2-40B4-BE49-F238E27FC236}">
                  <a16:creationId xmlns:a16="http://schemas.microsoft.com/office/drawing/2014/main" id="{2205CE24-C200-41ED-B872-26619CEA8232}"/>
                </a:ext>
              </a:extLst>
            </p:cNvPr>
            <p:cNvGrpSpPr>
              <a:grpSpLocks/>
            </p:cNvGrpSpPr>
            <p:nvPr/>
          </p:nvGrpSpPr>
          <p:grpSpPr bwMode="auto">
            <a:xfrm>
              <a:off x="4993358" y="1646858"/>
              <a:ext cx="2354263" cy="2046288"/>
              <a:chOff x="1017" y="1128"/>
              <a:chExt cx="1483" cy="1289"/>
            </a:xfrm>
          </p:grpSpPr>
          <p:sp>
            <p:nvSpPr>
              <p:cNvPr id="161" name="Line 7">
                <a:extLst>
                  <a:ext uri="{FF2B5EF4-FFF2-40B4-BE49-F238E27FC236}">
                    <a16:creationId xmlns:a16="http://schemas.microsoft.com/office/drawing/2014/main" id="{A62DD5FC-7271-48C5-9105-793A43237A7C}"/>
                  </a:ext>
                </a:extLst>
              </p:cNvPr>
              <p:cNvSpPr>
                <a:spLocks noChangeShapeType="1"/>
              </p:cNvSpPr>
              <p:nvPr/>
            </p:nvSpPr>
            <p:spPr bwMode="auto">
              <a:xfrm flipV="1">
                <a:off x="1023" y="2392"/>
                <a:ext cx="1477" cy="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162" name="Line 8">
                <a:extLst>
                  <a:ext uri="{FF2B5EF4-FFF2-40B4-BE49-F238E27FC236}">
                    <a16:creationId xmlns:a16="http://schemas.microsoft.com/office/drawing/2014/main" id="{2705A143-5B0A-412A-BA71-E795F446D308}"/>
                  </a:ext>
                </a:extLst>
              </p:cNvPr>
              <p:cNvSpPr>
                <a:spLocks noChangeShapeType="1"/>
              </p:cNvSpPr>
              <p:nvPr/>
            </p:nvSpPr>
            <p:spPr bwMode="auto">
              <a:xfrm flipH="1" flipV="1">
                <a:off x="1017" y="1128"/>
                <a:ext cx="6" cy="1289"/>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163" name="Rectangle 162">
                <a:extLst>
                  <a:ext uri="{FF2B5EF4-FFF2-40B4-BE49-F238E27FC236}">
                    <a16:creationId xmlns:a16="http://schemas.microsoft.com/office/drawing/2014/main" id="{520AE89A-0F92-411D-B844-62C3FAC3CCBE}"/>
                  </a:ext>
                </a:extLst>
              </p:cNvPr>
              <p:cNvSpPr>
                <a:spLocks noChangeArrowheads="1"/>
              </p:cNvSpPr>
              <p:nvPr/>
            </p:nvSpPr>
            <p:spPr bwMode="auto">
              <a:xfrm>
                <a:off x="1203" y="1842"/>
                <a:ext cx="302"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en-US" altLang="zh-CN" sz="2000" b="0" i="1" dirty="0">
                    <a:solidFill>
                      <a:srgbClr val="FF0000"/>
                    </a:solidFill>
                    <a:latin typeface="Times New Roman" panose="02020603050405020304" pitchFamily="18" charset="0"/>
                    <a:ea typeface="SimSun" pitchFamily="2" charset="-122"/>
                    <a:cs typeface="Times New Roman" panose="02020603050405020304" pitchFamily="18" charset="0"/>
                  </a:rPr>
                  <a:t>x</a:t>
                </a:r>
                <a:r>
                  <a:rPr lang="en-US" altLang="zh-CN" sz="2000" b="0" baseline="30000" dirty="0">
                    <a:solidFill>
                      <a:srgbClr val="FF0000"/>
                    </a:solidFill>
                    <a:latin typeface="Times New Roman" panose="02020603050405020304" pitchFamily="18" charset="0"/>
                    <a:ea typeface="SimSun" pitchFamily="2" charset="-122"/>
                    <a:cs typeface="Times New Roman" panose="02020603050405020304" pitchFamily="18" charset="0"/>
                  </a:rPr>
                  <a:t>*</a:t>
                </a:r>
                <a:endParaRPr lang="en-US" b="0" dirty="0">
                  <a:solidFill>
                    <a:srgbClr val="FF0000"/>
                  </a:solidFill>
                  <a:latin typeface="Times New Roman" panose="02020603050405020304" pitchFamily="18" charset="0"/>
                  <a:cs typeface="Times New Roman" panose="02020603050405020304" pitchFamily="18" charset="0"/>
                </a:endParaRPr>
              </a:p>
            </p:txBody>
          </p:sp>
          <p:sp>
            <p:nvSpPr>
              <p:cNvPr id="164" name="Oval 163">
                <a:extLst>
                  <a:ext uri="{FF2B5EF4-FFF2-40B4-BE49-F238E27FC236}">
                    <a16:creationId xmlns:a16="http://schemas.microsoft.com/office/drawing/2014/main" id="{10379858-1BDD-407D-9BED-23A51759A464}"/>
                  </a:ext>
                </a:extLst>
              </p:cNvPr>
              <p:cNvSpPr>
                <a:spLocks noChangeArrowheads="1"/>
              </p:cNvSpPr>
              <p:nvPr/>
            </p:nvSpPr>
            <p:spPr bwMode="auto">
              <a:xfrm>
                <a:off x="1383" y="1337"/>
                <a:ext cx="72" cy="72"/>
              </a:xfrm>
              <a:prstGeom prst="ellipse">
                <a:avLst/>
              </a:prstGeom>
              <a:solidFill>
                <a:srgbClr val="0000FF"/>
              </a:solidFill>
              <a:ln w="9525">
                <a:solidFill>
                  <a:srgbClr val="0000FF"/>
                </a:solidFill>
                <a:round/>
                <a:headEnd/>
                <a:tailEnd/>
              </a:ln>
            </p:spPr>
            <p:txBody>
              <a:bodyPr/>
              <a:lstStyle/>
              <a:p>
                <a:pPr>
                  <a:spcBef>
                    <a:spcPct val="20000"/>
                  </a:spcBef>
                  <a:buFontTx/>
                  <a:buChar char="•"/>
                </a:pPr>
                <a:endParaRPr lang="en-US">
                  <a:latin typeface="Times New Roman" panose="02020603050405020304" pitchFamily="18" charset="0"/>
                  <a:cs typeface="Times New Roman" panose="02020603050405020304" pitchFamily="18" charset="0"/>
                </a:endParaRPr>
              </a:p>
            </p:txBody>
          </p:sp>
          <p:sp>
            <p:nvSpPr>
              <p:cNvPr id="165" name="Oval 164">
                <a:extLst>
                  <a:ext uri="{FF2B5EF4-FFF2-40B4-BE49-F238E27FC236}">
                    <a16:creationId xmlns:a16="http://schemas.microsoft.com/office/drawing/2014/main" id="{E6C0939A-1BD1-4556-8CEC-57407B2F2FC9}"/>
                  </a:ext>
                </a:extLst>
              </p:cNvPr>
              <p:cNvSpPr>
                <a:spLocks noChangeArrowheads="1"/>
              </p:cNvSpPr>
              <p:nvPr/>
            </p:nvSpPr>
            <p:spPr bwMode="auto">
              <a:xfrm>
                <a:off x="1383" y="1697"/>
                <a:ext cx="72" cy="72"/>
              </a:xfrm>
              <a:prstGeom prst="ellipse">
                <a:avLst/>
              </a:prstGeom>
              <a:solidFill>
                <a:srgbClr val="0000FF"/>
              </a:solidFill>
              <a:ln w="9525">
                <a:solidFill>
                  <a:srgbClr val="0000FF"/>
                </a:solidFill>
                <a:round/>
                <a:headEnd/>
                <a:tailEnd/>
              </a:ln>
            </p:spPr>
            <p:txBody>
              <a:bodyPr/>
              <a:lstStyle/>
              <a:p>
                <a:pPr>
                  <a:spcBef>
                    <a:spcPct val="20000"/>
                  </a:spcBef>
                  <a:buFontTx/>
                  <a:buChar char="•"/>
                </a:pPr>
                <a:endParaRPr lang="en-US">
                  <a:latin typeface="Times New Roman" panose="02020603050405020304" pitchFamily="18" charset="0"/>
                  <a:cs typeface="Times New Roman" panose="02020603050405020304" pitchFamily="18" charset="0"/>
                </a:endParaRPr>
              </a:p>
            </p:txBody>
          </p:sp>
          <p:sp>
            <p:nvSpPr>
              <p:cNvPr id="166" name="Oval 165">
                <a:extLst>
                  <a:ext uri="{FF2B5EF4-FFF2-40B4-BE49-F238E27FC236}">
                    <a16:creationId xmlns:a16="http://schemas.microsoft.com/office/drawing/2014/main" id="{F8B82F77-ED35-45BA-8306-45BCC736CAF2}"/>
                  </a:ext>
                </a:extLst>
              </p:cNvPr>
              <p:cNvSpPr>
                <a:spLocks noChangeArrowheads="1"/>
              </p:cNvSpPr>
              <p:nvPr/>
            </p:nvSpPr>
            <p:spPr bwMode="auto">
              <a:xfrm>
                <a:off x="1383" y="2057"/>
                <a:ext cx="72" cy="72"/>
              </a:xfrm>
              <a:prstGeom prst="ellipse">
                <a:avLst/>
              </a:prstGeom>
              <a:solidFill>
                <a:srgbClr val="0000CC"/>
              </a:solidFill>
              <a:ln w="9525">
                <a:solidFill>
                  <a:srgbClr val="0000CC"/>
                </a:solidFill>
                <a:round/>
                <a:headEnd/>
                <a:tailEnd/>
              </a:ln>
            </p:spPr>
            <p:txBody>
              <a:bodyPr/>
              <a:lstStyle/>
              <a:p>
                <a:pPr>
                  <a:spcBef>
                    <a:spcPct val="20000"/>
                  </a:spcBef>
                  <a:buFontTx/>
                  <a:buChar char="•"/>
                </a:pPr>
                <a:endParaRPr lang="en-US">
                  <a:latin typeface="Times New Roman" panose="02020603050405020304" pitchFamily="18" charset="0"/>
                  <a:cs typeface="Times New Roman" panose="02020603050405020304" pitchFamily="18" charset="0"/>
                </a:endParaRPr>
              </a:p>
            </p:txBody>
          </p:sp>
          <p:sp>
            <p:nvSpPr>
              <p:cNvPr id="167" name="Oval 166">
                <a:extLst>
                  <a:ext uri="{FF2B5EF4-FFF2-40B4-BE49-F238E27FC236}">
                    <a16:creationId xmlns:a16="http://schemas.microsoft.com/office/drawing/2014/main" id="{4DB282D6-D2F2-4F7B-848B-7273ECC70B1E}"/>
                  </a:ext>
                </a:extLst>
              </p:cNvPr>
              <p:cNvSpPr>
                <a:spLocks noChangeArrowheads="1"/>
              </p:cNvSpPr>
              <p:nvPr/>
            </p:nvSpPr>
            <p:spPr bwMode="auto">
              <a:xfrm>
                <a:off x="1743" y="1697"/>
                <a:ext cx="72" cy="72"/>
              </a:xfrm>
              <a:prstGeom prst="ellipse">
                <a:avLst/>
              </a:prstGeom>
              <a:solidFill>
                <a:srgbClr val="0000FF"/>
              </a:solidFill>
              <a:ln w="9525">
                <a:solidFill>
                  <a:srgbClr val="0000FF"/>
                </a:solidFill>
                <a:round/>
                <a:headEnd/>
                <a:tailEnd/>
              </a:ln>
            </p:spPr>
            <p:txBody>
              <a:bodyPr/>
              <a:lstStyle/>
              <a:p>
                <a:pPr>
                  <a:spcBef>
                    <a:spcPct val="20000"/>
                  </a:spcBef>
                  <a:buFontTx/>
                  <a:buChar char="•"/>
                </a:pPr>
                <a:endParaRPr lang="en-US">
                  <a:latin typeface="Times New Roman" panose="02020603050405020304" pitchFamily="18" charset="0"/>
                  <a:cs typeface="Times New Roman" panose="02020603050405020304" pitchFamily="18" charset="0"/>
                </a:endParaRPr>
              </a:p>
            </p:txBody>
          </p:sp>
          <p:sp>
            <p:nvSpPr>
              <p:cNvPr id="168" name="Oval 167">
                <a:extLst>
                  <a:ext uri="{FF2B5EF4-FFF2-40B4-BE49-F238E27FC236}">
                    <a16:creationId xmlns:a16="http://schemas.microsoft.com/office/drawing/2014/main" id="{9BE2C344-126E-4228-A2FC-DBC8DAFF5C1A}"/>
                  </a:ext>
                </a:extLst>
              </p:cNvPr>
              <p:cNvSpPr>
                <a:spLocks noChangeArrowheads="1"/>
              </p:cNvSpPr>
              <p:nvPr/>
            </p:nvSpPr>
            <p:spPr bwMode="auto">
              <a:xfrm>
                <a:off x="2103" y="2057"/>
                <a:ext cx="72" cy="72"/>
              </a:xfrm>
              <a:prstGeom prst="ellipse">
                <a:avLst/>
              </a:prstGeom>
              <a:solidFill>
                <a:srgbClr val="0000FF"/>
              </a:solidFill>
              <a:ln w="9525">
                <a:solidFill>
                  <a:srgbClr val="0000FF"/>
                </a:solidFill>
                <a:round/>
                <a:headEnd/>
                <a:tailEnd/>
              </a:ln>
            </p:spPr>
            <p:txBody>
              <a:bodyPr/>
              <a:lstStyle/>
              <a:p>
                <a:pPr>
                  <a:spcBef>
                    <a:spcPct val="20000"/>
                  </a:spcBef>
                  <a:buFontTx/>
                  <a:buChar char="•"/>
                </a:pPr>
                <a:endParaRPr lang="en-US">
                  <a:latin typeface="Times New Roman" panose="02020603050405020304" pitchFamily="18" charset="0"/>
                  <a:cs typeface="Times New Roman" panose="02020603050405020304" pitchFamily="18" charset="0"/>
                </a:endParaRPr>
              </a:p>
            </p:txBody>
          </p:sp>
          <p:sp>
            <p:nvSpPr>
              <p:cNvPr id="169" name="Oval 168">
                <a:extLst>
                  <a:ext uri="{FF2B5EF4-FFF2-40B4-BE49-F238E27FC236}">
                    <a16:creationId xmlns:a16="http://schemas.microsoft.com/office/drawing/2014/main" id="{9C1C50BC-209B-4FB8-8E87-36A78035C203}"/>
                  </a:ext>
                </a:extLst>
              </p:cNvPr>
              <p:cNvSpPr>
                <a:spLocks noChangeArrowheads="1"/>
              </p:cNvSpPr>
              <p:nvPr/>
            </p:nvSpPr>
            <p:spPr bwMode="auto">
              <a:xfrm>
                <a:off x="1743" y="2057"/>
                <a:ext cx="72" cy="72"/>
              </a:xfrm>
              <a:prstGeom prst="ellipse">
                <a:avLst/>
              </a:prstGeom>
              <a:solidFill>
                <a:srgbClr val="0000CC"/>
              </a:solidFill>
              <a:ln w="9525">
                <a:solidFill>
                  <a:srgbClr val="0000FF"/>
                </a:solidFill>
                <a:round/>
                <a:headEnd/>
                <a:tailEnd/>
              </a:ln>
            </p:spPr>
            <p:txBody>
              <a:bodyPr/>
              <a:lstStyle/>
              <a:p>
                <a:pPr>
                  <a:spcBef>
                    <a:spcPct val="20000"/>
                  </a:spcBef>
                  <a:buFontTx/>
                  <a:buChar char="•"/>
                </a:pPr>
                <a:endParaRPr lang="en-US">
                  <a:latin typeface="Times New Roman" panose="02020603050405020304" pitchFamily="18" charset="0"/>
                  <a:cs typeface="Times New Roman" panose="02020603050405020304" pitchFamily="18" charset="0"/>
                </a:endParaRPr>
              </a:p>
            </p:txBody>
          </p:sp>
          <p:sp>
            <p:nvSpPr>
              <p:cNvPr id="170" name="Oval 169">
                <a:extLst>
                  <a:ext uri="{FF2B5EF4-FFF2-40B4-BE49-F238E27FC236}">
                    <a16:creationId xmlns:a16="http://schemas.microsoft.com/office/drawing/2014/main" id="{1A2BBAAE-253C-475E-9F17-8EF7ACBAF225}"/>
                  </a:ext>
                </a:extLst>
              </p:cNvPr>
              <p:cNvSpPr>
                <a:spLocks noChangeArrowheads="1"/>
              </p:cNvSpPr>
              <p:nvPr/>
            </p:nvSpPr>
            <p:spPr bwMode="auto">
              <a:xfrm>
                <a:off x="1743" y="1337"/>
                <a:ext cx="72" cy="72"/>
              </a:xfrm>
              <a:prstGeom prst="ellipse">
                <a:avLst/>
              </a:prstGeom>
              <a:solidFill>
                <a:srgbClr val="0000CC"/>
              </a:solidFill>
              <a:ln w="9525">
                <a:solidFill>
                  <a:srgbClr val="0000FF"/>
                </a:solidFill>
                <a:round/>
                <a:headEnd/>
                <a:tailEnd/>
              </a:ln>
            </p:spPr>
            <p:txBody>
              <a:bodyPr/>
              <a:lstStyle/>
              <a:p>
                <a:pPr>
                  <a:spcBef>
                    <a:spcPct val="20000"/>
                  </a:spcBef>
                  <a:buFontTx/>
                  <a:buChar char="•"/>
                </a:pPr>
                <a:endParaRPr lang="en-US">
                  <a:latin typeface="Times New Roman" panose="02020603050405020304" pitchFamily="18" charset="0"/>
                  <a:cs typeface="Times New Roman" panose="02020603050405020304" pitchFamily="18" charset="0"/>
                </a:endParaRPr>
              </a:p>
            </p:txBody>
          </p:sp>
          <p:sp>
            <p:nvSpPr>
              <p:cNvPr id="171" name="Oval 170">
                <a:extLst>
                  <a:ext uri="{FF2B5EF4-FFF2-40B4-BE49-F238E27FC236}">
                    <a16:creationId xmlns:a16="http://schemas.microsoft.com/office/drawing/2014/main" id="{D1799068-F2BF-4ABB-994F-AA7B721F7D9B}"/>
                  </a:ext>
                </a:extLst>
              </p:cNvPr>
              <p:cNvSpPr>
                <a:spLocks noChangeArrowheads="1"/>
              </p:cNvSpPr>
              <p:nvPr/>
            </p:nvSpPr>
            <p:spPr bwMode="auto">
              <a:xfrm>
                <a:off x="2103" y="1697"/>
                <a:ext cx="72" cy="72"/>
              </a:xfrm>
              <a:prstGeom prst="ellipse">
                <a:avLst/>
              </a:prstGeom>
              <a:solidFill>
                <a:srgbClr val="0000FF"/>
              </a:solidFill>
              <a:ln w="9525">
                <a:solidFill>
                  <a:srgbClr val="0000FF"/>
                </a:solidFill>
                <a:round/>
                <a:headEnd/>
                <a:tailEnd/>
              </a:ln>
            </p:spPr>
            <p:txBody>
              <a:bodyPr/>
              <a:lstStyle/>
              <a:p>
                <a:pPr>
                  <a:spcBef>
                    <a:spcPct val="20000"/>
                  </a:spcBef>
                  <a:buFontTx/>
                  <a:buChar char="•"/>
                </a:pPr>
                <a:endParaRPr lang="en-US">
                  <a:latin typeface="Times New Roman" panose="02020603050405020304" pitchFamily="18" charset="0"/>
                  <a:cs typeface="Times New Roman" panose="02020603050405020304" pitchFamily="18" charset="0"/>
                </a:endParaRPr>
              </a:p>
            </p:txBody>
          </p:sp>
          <p:sp>
            <p:nvSpPr>
              <p:cNvPr id="172" name="Oval 171">
                <a:extLst>
                  <a:ext uri="{FF2B5EF4-FFF2-40B4-BE49-F238E27FC236}">
                    <a16:creationId xmlns:a16="http://schemas.microsoft.com/office/drawing/2014/main" id="{7304AC59-602F-40EA-91A7-8B9922D67F91}"/>
                  </a:ext>
                </a:extLst>
              </p:cNvPr>
              <p:cNvSpPr>
                <a:spLocks noChangeArrowheads="1"/>
              </p:cNvSpPr>
              <p:nvPr/>
            </p:nvSpPr>
            <p:spPr bwMode="auto">
              <a:xfrm>
                <a:off x="2103" y="1337"/>
                <a:ext cx="72" cy="72"/>
              </a:xfrm>
              <a:prstGeom prst="ellipse">
                <a:avLst/>
              </a:prstGeom>
              <a:solidFill>
                <a:srgbClr val="0000FF"/>
              </a:solidFill>
              <a:ln w="9525">
                <a:solidFill>
                  <a:srgbClr val="0000FF"/>
                </a:solidFill>
                <a:round/>
                <a:headEnd/>
                <a:tailEnd/>
              </a:ln>
            </p:spPr>
            <p:txBody>
              <a:bodyPr/>
              <a:lstStyle/>
              <a:p>
                <a:pPr>
                  <a:spcBef>
                    <a:spcPct val="20000"/>
                  </a:spcBef>
                  <a:buFontTx/>
                  <a:buChar char="•"/>
                </a:pPr>
                <a:endParaRPr lang="en-US">
                  <a:latin typeface="Times New Roman" panose="02020603050405020304" pitchFamily="18" charset="0"/>
                  <a:cs typeface="Times New Roman" panose="02020603050405020304" pitchFamily="18" charset="0"/>
                </a:endParaRPr>
              </a:p>
            </p:txBody>
          </p:sp>
        </p:grpSp>
      </p:grpSp>
      <p:grpSp>
        <p:nvGrpSpPr>
          <p:cNvPr id="177" name="Group 45">
            <a:extLst>
              <a:ext uri="{FF2B5EF4-FFF2-40B4-BE49-F238E27FC236}">
                <a16:creationId xmlns:a16="http://schemas.microsoft.com/office/drawing/2014/main" id="{3D2491EF-1C3E-49BF-A0C5-CF8C6320EC8E}"/>
              </a:ext>
            </a:extLst>
          </p:cNvPr>
          <p:cNvGrpSpPr>
            <a:grpSpLocks/>
          </p:cNvGrpSpPr>
          <p:nvPr/>
        </p:nvGrpSpPr>
        <p:grpSpPr bwMode="auto">
          <a:xfrm>
            <a:off x="3613824" y="4078709"/>
            <a:ext cx="1866900" cy="1960561"/>
            <a:chOff x="917" y="2466"/>
            <a:chExt cx="1176" cy="1235"/>
          </a:xfrm>
        </p:grpSpPr>
        <p:sp>
          <p:nvSpPr>
            <p:cNvPr id="178" name="Line 46">
              <a:extLst>
                <a:ext uri="{FF2B5EF4-FFF2-40B4-BE49-F238E27FC236}">
                  <a16:creationId xmlns:a16="http://schemas.microsoft.com/office/drawing/2014/main" id="{FE14EDD5-51C6-4492-B5E9-359E6C970D56}"/>
                </a:ext>
              </a:extLst>
            </p:cNvPr>
            <p:cNvSpPr>
              <a:spLocks noChangeShapeType="1"/>
            </p:cNvSpPr>
            <p:nvPr/>
          </p:nvSpPr>
          <p:spPr bwMode="auto">
            <a:xfrm flipV="1">
              <a:off x="917" y="2657"/>
              <a:ext cx="1176" cy="7"/>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179" name="Line 47">
              <a:extLst>
                <a:ext uri="{FF2B5EF4-FFF2-40B4-BE49-F238E27FC236}">
                  <a16:creationId xmlns:a16="http://schemas.microsoft.com/office/drawing/2014/main" id="{EAB23426-1726-41AB-A1B8-CC26D9B6812C}"/>
                </a:ext>
              </a:extLst>
            </p:cNvPr>
            <p:cNvSpPr>
              <a:spLocks noChangeShapeType="1"/>
            </p:cNvSpPr>
            <p:nvPr/>
          </p:nvSpPr>
          <p:spPr bwMode="auto">
            <a:xfrm>
              <a:off x="959" y="3377"/>
              <a:ext cx="1131"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180" name="Line 48">
              <a:extLst>
                <a:ext uri="{FF2B5EF4-FFF2-40B4-BE49-F238E27FC236}">
                  <a16:creationId xmlns:a16="http://schemas.microsoft.com/office/drawing/2014/main" id="{4D71FDDD-970D-4EF5-906F-188AD0FA42C9}"/>
                </a:ext>
              </a:extLst>
            </p:cNvPr>
            <p:cNvSpPr>
              <a:spLocks noChangeShapeType="1"/>
            </p:cNvSpPr>
            <p:nvPr/>
          </p:nvSpPr>
          <p:spPr bwMode="auto">
            <a:xfrm flipH="1">
              <a:off x="1847" y="2503"/>
              <a:ext cx="7" cy="1179"/>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181" name="Line 49">
              <a:extLst>
                <a:ext uri="{FF2B5EF4-FFF2-40B4-BE49-F238E27FC236}">
                  <a16:creationId xmlns:a16="http://schemas.microsoft.com/office/drawing/2014/main" id="{76830399-E007-4155-9143-3D8EA0EBC8DF}"/>
                </a:ext>
              </a:extLst>
            </p:cNvPr>
            <p:cNvSpPr>
              <a:spLocks noChangeShapeType="1"/>
            </p:cNvSpPr>
            <p:nvPr/>
          </p:nvSpPr>
          <p:spPr bwMode="auto">
            <a:xfrm flipH="1">
              <a:off x="1129" y="2466"/>
              <a:ext cx="0" cy="1235"/>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grpSp>
      <p:grpSp>
        <p:nvGrpSpPr>
          <p:cNvPr id="182" name="Group 181">
            <a:extLst>
              <a:ext uri="{FF2B5EF4-FFF2-40B4-BE49-F238E27FC236}">
                <a16:creationId xmlns:a16="http://schemas.microsoft.com/office/drawing/2014/main" id="{EDA7285E-D915-4163-BBCD-E6CB1CC5C87C}"/>
              </a:ext>
            </a:extLst>
          </p:cNvPr>
          <p:cNvGrpSpPr/>
          <p:nvPr/>
        </p:nvGrpSpPr>
        <p:grpSpPr>
          <a:xfrm>
            <a:off x="3233429" y="4035030"/>
            <a:ext cx="2181591" cy="1754793"/>
            <a:chOff x="6360373" y="4009982"/>
            <a:chExt cx="2181591" cy="1754793"/>
          </a:xfrm>
        </p:grpSpPr>
        <p:sp>
          <p:nvSpPr>
            <p:cNvPr id="183" name="Oval 182">
              <a:extLst>
                <a:ext uri="{FF2B5EF4-FFF2-40B4-BE49-F238E27FC236}">
                  <a16:creationId xmlns:a16="http://schemas.microsoft.com/office/drawing/2014/main" id="{7E9E3558-AE86-4967-9981-A461438530B6}"/>
                </a:ext>
              </a:extLst>
            </p:cNvPr>
            <p:cNvSpPr>
              <a:spLocks noChangeArrowheads="1"/>
            </p:cNvSpPr>
            <p:nvPr/>
          </p:nvSpPr>
          <p:spPr bwMode="auto">
            <a:xfrm>
              <a:off x="6360373" y="4270510"/>
              <a:ext cx="114300" cy="114300"/>
            </a:xfrm>
            <a:prstGeom prst="ellipse">
              <a:avLst/>
            </a:prstGeom>
            <a:solidFill>
              <a:srgbClr val="006600"/>
            </a:solidFill>
            <a:ln w="9525">
              <a:solidFill>
                <a:srgbClr val="0000FF"/>
              </a:solidFill>
              <a:round/>
              <a:headEnd/>
              <a:tailEnd/>
            </a:ln>
          </p:spPr>
          <p:txBody>
            <a:bodyPr/>
            <a:lstStyle/>
            <a:p>
              <a:pPr>
                <a:spcBef>
                  <a:spcPct val="20000"/>
                </a:spcBef>
                <a:buFontTx/>
                <a:buChar char="•"/>
              </a:pPr>
              <a:endParaRPr lang="en-US">
                <a:solidFill>
                  <a:srgbClr val="006600"/>
                </a:solidFill>
                <a:latin typeface="Times New Roman" panose="02020603050405020304" pitchFamily="18" charset="0"/>
                <a:cs typeface="Times New Roman" panose="02020603050405020304" pitchFamily="18" charset="0"/>
              </a:endParaRPr>
            </a:p>
          </p:txBody>
        </p:sp>
        <p:sp>
          <p:nvSpPr>
            <p:cNvPr id="184" name="Oval 183">
              <a:extLst>
                <a:ext uri="{FF2B5EF4-FFF2-40B4-BE49-F238E27FC236}">
                  <a16:creationId xmlns:a16="http://schemas.microsoft.com/office/drawing/2014/main" id="{73DCE9EE-1908-4081-97CE-A446C57E4A34}"/>
                </a:ext>
              </a:extLst>
            </p:cNvPr>
            <p:cNvSpPr>
              <a:spLocks noChangeArrowheads="1"/>
            </p:cNvSpPr>
            <p:nvPr/>
          </p:nvSpPr>
          <p:spPr bwMode="auto">
            <a:xfrm>
              <a:off x="6584528" y="5432987"/>
              <a:ext cx="114300" cy="114300"/>
            </a:xfrm>
            <a:prstGeom prst="ellipse">
              <a:avLst/>
            </a:prstGeom>
            <a:solidFill>
              <a:srgbClr val="006600"/>
            </a:solidFill>
            <a:ln w="9525">
              <a:solidFill>
                <a:srgbClr val="006600"/>
              </a:solidFill>
              <a:round/>
              <a:headEnd/>
              <a:tailEnd/>
            </a:ln>
          </p:spPr>
          <p:txBody>
            <a:bodyPr/>
            <a:lstStyle/>
            <a:p>
              <a:pPr>
                <a:spcBef>
                  <a:spcPct val="20000"/>
                </a:spcBef>
                <a:buFontTx/>
                <a:buChar char="•"/>
              </a:pPr>
              <a:endParaRPr lang="en-US">
                <a:latin typeface="Times New Roman" panose="02020603050405020304" pitchFamily="18" charset="0"/>
                <a:cs typeface="Times New Roman" panose="02020603050405020304" pitchFamily="18" charset="0"/>
              </a:endParaRPr>
            </a:p>
          </p:txBody>
        </p:sp>
        <p:sp>
          <p:nvSpPr>
            <p:cNvPr id="185" name="Oval 184">
              <a:extLst>
                <a:ext uri="{FF2B5EF4-FFF2-40B4-BE49-F238E27FC236}">
                  <a16:creationId xmlns:a16="http://schemas.microsoft.com/office/drawing/2014/main" id="{B88337CA-0597-4D04-B14B-A5AC75640122}"/>
                </a:ext>
              </a:extLst>
            </p:cNvPr>
            <p:cNvSpPr>
              <a:spLocks noChangeArrowheads="1"/>
            </p:cNvSpPr>
            <p:nvPr/>
          </p:nvSpPr>
          <p:spPr bwMode="auto">
            <a:xfrm>
              <a:off x="7010400" y="5650475"/>
              <a:ext cx="114300" cy="114300"/>
            </a:xfrm>
            <a:prstGeom prst="ellipse">
              <a:avLst/>
            </a:prstGeom>
            <a:solidFill>
              <a:srgbClr val="006600"/>
            </a:solidFill>
            <a:ln w="9525">
              <a:solidFill>
                <a:srgbClr val="006600"/>
              </a:solidFill>
              <a:round/>
              <a:headEnd/>
              <a:tailEnd/>
            </a:ln>
          </p:spPr>
          <p:txBody>
            <a:bodyPr/>
            <a:lstStyle/>
            <a:p>
              <a:pPr>
                <a:spcBef>
                  <a:spcPct val="20000"/>
                </a:spcBef>
                <a:buFontTx/>
                <a:buChar char="•"/>
              </a:pPr>
              <a:endParaRPr lang="en-US">
                <a:latin typeface="Times New Roman" panose="02020603050405020304" pitchFamily="18" charset="0"/>
                <a:cs typeface="Times New Roman" panose="02020603050405020304" pitchFamily="18" charset="0"/>
              </a:endParaRPr>
            </a:p>
          </p:txBody>
        </p:sp>
        <p:sp>
          <p:nvSpPr>
            <p:cNvPr id="186" name="Oval 185">
              <a:extLst>
                <a:ext uri="{FF2B5EF4-FFF2-40B4-BE49-F238E27FC236}">
                  <a16:creationId xmlns:a16="http://schemas.microsoft.com/office/drawing/2014/main" id="{7748CEDA-E148-4D84-A2AC-7E3F1DF469EA}"/>
                </a:ext>
              </a:extLst>
            </p:cNvPr>
            <p:cNvSpPr>
              <a:spLocks noChangeArrowheads="1"/>
            </p:cNvSpPr>
            <p:nvPr/>
          </p:nvSpPr>
          <p:spPr bwMode="auto">
            <a:xfrm>
              <a:off x="8427664" y="5545388"/>
              <a:ext cx="114300" cy="114300"/>
            </a:xfrm>
            <a:prstGeom prst="ellipse">
              <a:avLst/>
            </a:prstGeom>
            <a:solidFill>
              <a:srgbClr val="006600"/>
            </a:solidFill>
            <a:ln w="9525">
              <a:solidFill>
                <a:srgbClr val="006600"/>
              </a:solidFill>
              <a:round/>
              <a:headEnd/>
              <a:tailEnd/>
            </a:ln>
          </p:spPr>
          <p:txBody>
            <a:bodyPr/>
            <a:lstStyle/>
            <a:p>
              <a:pPr>
                <a:spcBef>
                  <a:spcPct val="20000"/>
                </a:spcBef>
                <a:buFontTx/>
                <a:buChar char="•"/>
              </a:pPr>
              <a:endParaRPr lang="en-US">
                <a:latin typeface="Times New Roman" panose="02020603050405020304" pitchFamily="18" charset="0"/>
                <a:cs typeface="Times New Roman" panose="02020603050405020304" pitchFamily="18" charset="0"/>
              </a:endParaRPr>
            </a:p>
          </p:txBody>
        </p:sp>
        <p:sp>
          <p:nvSpPr>
            <p:cNvPr id="187" name="Oval 186">
              <a:extLst>
                <a:ext uri="{FF2B5EF4-FFF2-40B4-BE49-F238E27FC236}">
                  <a16:creationId xmlns:a16="http://schemas.microsoft.com/office/drawing/2014/main" id="{52075935-6639-448D-87AD-6F433B40C30D}"/>
                </a:ext>
              </a:extLst>
            </p:cNvPr>
            <p:cNvSpPr>
              <a:spLocks noChangeArrowheads="1"/>
            </p:cNvSpPr>
            <p:nvPr/>
          </p:nvSpPr>
          <p:spPr bwMode="auto">
            <a:xfrm>
              <a:off x="8240713" y="4009982"/>
              <a:ext cx="114300" cy="114300"/>
            </a:xfrm>
            <a:prstGeom prst="ellipse">
              <a:avLst/>
            </a:prstGeom>
            <a:solidFill>
              <a:srgbClr val="006600"/>
            </a:solidFill>
            <a:ln w="9525">
              <a:solidFill>
                <a:srgbClr val="006600"/>
              </a:solidFill>
              <a:round/>
              <a:headEnd/>
              <a:tailEnd/>
            </a:ln>
          </p:spPr>
          <p:txBody>
            <a:bodyPr/>
            <a:lstStyle/>
            <a:p>
              <a:pPr>
                <a:spcBef>
                  <a:spcPct val="20000"/>
                </a:spcBef>
                <a:buFontTx/>
                <a:buChar char="•"/>
              </a:pPr>
              <a:endParaRPr lang="en-US">
                <a:latin typeface="Times New Roman" panose="02020603050405020304" pitchFamily="18" charset="0"/>
                <a:cs typeface="Times New Roman" panose="02020603050405020304" pitchFamily="18" charset="0"/>
              </a:endParaRPr>
            </a:p>
          </p:txBody>
        </p:sp>
      </p:grpSp>
      <p:grpSp>
        <p:nvGrpSpPr>
          <p:cNvPr id="188" name="Group 187">
            <a:extLst>
              <a:ext uri="{FF2B5EF4-FFF2-40B4-BE49-F238E27FC236}">
                <a16:creationId xmlns:a16="http://schemas.microsoft.com/office/drawing/2014/main" id="{33BF767D-A150-4651-88AF-DE2D87BBC44F}"/>
              </a:ext>
            </a:extLst>
          </p:cNvPr>
          <p:cNvGrpSpPr/>
          <p:nvPr/>
        </p:nvGrpSpPr>
        <p:grpSpPr>
          <a:xfrm>
            <a:off x="3883456" y="4312592"/>
            <a:ext cx="1257301" cy="1276146"/>
            <a:chOff x="7010400" y="4287544"/>
            <a:chExt cx="1257301" cy="1276146"/>
          </a:xfrm>
        </p:grpSpPr>
        <p:sp>
          <p:nvSpPr>
            <p:cNvPr id="189" name="Oval 188">
              <a:extLst>
                <a:ext uri="{FF2B5EF4-FFF2-40B4-BE49-F238E27FC236}">
                  <a16:creationId xmlns:a16="http://schemas.microsoft.com/office/drawing/2014/main" id="{10C729C1-E192-4B9E-A690-006370D3F557}"/>
                </a:ext>
              </a:extLst>
            </p:cNvPr>
            <p:cNvSpPr>
              <a:spLocks noChangeArrowheads="1"/>
            </p:cNvSpPr>
            <p:nvPr/>
          </p:nvSpPr>
          <p:spPr bwMode="auto">
            <a:xfrm>
              <a:off x="7010400" y="4287544"/>
              <a:ext cx="114300" cy="114300"/>
            </a:xfrm>
            <a:prstGeom prst="ellipse">
              <a:avLst/>
            </a:prstGeom>
            <a:solidFill>
              <a:srgbClr val="FF0000"/>
            </a:solidFill>
            <a:ln w="9525">
              <a:solidFill>
                <a:srgbClr val="FF0000"/>
              </a:solidFill>
              <a:round/>
              <a:headEnd/>
              <a:tailEnd/>
            </a:ln>
          </p:spPr>
          <p:txBody>
            <a:bodyPr/>
            <a:lstStyle/>
            <a:p>
              <a:pPr>
                <a:spcBef>
                  <a:spcPct val="20000"/>
                </a:spcBef>
                <a:buFontTx/>
                <a:buChar char="•"/>
              </a:pPr>
              <a:endParaRPr lang="en-US">
                <a:latin typeface="Times New Roman" panose="02020603050405020304" pitchFamily="18" charset="0"/>
                <a:cs typeface="Times New Roman" panose="02020603050405020304" pitchFamily="18" charset="0"/>
              </a:endParaRPr>
            </a:p>
          </p:txBody>
        </p:sp>
        <p:sp>
          <p:nvSpPr>
            <p:cNvPr id="190" name="Oval 189">
              <a:extLst>
                <a:ext uri="{FF2B5EF4-FFF2-40B4-BE49-F238E27FC236}">
                  <a16:creationId xmlns:a16="http://schemas.microsoft.com/office/drawing/2014/main" id="{79F9B7D7-C839-407F-A36F-82B5F7FC0556}"/>
                </a:ext>
              </a:extLst>
            </p:cNvPr>
            <p:cNvSpPr>
              <a:spLocks noChangeArrowheads="1"/>
            </p:cNvSpPr>
            <p:nvPr/>
          </p:nvSpPr>
          <p:spPr bwMode="auto">
            <a:xfrm>
              <a:off x="8153401" y="4294708"/>
              <a:ext cx="114300" cy="114300"/>
            </a:xfrm>
            <a:prstGeom prst="ellipse">
              <a:avLst/>
            </a:prstGeom>
            <a:solidFill>
              <a:srgbClr val="FF0000"/>
            </a:solidFill>
            <a:ln w="9525">
              <a:solidFill>
                <a:srgbClr val="FF0000"/>
              </a:solidFill>
              <a:round/>
              <a:headEnd/>
              <a:tailEnd/>
            </a:ln>
          </p:spPr>
          <p:txBody>
            <a:bodyPr/>
            <a:lstStyle/>
            <a:p>
              <a:pPr>
                <a:spcBef>
                  <a:spcPct val="20000"/>
                </a:spcBef>
                <a:buFontTx/>
                <a:buChar char="•"/>
              </a:pPr>
              <a:endParaRPr lang="en-US">
                <a:latin typeface="Times New Roman" panose="02020603050405020304" pitchFamily="18" charset="0"/>
                <a:cs typeface="Times New Roman" panose="02020603050405020304" pitchFamily="18" charset="0"/>
              </a:endParaRPr>
            </a:p>
          </p:txBody>
        </p:sp>
        <p:sp>
          <p:nvSpPr>
            <p:cNvPr id="191" name="Oval 190">
              <a:extLst>
                <a:ext uri="{FF2B5EF4-FFF2-40B4-BE49-F238E27FC236}">
                  <a16:creationId xmlns:a16="http://schemas.microsoft.com/office/drawing/2014/main" id="{3ED532DE-9800-4EB4-9F9E-A890BDEF9AD2}"/>
                </a:ext>
              </a:extLst>
            </p:cNvPr>
            <p:cNvSpPr>
              <a:spLocks noChangeArrowheads="1"/>
            </p:cNvSpPr>
            <p:nvPr/>
          </p:nvSpPr>
          <p:spPr bwMode="auto">
            <a:xfrm>
              <a:off x="8153401" y="5433508"/>
              <a:ext cx="114300" cy="114300"/>
            </a:xfrm>
            <a:prstGeom prst="ellipse">
              <a:avLst/>
            </a:prstGeom>
            <a:solidFill>
              <a:srgbClr val="FF0000"/>
            </a:solidFill>
            <a:ln w="9525">
              <a:solidFill>
                <a:srgbClr val="FF0000"/>
              </a:solidFill>
              <a:round/>
              <a:headEnd/>
              <a:tailEnd/>
            </a:ln>
          </p:spPr>
          <p:txBody>
            <a:bodyPr/>
            <a:lstStyle/>
            <a:p>
              <a:pPr>
                <a:spcBef>
                  <a:spcPct val="20000"/>
                </a:spcBef>
                <a:buFontTx/>
                <a:buChar char="•"/>
              </a:pPr>
              <a:endParaRPr lang="en-US">
                <a:latin typeface="Times New Roman" panose="02020603050405020304" pitchFamily="18" charset="0"/>
                <a:cs typeface="Times New Roman" panose="02020603050405020304" pitchFamily="18" charset="0"/>
              </a:endParaRPr>
            </a:p>
          </p:txBody>
        </p:sp>
        <p:sp>
          <p:nvSpPr>
            <p:cNvPr id="192" name="Oval 191">
              <a:extLst>
                <a:ext uri="{FF2B5EF4-FFF2-40B4-BE49-F238E27FC236}">
                  <a16:creationId xmlns:a16="http://schemas.microsoft.com/office/drawing/2014/main" id="{EB547CFF-7F08-4701-9C89-CD2B4BF1C8D0}"/>
                </a:ext>
              </a:extLst>
            </p:cNvPr>
            <p:cNvSpPr>
              <a:spLocks noChangeArrowheads="1"/>
            </p:cNvSpPr>
            <p:nvPr/>
          </p:nvSpPr>
          <p:spPr bwMode="auto">
            <a:xfrm>
              <a:off x="7012767" y="5449390"/>
              <a:ext cx="114300" cy="114300"/>
            </a:xfrm>
            <a:prstGeom prst="ellipse">
              <a:avLst/>
            </a:prstGeom>
            <a:solidFill>
              <a:srgbClr val="FF0000"/>
            </a:solidFill>
            <a:ln w="9525">
              <a:solidFill>
                <a:srgbClr val="FF0000"/>
              </a:solidFill>
              <a:round/>
              <a:headEnd/>
              <a:tailEnd/>
            </a:ln>
          </p:spPr>
          <p:txBody>
            <a:bodyPr/>
            <a:lstStyle/>
            <a:p>
              <a:pPr>
                <a:spcBef>
                  <a:spcPct val="20000"/>
                </a:spcBef>
                <a:buFontTx/>
                <a:buChar char="•"/>
              </a:pPr>
              <a:endParaRPr lang="en-US">
                <a:latin typeface="Times New Roman" panose="02020603050405020304" pitchFamily="18" charset="0"/>
                <a:cs typeface="Times New Roman" panose="02020603050405020304" pitchFamily="18" charset="0"/>
              </a:endParaRPr>
            </a:p>
          </p:txBody>
        </p:sp>
      </p:grpSp>
      <p:sp>
        <p:nvSpPr>
          <p:cNvPr id="193" name="Rectangle 30">
            <a:extLst>
              <a:ext uri="{FF2B5EF4-FFF2-40B4-BE49-F238E27FC236}">
                <a16:creationId xmlns:a16="http://schemas.microsoft.com/office/drawing/2014/main" id="{0658FD04-F043-4D47-BDD9-D3062CC77F34}"/>
              </a:ext>
            </a:extLst>
          </p:cNvPr>
          <p:cNvSpPr>
            <a:spLocks noChangeArrowheads="1"/>
          </p:cNvSpPr>
          <p:nvPr/>
        </p:nvSpPr>
        <p:spPr bwMode="auto">
          <a:xfrm>
            <a:off x="2923394" y="3949169"/>
            <a:ext cx="395638"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en-US" altLang="zh-CN" sz="2000" b="0" i="1" dirty="0">
                <a:latin typeface="Times New Roman" panose="02020603050405020304" pitchFamily="18" charset="0"/>
                <a:ea typeface="SimSun" pitchFamily="2" charset="-122"/>
                <a:cs typeface="Times New Roman" panose="02020603050405020304" pitchFamily="18" charset="0"/>
              </a:rPr>
              <a:t>x</a:t>
            </a:r>
            <a:r>
              <a:rPr lang="en-US" altLang="zh-CN" sz="2000" b="0" baseline="-25000" dirty="0">
                <a:latin typeface="Times New Roman" panose="02020603050405020304" pitchFamily="18" charset="0"/>
                <a:ea typeface="SimSun" pitchFamily="2" charset="-122"/>
                <a:cs typeface="Times New Roman" panose="02020603050405020304" pitchFamily="18" charset="0"/>
              </a:rPr>
              <a:t>2</a:t>
            </a:r>
            <a:endParaRPr lang="en-US" b="0" baseline="-25000" dirty="0">
              <a:latin typeface="Times New Roman" panose="02020603050405020304" pitchFamily="18" charset="0"/>
              <a:cs typeface="Times New Roman" panose="02020603050405020304" pitchFamily="18" charset="0"/>
            </a:endParaRPr>
          </a:p>
        </p:txBody>
      </p:sp>
      <p:sp>
        <p:nvSpPr>
          <p:cNvPr id="194" name="Rectangle 30">
            <a:extLst>
              <a:ext uri="{FF2B5EF4-FFF2-40B4-BE49-F238E27FC236}">
                <a16:creationId xmlns:a16="http://schemas.microsoft.com/office/drawing/2014/main" id="{3B2A7016-24D2-4299-8C61-FF885DB1071C}"/>
              </a:ext>
            </a:extLst>
          </p:cNvPr>
          <p:cNvSpPr>
            <a:spLocks noChangeArrowheads="1"/>
          </p:cNvSpPr>
          <p:nvPr/>
        </p:nvSpPr>
        <p:spPr bwMode="auto">
          <a:xfrm>
            <a:off x="5515949" y="5944319"/>
            <a:ext cx="402560"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en-US" altLang="zh-CN" sz="2000" b="0" i="1" dirty="0">
                <a:latin typeface="Times New Roman" panose="02020603050405020304" pitchFamily="18" charset="0"/>
                <a:ea typeface="SimSun" pitchFamily="2" charset="-122"/>
                <a:cs typeface="Times New Roman" panose="02020603050405020304" pitchFamily="18" charset="0"/>
              </a:rPr>
              <a:t>x</a:t>
            </a:r>
            <a:r>
              <a:rPr lang="en-US" altLang="zh-CN" sz="2000" b="0" baseline="-25000" dirty="0">
                <a:latin typeface="Times New Roman" panose="02020603050405020304" pitchFamily="18" charset="0"/>
                <a:ea typeface="SimSun" pitchFamily="2" charset="-122"/>
                <a:cs typeface="Times New Roman" panose="02020603050405020304" pitchFamily="18" charset="0"/>
              </a:rPr>
              <a:t>1</a:t>
            </a:r>
            <a:endParaRPr lang="en-US" b="0" baseline="-25000" dirty="0">
              <a:latin typeface="Times New Roman" panose="02020603050405020304" pitchFamily="18" charset="0"/>
              <a:cs typeface="Times New Roman" panose="02020603050405020304" pitchFamily="18" charset="0"/>
            </a:endParaRPr>
          </a:p>
        </p:txBody>
      </p:sp>
      <p:sp>
        <p:nvSpPr>
          <p:cNvPr id="195" name="Rectangle 194">
            <a:extLst>
              <a:ext uri="{FF2B5EF4-FFF2-40B4-BE49-F238E27FC236}">
                <a16:creationId xmlns:a16="http://schemas.microsoft.com/office/drawing/2014/main" id="{37B867BC-6578-410A-802E-B00C84C5B1A1}"/>
              </a:ext>
            </a:extLst>
          </p:cNvPr>
          <p:cNvSpPr/>
          <p:nvPr/>
        </p:nvSpPr>
        <p:spPr>
          <a:xfrm>
            <a:off x="2725953" y="6200589"/>
            <a:ext cx="3370046" cy="646331"/>
          </a:xfrm>
          <a:prstGeom prst="rect">
            <a:avLst/>
          </a:prstGeom>
        </p:spPr>
        <p:txBody>
          <a:bodyPr wrap="square">
            <a:spAutoFit/>
          </a:bodyPr>
          <a:lstStyle/>
          <a:p>
            <a:pPr algn="ctr"/>
            <a:r>
              <a:rPr lang="en-US" dirty="0"/>
              <a:t>A systematic formulation approach  for unit commitment  </a:t>
            </a:r>
          </a:p>
        </p:txBody>
      </p:sp>
      <p:sp>
        <p:nvSpPr>
          <p:cNvPr id="196" name="Rectangle 195">
            <a:extLst>
              <a:ext uri="{FF2B5EF4-FFF2-40B4-BE49-F238E27FC236}">
                <a16:creationId xmlns:a16="http://schemas.microsoft.com/office/drawing/2014/main" id="{0D35B67A-9BCC-4F18-AE0A-F8E8D6B8F7E9}"/>
              </a:ext>
            </a:extLst>
          </p:cNvPr>
          <p:cNvSpPr/>
          <p:nvPr/>
        </p:nvSpPr>
        <p:spPr>
          <a:xfrm>
            <a:off x="5917395" y="6148498"/>
            <a:ext cx="3312854" cy="646331"/>
          </a:xfrm>
          <a:prstGeom prst="rect">
            <a:avLst/>
          </a:prstGeom>
        </p:spPr>
        <p:txBody>
          <a:bodyPr wrap="square">
            <a:spAutoFit/>
          </a:bodyPr>
          <a:lstStyle/>
          <a:p>
            <a:r>
              <a:rPr lang="en-US" dirty="0"/>
              <a:t>Securing Power Distribution Grid Against Power Botnet Attacks</a:t>
            </a:r>
          </a:p>
        </p:txBody>
      </p:sp>
      <p:sp>
        <p:nvSpPr>
          <p:cNvPr id="197" name="Rectangle 196">
            <a:extLst>
              <a:ext uri="{FF2B5EF4-FFF2-40B4-BE49-F238E27FC236}">
                <a16:creationId xmlns:a16="http://schemas.microsoft.com/office/drawing/2014/main" id="{4ACE9A38-11EB-43FA-ACBB-90E4FD976504}"/>
              </a:ext>
            </a:extLst>
          </p:cNvPr>
          <p:cNvSpPr/>
          <p:nvPr/>
        </p:nvSpPr>
        <p:spPr>
          <a:xfrm>
            <a:off x="9230249" y="6120954"/>
            <a:ext cx="3027768" cy="646331"/>
          </a:xfrm>
          <a:prstGeom prst="rect">
            <a:avLst/>
          </a:prstGeom>
        </p:spPr>
        <p:txBody>
          <a:bodyPr wrap="square">
            <a:spAutoFit/>
          </a:bodyPr>
          <a:lstStyle/>
          <a:p>
            <a:r>
              <a:rPr lang="en-US" dirty="0"/>
              <a:t>A real-time Distributed Active Fault Management</a:t>
            </a:r>
          </a:p>
        </p:txBody>
      </p:sp>
      <p:pic>
        <p:nvPicPr>
          <p:cNvPr id="4" name="Picture 3">
            <a:extLst>
              <a:ext uri="{FF2B5EF4-FFF2-40B4-BE49-F238E27FC236}">
                <a16:creationId xmlns:a16="http://schemas.microsoft.com/office/drawing/2014/main" id="{2960C7F2-93AD-425E-9966-B02FDD9E1B11}"/>
              </a:ext>
            </a:extLst>
          </p:cNvPr>
          <p:cNvPicPr>
            <a:picLocks noChangeAspect="1"/>
          </p:cNvPicPr>
          <p:nvPr/>
        </p:nvPicPr>
        <p:blipFill>
          <a:blip r:embed="rId8"/>
          <a:stretch>
            <a:fillRect/>
          </a:stretch>
        </p:blipFill>
        <p:spPr>
          <a:xfrm>
            <a:off x="9077019" y="1183135"/>
            <a:ext cx="2644124" cy="1943385"/>
          </a:xfrm>
          <a:prstGeom prst="rect">
            <a:avLst/>
          </a:prstGeom>
        </p:spPr>
      </p:pic>
      <p:pic>
        <p:nvPicPr>
          <p:cNvPr id="7" name="Picture 6">
            <a:extLst>
              <a:ext uri="{FF2B5EF4-FFF2-40B4-BE49-F238E27FC236}">
                <a16:creationId xmlns:a16="http://schemas.microsoft.com/office/drawing/2014/main" id="{DBD4B852-9893-4E8A-BF0F-30539AB821CB}"/>
              </a:ext>
            </a:extLst>
          </p:cNvPr>
          <p:cNvPicPr>
            <a:picLocks noChangeAspect="1"/>
          </p:cNvPicPr>
          <p:nvPr/>
        </p:nvPicPr>
        <p:blipFill>
          <a:blip r:embed="rId9"/>
          <a:stretch>
            <a:fillRect/>
          </a:stretch>
        </p:blipFill>
        <p:spPr>
          <a:xfrm>
            <a:off x="65430" y="960405"/>
            <a:ext cx="3631858" cy="2949310"/>
          </a:xfrm>
          <a:prstGeom prst="rect">
            <a:avLst/>
          </a:prstGeom>
        </p:spPr>
      </p:pic>
    </p:spTree>
    <p:extLst>
      <p:ext uri="{BB962C8B-B14F-4D97-AF65-F5344CB8AC3E}">
        <p14:creationId xmlns:p14="http://schemas.microsoft.com/office/powerpoint/2010/main" val="210706029"/>
      </p:ext>
    </p:extLst>
  </p:cSld>
  <p:clrMapOvr>
    <a:masterClrMapping/>
  </p:clrMapOvr>
  <p:transition spd="slow" advTm="6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p:bldP spid="19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8"/>
          <p:cNvSpPr>
            <a:spLocks noGrp="1"/>
          </p:cNvSpPr>
          <p:nvPr>
            <p:ph type="title" idx="4294967295"/>
          </p:nvPr>
        </p:nvSpPr>
        <p:spPr>
          <a:xfrm>
            <a:off x="2070411" y="-25689"/>
            <a:ext cx="8018153" cy="762000"/>
          </a:xfrm>
        </p:spPr>
        <p:txBody>
          <a:bodyPr>
            <a:noAutofit/>
          </a:bodyPr>
          <a:lstStyle/>
          <a:p>
            <a:pPr>
              <a:lnSpc>
                <a:spcPct val="100000"/>
              </a:lnSpc>
            </a:pPr>
            <a:r>
              <a:rPr lang="en-US" sz="4000" b="1" dirty="0">
                <a:solidFill>
                  <a:schemeClr val="accent2"/>
                </a:solidFill>
              </a:rPr>
              <a:t>Update of the Project</a:t>
            </a:r>
          </a:p>
        </p:txBody>
      </p:sp>
      <p:sp>
        <p:nvSpPr>
          <p:cNvPr id="3" name="Rectangle 2">
            <a:extLst>
              <a:ext uri="{FF2B5EF4-FFF2-40B4-BE49-F238E27FC236}">
                <a16:creationId xmlns:a16="http://schemas.microsoft.com/office/drawing/2014/main" id="{9FB79048-47FA-5D45-8718-51A15EDE240A}"/>
              </a:ext>
            </a:extLst>
          </p:cNvPr>
          <p:cNvSpPr/>
          <p:nvPr/>
        </p:nvSpPr>
        <p:spPr>
          <a:xfrm>
            <a:off x="0" y="752742"/>
            <a:ext cx="11891775" cy="7109639"/>
          </a:xfrm>
          <a:prstGeom prst="rect">
            <a:avLst/>
          </a:prstGeom>
        </p:spPr>
        <p:txBody>
          <a:bodyPr wrap="square">
            <a:spAutoFit/>
          </a:bodyPr>
          <a:lstStyle/>
          <a:p>
            <a:pPr marL="285750" indent="-285750" algn="just">
              <a:buFont typeface="Arial" panose="020B0604020202020204" pitchFamily="34" charset="0"/>
              <a:buChar char="•"/>
            </a:pPr>
            <a:r>
              <a:rPr lang="en-US" sz="2800" b="1" dirty="0"/>
              <a:t>New sociotechnical outcomes.</a:t>
            </a:r>
          </a:p>
          <a:p>
            <a:pPr marL="742950" lvl="1" indent="-285750" algn="just">
              <a:buFont typeface="Wingdings" panose="05000000000000000000" pitchFamily="2" charset="2"/>
              <a:buChar char="ü"/>
            </a:pPr>
            <a:r>
              <a:rPr lang="en-US" sz="2000" dirty="0"/>
              <a:t>Commencement of Community Based Development with Energy Innovation Park  in an “Opportunity Zone” for Clean Energy, Computer Server Operation, and Technology Based  Jobs and Economic Development;</a:t>
            </a:r>
          </a:p>
          <a:p>
            <a:pPr marL="742950" lvl="1" indent="-285750" algn="just">
              <a:buFont typeface="Wingdings" panose="05000000000000000000" pitchFamily="2" charset="2"/>
              <a:buChar char="ü"/>
            </a:pPr>
            <a:r>
              <a:rPr lang="en-US" sz="2000" dirty="0"/>
              <a:t>Collaboration with Community Leaders, Municipal Officials, State Representatives, and Utility Providers for Project Support;</a:t>
            </a:r>
          </a:p>
          <a:p>
            <a:pPr marL="742950" lvl="1" indent="-285750" algn="just">
              <a:buFont typeface="Wingdings" panose="05000000000000000000" pitchFamily="2" charset="2"/>
              <a:buChar char="ü"/>
            </a:pPr>
            <a:r>
              <a:rPr lang="en-US" sz="2000" dirty="0"/>
              <a:t>Modularized</a:t>
            </a:r>
            <a:r>
              <a:rPr lang="en-US" altLang="zh-CN" sz="2000" dirty="0"/>
              <a:t> mathematical models for combined heat and power, and storage; a</a:t>
            </a:r>
            <a:r>
              <a:rPr lang="en-US" sz="2000" dirty="0"/>
              <a:t> powerful decomposition and coordination method</a:t>
            </a:r>
          </a:p>
          <a:p>
            <a:pPr marL="285750" indent="-285750" algn="just">
              <a:buFont typeface="Arial" panose="020B0604020202020204" pitchFamily="34" charset="0"/>
              <a:buChar char="•"/>
            </a:pPr>
            <a:r>
              <a:rPr lang="en-US" sz="2800" b="1" dirty="0"/>
              <a:t>Major community outcomes.</a:t>
            </a:r>
          </a:p>
          <a:p>
            <a:pPr marL="914400" lvl="1" indent="-457200" algn="just">
              <a:buFont typeface="Wingdings" panose="05000000000000000000" pitchFamily="2" charset="2"/>
              <a:buChar char="ü"/>
            </a:pPr>
            <a:r>
              <a:rPr lang="en-US" sz="2000" dirty="0"/>
              <a:t>Community Leadership Engagement and Integration of Leadership Management for Information, Energy, and System Control;</a:t>
            </a:r>
            <a:r>
              <a:rPr lang="en-US" sz="2800" dirty="0"/>
              <a:t> </a:t>
            </a:r>
          </a:p>
          <a:p>
            <a:pPr marL="914400" lvl="1" indent="-457200" algn="just">
              <a:buFont typeface="Wingdings" panose="05000000000000000000" pitchFamily="2" charset="2"/>
              <a:buChar char="ü"/>
            </a:pPr>
            <a:r>
              <a:rPr lang="en-US" sz="2000" dirty="0"/>
              <a:t>Leveraging of Government and Private Investments for Development of the Energy Innovation Park;</a:t>
            </a:r>
            <a:endParaRPr lang="en-US" sz="2800" b="1" dirty="0"/>
          </a:p>
          <a:p>
            <a:pPr marL="285750" indent="-285750" algn="just">
              <a:buFont typeface="Arial" panose="020B0604020202020204" pitchFamily="34" charset="0"/>
              <a:buChar char="•"/>
            </a:pPr>
            <a:r>
              <a:rPr lang="en-US" sz="2800" b="1" dirty="0"/>
              <a:t>Contribution to S&amp;CC.</a:t>
            </a:r>
          </a:p>
          <a:p>
            <a:pPr marL="914400" lvl="1" indent="-457200" algn="just">
              <a:buFont typeface="Wingdings" panose="05000000000000000000" pitchFamily="2" charset="2"/>
              <a:buChar char="ü"/>
            </a:pPr>
            <a:r>
              <a:rPr lang="en-US" sz="2000" dirty="0"/>
              <a:t>Improved Connectivity with Technology, Community Needs, and Community Control with Documented Expectations for Lower Cost Energy and Information Management, Increased Environmental Performance, and Job Creation;</a:t>
            </a:r>
          </a:p>
          <a:p>
            <a:pPr marL="914400" lvl="1" indent="-457200" algn="just">
              <a:buFont typeface="Wingdings" panose="05000000000000000000" pitchFamily="2" charset="2"/>
              <a:buChar char="ü"/>
            </a:pPr>
            <a:endParaRPr lang="en-US" sz="2400" b="1" dirty="0"/>
          </a:p>
          <a:p>
            <a:pPr marL="285750" indent="-285750" algn="just">
              <a:buFont typeface="Arial" panose="020B0604020202020204" pitchFamily="34" charset="0"/>
              <a:buChar char="•"/>
            </a:pPr>
            <a:endParaRPr lang="en-US" sz="3200" b="1" dirty="0"/>
          </a:p>
          <a:p>
            <a:pPr algn="just"/>
            <a:endParaRPr lang="en-US" sz="3200" b="1" dirty="0"/>
          </a:p>
        </p:txBody>
      </p:sp>
    </p:spTree>
    <p:extLst>
      <p:ext uri="{BB962C8B-B14F-4D97-AF65-F5344CB8AC3E}">
        <p14:creationId xmlns:p14="http://schemas.microsoft.com/office/powerpoint/2010/main" val="1824139888"/>
      </p:ext>
    </p:extLst>
  </p:cSld>
  <p:clrMapOvr>
    <a:masterClrMapping/>
  </p:clrMapOvr>
  <p:transition spd="slow" advTm="65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8"/>
          <p:cNvSpPr>
            <a:spLocks noGrp="1"/>
          </p:cNvSpPr>
          <p:nvPr>
            <p:ph type="title" idx="4294967295"/>
          </p:nvPr>
        </p:nvSpPr>
        <p:spPr>
          <a:xfrm>
            <a:off x="1042988" y="301625"/>
            <a:ext cx="9486900" cy="762000"/>
          </a:xfrm>
        </p:spPr>
        <p:txBody>
          <a:bodyPr>
            <a:noAutofit/>
          </a:bodyPr>
          <a:lstStyle/>
          <a:p>
            <a:pPr>
              <a:lnSpc>
                <a:spcPct val="100000"/>
              </a:lnSpc>
            </a:pPr>
            <a:r>
              <a:rPr lang="en-US" sz="4000" b="1" dirty="0">
                <a:solidFill>
                  <a:schemeClr val="accent2"/>
                </a:solidFill>
              </a:rPr>
              <a:t>Anticipated outcomes and success measures in the next year</a:t>
            </a:r>
          </a:p>
        </p:txBody>
      </p:sp>
      <p:sp>
        <p:nvSpPr>
          <p:cNvPr id="2" name="TextBox 1"/>
          <p:cNvSpPr txBox="1"/>
          <p:nvPr/>
        </p:nvSpPr>
        <p:spPr>
          <a:xfrm>
            <a:off x="214312" y="1720840"/>
            <a:ext cx="11763375" cy="4154984"/>
          </a:xfrm>
          <a:prstGeom prst="rect">
            <a:avLst/>
          </a:prstGeom>
          <a:noFill/>
        </p:spPr>
        <p:txBody>
          <a:bodyPr wrap="square" rtlCol="0">
            <a:spAutoFit/>
          </a:bodyPr>
          <a:lstStyle/>
          <a:p>
            <a:pPr marL="285750" lvl="0" indent="-285750" algn="just">
              <a:buFont typeface="Arial" panose="020B0604020202020204" pitchFamily="34" charset="0"/>
              <a:buChar char="•"/>
            </a:pPr>
            <a:r>
              <a:rPr lang="en-US" sz="3200" b="1" dirty="0"/>
              <a:t>Outcome 1.</a:t>
            </a:r>
          </a:p>
          <a:p>
            <a:pPr marL="914400" lvl="1" indent="-457200" algn="just">
              <a:buFont typeface="Wingdings" panose="05000000000000000000" pitchFamily="2" charset="2"/>
              <a:buChar char="Ø"/>
            </a:pPr>
            <a:r>
              <a:rPr lang="en-US" sz="2400" dirty="0"/>
              <a:t>An SPM platform tested and validated on Eversource Energy Testbed</a:t>
            </a:r>
          </a:p>
          <a:p>
            <a:pPr marL="914400" lvl="1" indent="-457200" algn="just">
              <a:buFont typeface="Wingdings" panose="05000000000000000000" pitchFamily="2" charset="2"/>
              <a:buChar char="Ø"/>
            </a:pPr>
            <a:r>
              <a:rPr lang="en-US" sz="2400" dirty="0"/>
              <a:t>Community Engagement to Document Progress, Outcomes, and Feedback for Application of the SPM Platform on the Emerging Energy Innovation Park</a:t>
            </a:r>
            <a:endParaRPr lang="en-US" sz="2400" b="1" dirty="0"/>
          </a:p>
          <a:p>
            <a:pPr marL="285750" lvl="0" indent="-285750" algn="just">
              <a:buFont typeface="Arial" panose="020B0604020202020204" pitchFamily="34" charset="0"/>
              <a:buChar char="•"/>
            </a:pPr>
            <a:r>
              <a:rPr lang="en-US" sz="3200" b="1" dirty="0"/>
              <a:t>Outcome 2.</a:t>
            </a:r>
          </a:p>
          <a:p>
            <a:pPr marL="914400" lvl="1" indent="-457200" algn="just">
              <a:buFont typeface="Wingdings" panose="05000000000000000000" pitchFamily="2" charset="2"/>
              <a:buChar char="Ø"/>
            </a:pPr>
            <a:r>
              <a:rPr lang="en-US" sz="2400" dirty="0"/>
              <a:t>A powerful distributed and asynchronous decomposition and coordination method;</a:t>
            </a:r>
          </a:p>
          <a:p>
            <a:pPr marL="914400" lvl="1" indent="-457200" algn="just">
              <a:buFont typeface="Wingdings" panose="05000000000000000000" pitchFamily="2" charset="2"/>
              <a:buChar char="Ø"/>
            </a:pPr>
            <a:r>
              <a:rPr lang="en-US" sz="2400" dirty="0"/>
              <a:t>A systematic formulation tightening approach</a:t>
            </a:r>
          </a:p>
          <a:p>
            <a:pPr marL="914400" lvl="1" indent="-457200" algn="just">
              <a:buFont typeface="Wingdings" panose="05000000000000000000" pitchFamily="2" charset="2"/>
              <a:buChar char="Ø"/>
            </a:pPr>
            <a:r>
              <a:rPr lang="en-US" sz="2400" dirty="0"/>
              <a:t>Develop a real-time-learning-based cybersecurity function to protect SPMs against power bot attacks</a:t>
            </a:r>
          </a:p>
          <a:p>
            <a:pPr lvl="0" algn="just"/>
            <a:endParaRPr lang="en-US" sz="3200" b="1" dirty="0"/>
          </a:p>
        </p:txBody>
      </p:sp>
    </p:spTree>
    <p:extLst>
      <p:ext uri="{BB962C8B-B14F-4D97-AF65-F5344CB8AC3E}">
        <p14:creationId xmlns:p14="http://schemas.microsoft.com/office/powerpoint/2010/main" val="3262247717"/>
      </p:ext>
    </p:extLst>
  </p:cSld>
  <p:clrMapOvr>
    <a:masterClrMapping/>
  </p:clrMapOvr>
  <p:transition spd="slow" advTm="65000"/>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15489</TotalTime>
  <Words>536</Words>
  <Application>Microsoft Office PowerPoint</Application>
  <PresentationFormat>Widescreen</PresentationFormat>
  <Paragraphs>55</Paragraphs>
  <Slides>5</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vt:i4>
      </vt:variant>
    </vt:vector>
  </HeadingPairs>
  <TitlesOfParts>
    <vt:vector size="12" baseType="lpstr">
      <vt:lpstr>宋体</vt:lpstr>
      <vt:lpstr>宋体</vt:lpstr>
      <vt:lpstr>Arial</vt:lpstr>
      <vt:lpstr>Calibri</vt:lpstr>
      <vt:lpstr>Times New Roman</vt:lpstr>
      <vt:lpstr>Wingdings</vt:lpstr>
      <vt:lpstr>Office Theme</vt:lpstr>
      <vt:lpstr>PowerPoint Presentation</vt:lpstr>
      <vt:lpstr>Project Aims</vt:lpstr>
      <vt:lpstr>Update of the Project</vt:lpstr>
      <vt:lpstr>Update of the Project</vt:lpstr>
      <vt:lpstr>Anticipated outcomes and success measures in the next year</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Nilsen, Wendy</dc:creator>
  <cp:lastModifiedBy>Zhang, Peng</cp:lastModifiedBy>
  <cp:revision>148</cp:revision>
  <dcterms:created xsi:type="dcterms:W3CDTF">2016-01-15T22:20:06Z</dcterms:created>
  <dcterms:modified xsi:type="dcterms:W3CDTF">2019-03-22T01:43:55Z</dcterms:modified>
</cp:coreProperties>
</file>