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6"/>
  </p:notesMasterIdLst>
  <p:sldIdLst>
    <p:sldId id="257" r:id="rId2"/>
    <p:sldId id="258" r:id="rId3"/>
    <p:sldId id="267" r:id="rId4"/>
    <p:sldId id="26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7630" autoAdjust="0"/>
  </p:normalViewPr>
  <p:slideViewPr>
    <p:cSldViewPr snapToGrid="0" snapToObjects="1">
      <p:cViewPr varScale="1">
        <p:scale>
          <a:sx n="60" d="100"/>
          <a:sy n="60" d="100"/>
        </p:scale>
        <p:origin x="1066" y="51"/>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03/22/19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628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Describe the aims of this project and how you plan to address them in a specified community, in collaboration with your academic collaborators and community partners.</a:t>
            </a:r>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298510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Describe what you have done so far in terms of the science (technical and social), community engagement, and capacity building. You do not need to be exhaustive and anecdotes are highly encouraged.</a:t>
            </a:r>
          </a:p>
          <a:p>
            <a:endParaRPr lang="en-US" b="1" dirty="0"/>
          </a:p>
          <a:p>
            <a:r>
              <a:rPr lang="en-US" b="1" dirty="0"/>
              <a:t>** add pictures</a:t>
            </a:r>
          </a:p>
          <a:p>
            <a:r>
              <a:rPr lang="en-US" b="1" dirty="0"/>
              <a:t>** come see demos</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3569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5918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03/22/19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03/22/19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03/22/19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03/22/19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03/22/19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03/22/19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03/22/19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03/22/19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03/22/19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03/22/19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03/22/19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03/22/19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10" Type="http://schemas.openxmlformats.org/officeDocument/2006/relationships/image" Target="../media/image7.TIF"/><Relationship Id="rId4" Type="http://schemas.openxmlformats.org/officeDocument/2006/relationships/image" Target="../media/image2.jpg"/><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755" y="5656607"/>
            <a:ext cx="1109472" cy="1116155"/>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AA55DF9-C9A1-4CE8-A9C8-0886D31D6F34}"/>
              </a:ext>
            </a:extLst>
          </p:cNvPr>
          <p:cNvPicPr>
            <a:picLocks noChangeAspect="1"/>
          </p:cNvPicPr>
          <p:nvPr/>
        </p:nvPicPr>
        <p:blipFill>
          <a:blip r:embed="rId4"/>
          <a:stretch>
            <a:fillRect/>
          </a:stretch>
        </p:blipFill>
        <p:spPr>
          <a:xfrm>
            <a:off x="556778" y="5648928"/>
            <a:ext cx="1616008" cy="1040503"/>
          </a:xfrm>
          <a:prstGeom prst="rect">
            <a:avLst/>
          </a:prstGeom>
        </p:spPr>
      </p:pic>
      <p:sp>
        <p:nvSpPr>
          <p:cNvPr id="10" name="Subtitle 3"/>
          <p:cNvSpPr txBox="1">
            <a:spLocks/>
          </p:cNvSpPr>
          <p:nvPr/>
        </p:nvSpPr>
        <p:spPr>
          <a:xfrm>
            <a:off x="556778" y="3118104"/>
            <a:ext cx="10676128" cy="2158112"/>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sz="2800" b="1" dirty="0">
                <a:solidFill>
                  <a:schemeClr val="bg1">
                    <a:lumMod val="50000"/>
                  </a:schemeClr>
                </a:solidFill>
                <a:latin typeface="Maiandra GD" panose="020E0502030308020204" pitchFamily="34" charset="0"/>
              </a:rPr>
              <a:t>Hamed Tabkhi</a:t>
            </a:r>
            <a:r>
              <a:rPr lang="en-US" sz="2800" dirty="0">
                <a:solidFill>
                  <a:schemeClr val="bg1">
                    <a:lumMod val="50000"/>
                  </a:schemeClr>
                </a:solidFill>
                <a:latin typeface="Maiandra GD" panose="020E0502030308020204" pitchFamily="34" charset="0"/>
              </a:rPr>
              <a:t>, Electrical and Computer Engineering, Lead PI</a:t>
            </a:r>
          </a:p>
          <a:p>
            <a:pPr marL="0" indent="0" algn="ctr">
              <a:buNone/>
            </a:pPr>
            <a:r>
              <a:rPr lang="en-US" sz="2800" b="1" dirty="0">
                <a:solidFill>
                  <a:schemeClr val="bg1">
                    <a:lumMod val="50000"/>
                  </a:schemeClr>
                </a:solidFill>
                <a:latin typeface="Maiandra GD" panose="020E0502030308020204" pitchFamily="34" charset="0"/>
              </a:rPr>
              <a:t>Shannon Reid</a:t>
            </a:r>
            <a:r>
              <a:rPr lang="en-US" sz="2800" dirty="0">
                <a:solidFill>
                  <a:schemeClr val="bg1">
                    <a:lumMod val="50000"/>
                  </a:schemeClr>
                </a:solidFill>
                <a:latin typeface="Maiandra GD" panose="020E0502030308020204" pitchFamily="34" charset="0"/>
              </a:rPr>
              <a:t>, Criminal Justice and Criminology</a:t>
            </a:r>
          </a:p>
          <a:p>
            <a:pPr marL="0" indent="0" algn="ctr">
              <a:buNone/>
            </a:pPr>
            <a:r>
              <a:rPr lang="en-US" sz="2800" b="1" dirty="0">
                <a:solidFill>
                  <a:schemeClr val="bg1">
                    <a:lumMod val="50000"/>
                  </a:schemeClr>
                </a:solidFill>
                <a:latin typeface="Maiandra GD" panose="020E0502030308020204" pitchFamily="34" charset="0"/>
              </a:rPr>
              <a:t>Douglas A. Shoemaker</a:t>
            </a:r>
            <a:r>
              <a:rPr lang="en-US" sz="2800" dirty="0">
                <a:solidFill>
                  <a:schemeClr val="bg1">
                    <a:lumMod val="50000"/>
                  </a:schemeClr>
                </a:solidFill>
                <a:latin typeface="Maiandra GD" panose="020E0502030308020204" pitchFamily="34" charset="0"/>
              </a:rPr>
              <a:t>, Center for Applied GIScience</a:t>
            </a:r>
          </a:p>
          <a:p>
            <a:pPr marL="0" indent="0" algn="ctr">
              <a:buNone/>
            </a:pPr>
            <a:r>
              <a:rPr lang="en-US" sz="2800" b="1" dirty="0">
                <a:solidFill>
                  <a:schemeClr val="bg1">
                    <a:lumMod val="50000"/>
                  </a:schemeClr>
                </a:solidFill>
                <a:latin typeface="Maiandra GD" panose="020E0502030308020204" pitchFamily="34" charset="0"/>
              </a:rPr>
              <a:t>Robert Phocas</a:t>
            </a:r>
            <a:r>
              <a:rPr lang="en-US" sz="2800" dirty="0">
                <a:solidFill>
                  <a:schemeClr val="bg1">
                    <a:lumMod val="50000"/>
                  </a:schemeClr>
                </a:solidFill>
                <a:latin typeface="Maiandra GD" panose="020E0502030308020204" pitchFamily="34" charset="0"/>
              </a:rPr>
              <a:t>, Sustainability Director, City of Charlotte</a:t>
            </a:r>
          </a:p>
          <a:p>
            <a:pPr marL="0" indent="0" algn="ctr">
              <a:buNone/>
            </a:pPr>
            <a:r>
              <a:rPr lang="en-US" sz="2800" dirty="0" err="1">
                <a:solidFill>
                  <a:schemeClr val="bg1">
                    <a:lumMod val="50000"/>
                  </a:schemeClr>
                </a:solidFill>
                <a:latin typeface="Maiandra GD" panose="020E0502030308020204" pitchFamily="34" charset="0"/>
              </a:rPr>
              <a:t>Arun</a:t>
            </a:r>
            <a:r>
              <a:rPr lang="en-US" sz="2800" dirty="0">
                <a:solidFill>
                  <a:schemeClr val="bg1">
                    <a:lumMod val="50000"/>
                  </a:schemeClr>
                </a:solidFill>
                <a:latin typeface="Maiandra GD" panose="020E0502030308020204" pitchFamily="34" charset="0"/>
              </a:rPr>
              <a:t> </a:t>
            </a:r>
            <a:r>
              <a:rPr lang="en-US" sz="2800" dirty="0" err="1">
                <a:solidFill>
                  <a:schemeClr val="bg1">
                    <a:lumMod val="50000"/>
                  </a:schemeClr>
                </a:solidFill>
                <a:latin typeface="Maiandra GD" panose="020E0502030308020204" pitchFamily="34" charset="0"/>
              </a:rPr>
              <a:t>Ravidran</a:t>
            </a:r>
            <a:r>
              <a:rPr lang="en-US" sz="2800" dirty="0">
                <a:solidFill>
                  <a:schemeClr val="bg1">
                    <a:lumMod val="50000"/>
                  </a:schemeClr>
                </a:solidFill>
                <a:latin typeface="Maiandra GD" panose="020E0502030308020204" pitchFamily="34" charset="0"/>
              </a:rPr>
              <a:t>, Electrical and Computer Engineering</a:t>
            </a:r>
          </a:p>
          <a:p>
            <a:pPr marL="0" indent="0" algn="ctr">
              <a:buNone/>
            </a:pPr>
            <a:r>
              <a:rPr lang="en-US" sz="2800" dirty="0">
                <a:solidFill>
                  <a:schemeClr val="bg1">
                    <a:lumMod val="50000"/>
                  </a:schemeClr>
                </a:solidFill>
                <a:latin typeface="Maiandra GD" panose="020E0502030308020204" pitchFamily="34" charset="0"/>
              </a:rPr>
              <a:t>Srinivas </a:t>
            </a:r>
            <a:r>
              <a:rPr lang="en-US" sz="2800" dirty="0" err="1">
                <a:solidFill>
                  <a:schemeClr val="bg1">
                    <a:lumMod val="50000"/>
                  </a:schemeClr>
                </a:solidFill>
                <a:latin typeface="Maiandra GD" panose="020E0502030308020204" pitchFamily="34" charset="0"/>
              </a:rPr>
              <a:t>Pulugurtha</a:t>
            </a:r>
            <a:r>
              <a:rPr lang="en-US" sz="2800" dirty="0">
                <a:solidFill>
                  <a:schemeClr val="bg1">
                    <a:lumMod val="50000"/>
                  </a:schemeClr>
                </a:solidFill>
                <a:latin typeface="Maiandra GD" panose="020E0502030308020204" pitchFamily="34" charset="0"/>
              </a:rPr>
              <a:t>, Civil and Environmental Engineering </a:t>
            </a:r>
          </a:p>
        </p:txBody>
      </p:sp>
      <p:pic>
        <p:nvPicPr>
          <p:cNvPr id="8" name="Picture 7">
            <a:extLst>
              <a:ext uri="{FF2B5EF4-FFF2-40B4-BE49-F238E27FC236}">
                <a16:creationId xmlns:a16="http://schemas.microsoft.com/office/drawing/2014/main" id="{331AEE49-FF5E-AA4A-8731-F6F850307C2C}"/>
              </a:ext>
            </a:extLst>
          </p:cNvPr>
          <p:cNvPicPr>
            <a:picLocks noChangeAspect="1"/>
          </p:cNvPicPr>
          <p:nvPr/>
        </p:nvPicPr>
        <p:blipFill rotWithShape="1">
          <a:blip r:embed="rId5">
            <a:alphaModFix amt="33000"/>
            <a:extLst>
              <a:ext uri="{BEBA8EAE-BF5A-486C-A8C5-ECC9F3942E4B}">
                <a14:imgProps xmlns:a14="http://schemas.microsoft.com/office/drawing/2010/main">
                  <a14:imgLayer r:embed="rId6">
                    <a14:imgEffect>
                      <a14:saturation sat="46000"/>
                    </a14:imgEffect>
                  </a14:imgLayer>
                </a14:imgProps>
              </a:ext>
            </a:extLst>
          </a:blip>
          <a:srcRect b="4922"/>
          <a:stretch/>
        </p:blipFill>
        <p:spPr>
          <a:xfrm>
            <a:off x="0" y="216098"/>
            <a:ext cx="12192000" cy="1632875"/>
          </a:xfrm>
          <a:prstGeom prst="rect">
            <a:avLst/>
          </a:prstGeom>
        </p:spPr>
      </p:pic>
      <p:sp>
        <p:nvSpPr>
          <p:cNvPr id="13" name="TextBox 12"/>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1" name="Picture 10">
            <a:extLst>
              <a:ext uri="{FF2B5EF4-FFF2-40B4-BE49-F238E27FC236}">
                <a16:creationId xmlns:a16="http://schemas.microsoft.com/office/drawing/2014/main" id="{DC9AD832-7E95-634A-9FE0-6EFF18E7A9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5808" y="5801043"/>
            <a:ext cx="2145749" cy="954143"/>
          </a:xfrm>
          <a:prstGeom prst="rect">
            <a:avLst/>
          </a:prstGeom>
        </p:spPr>
      </p:pic>
      <p:pic>
        <p:nvPicPr>
          <p:cNvPr id="14" name="Google Shape;100;p15"/>
          <p:cNvPicPr preferRelativeResize="0"/>
          <p:nvPr/>
        </p:nvPicPr>
        <p:blipFill rotWithShape="1">
          <a:blip r:embed="rId8">
            <a:alphaModFix/>
          </a:blip>
          <a:srcRect/>
          <a:stretch/>
        </p:blipFill>
        <p:spPr>
          <a:xfrm>
            <a:off x="9949376" y="5682647"/>
            <a:ext cx="841970" cy="1064076"/>
          </a:xfrm>
          <a:prstGeom prst="rect">
            <a:avLst/>
          </a:prstGeom>
          <a:noFill/>
          <a:ln>
            <a:noFill/>
          </a:ln>
        </p:spPr>
      </p:pic>
      <p:pic>
        <p:nvPicPr>
          <p:cNvPr id="15" name="Picture 14" descr="A picture containing text&#10;&#10;Description generated with high confidence">
            <a:extLst>
              <a:ext uri="{FF2B5EF4-FFF2-40B4-BE49-F238E27FC236}">
                <a16:creationId xmlns:a16="http://schemas.microsoft.com/office/drawing/2014/main" id="{6C20696A-55AD-984C-85A5-D51C13A788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7759" y="5682647"/>
            <a:ext cx="1090236" cy="1123274"/>
          </a:xfrm>
          <a:prstGeom prst="rect">
            <a:avLst/>
          </a:prstGeom>
        </p:spPr>
      </p:pic>
      <p:sp>
        <p:nvSpPr>
          <p:cNvPr id="9" name="Title 1"/>
          <p:cNvSpPr txBox="1">
            <a:spLocks/>
          </p:cNvSpPr>
          <p:nvPr/>
        </p:nvSpPr>
        <p:spPr>
          <a:xfrm>
            <a:off x="152421" y="1796591"/>
            <a:ext cx="11484843" cy="1448863"/>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600" b="1" dirty="0">
                <a:solidFill>
                  <a:srgbClr val="C00000"/>
                </a:solidFill>
                <a:effectLst/>
              </a:rPr>
              <a:t>FY 2018 IRG: Building Safe and Secure Communities through Real-Time Edge Video Analytics, Award 1831795</a:t>
            </a:r>
          </a:p>
        </p:txBody>
      </p:sp>
      <p:sp>
        <p:nvSpPr>
          <p:cNvPr id="2" name="TextBox 1"/>
          <p:cNvSpPr txBox="1"/>
          <p:nvPr/>
        </p:nvSpPr>
        <p:spPr>
          <a:xfrm>
            <a:off x="2768631" y="5288321"/>
            <a:ext cx="6627194" cy="677108"/>
          </a:xfrm>
          <a:prstGeom prst="rect">
            <a:avLst/>
          </a:prstGeom>
          <a:noFill/>
        </p:spPr>
        <p:txBody>
          <a:bodyPr wrap="square" rtlCol="0">
            <a:spAutoFit/>
          </a:bodyPr>
          <a:lstStyle/>
          <a:p>
            <a:pPr algn="ctr"/>
            <a:r>
              <a:rPr lang="en-US" sz="2400" b="1" cap="all" dirty="0">
                <a:solidFill>
                  <a:srgbClr val="026336"/>
                </a:solidFill>
              </a:rPr>
              <a:t>smartsafecharlotte.uncc.edu</a:t>
            </a:r>
          </a:p>
          <a:p>
            <a:endParaRPr lang="en-US" sz="1400" dirty="0">
              <a:solidFill>
                <a:srgbClr val="026336"/>
              </a:solidFill>
            </a:endParaRPr>
          </a:p>
        </p:txBody>
      </p:sp>
      <p:pic>
        <p:nvPicPr>
          <p:cNvPr id="16" name="Picture 15"/>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76151" y="5558465"/>
            <a:ext cx="1628569" cy="1221427"/>
          </a:xfrm>
          <a:prstGeom prst="rect">
            <a:avLst/>
          </a:prstGeom>
        </p:spPr>
      </p:pic>
    </p:spTree>
    <p:extLst>
      <p:ext uri="{BB962C8B-B14F-4D97-AF65-F5344CB8AC3E}">
        <p14:creationId xmlns:p14="http://schemas.microsoft.com/office/powerpoint/2010/main" val="4278698570"/>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pic>
        <p:nvPicPr>
          <p:cNvPr id="13" name="Picture 12">
            <a:extLst>
              <a:ext uri="{FF2B5EF4-FFF2-40B4-BE49-F238E27FC236}">
                <a16:creationId xmlns:a16="http://schemas.microsoft.com/office/drawing/2014/main" id="{708F705D-E322-A149-AF3F-EB15DAF09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118" y="1647346"/>
            <a:ext cx="5338993" cy="4598005"/>
          </a:xfrm>
          <a:prstGeom prst="rect">
            <a:avLst/>
          </a:prstGeom>
        </p:spPr>
      </p:pic>
      <p:sp>
        <p:nvSpPr>
          <p:cNvPr id="3" name="TextBox 2"/>
          <p:cNvSpPr txBox="1"/>
          <p:nvPr/>
        </p:nvSpPr>
        <p:spPr>
          <a:xfrm>
            <a:off x="130935" y="1272095"/>
            <a:ext cx="6707567" cy="5109091"/>
          </a:xfrm>
          <a:prstGeom prst="rect">
            <a:avLst/>
          </a:prstGeom>
          <a:noFill/>
        </p:spPr>
        <p:txBody>
          <a:bodyPr wrap="square" rtlCol="0">
            <a:spAutoFit/>
          </a:bodyPr>
          <a:lstStyle/>
          <a:p>
            <a:pPr marL="660400" indent="-457200">
              <a:spcBef>
                <a:spcPts val="0"/>
              </a:spcBef>
              <a:buSzPts val="3200"/>
              <a:buFont typeface="Arial"/>
              <a:buChar char="•"/>
            </a:pPr>
            <a:r>
              <a:rPr lang="en-US" sz="2800" dirty="0"/>
              <a:t>Artificial Intelligence in the Service of Public Safety: colorblind, </a:t>
            </a:r>
            <a:r>
              <a:rPr lang="en-US" sz="2800" b="1" i="1" dirty="0"/>
              <a:t>“Intelligent” policing</a:t>
            </a:r>
          </a:p>
          <a:p>
            <a:pPr marL="660400" indent="-457200">
              <a:spcBef>
                <a:spcPts val="0"/>
              </a:spcBef>
              <a:buSzPts val="3200"/>
              <a:buFont typeface="Arial"/>
              <a:buChar char="•"/>
            </a:pPr>
            <a:endParaRPr lang="en-US" sz="2800" dirty="0"/>
          </a:p>
          <a:p>
            <a:pPr marL="660400" indent="-457200">
              <a:buSzPts val="3200"/>
              <a:buFont typeface="Arial"/>
              <a:buChar char="•"/>
            </a:pPr>
            <a:r>
              <a:rPr lang="en-US" sz="2800" dirty="0"/>
              <a:t>Cost, labor savings by </a:t>
            </a:r>
            <a:r>
              <a:rPr lang="en-US" sz="2800" b="1" i="1" dirty="0"/>
              <a:t>pushing computation to the network edge</a:t>
            </a:r>
          </a:p>
          <a:p>
            <a:pPr marL="660400" indent="-457200">
              <a:spcBef>
                <a:spcPts val="0"/>
              </a:spcBef>
              <a:buSzPts val="3200"/>
              <a:buFont typeface="Arial"/>
              <a:buChar char="•"/>
            </a:pPr>
            <a:endParaRPr lang="en-US" sz="2800" dirty="0"/>
          </a:p>
          <a:p>
            <a:pPr marL="660400" indent="-457200">
              <a:spcBef>
                <a:spcPts val="0"/>
              </a:spcBef>
              <a:buSzPts val="3200"/>
              <a:buFont typeface="Arial"/>
              <a:buChar char="•"/>
            </a:pPr>
            <a:r>
              <a:rPr lang="en-US" sz="2800" dirty="0"/>
              <a:t>Call-on multiple communities (police, neighborhoods, students) to </a:t>
            </a:r>
            <a:r>
              <a:rPr lang="en-US" sz="2800" b="1" i="1" dirty="0"/>
              <a:t>co-design technology</a:t>
            </a:r>
          </a:p>
          <a:p>
            <a:pPr marL="203200">
              <a:spcBef>
                <a:spcPts val="0"/>
              </a:spcBef>
              <a:buSzPts val="3200"/>
            </a:pPr>
            <a:endParaRPr lang="en-US" sz="2800" dirty="0"/>
          </a:p>
          <a:p>
            <a:endParaRPr lang="en-US" dirty="0"/>
          </a:p>
        </p:txBody>
      </p:sp>
    </p:spTree>
    <p:extLst>
      <p:ext uri="{BB962C8B-B14F-4D97-AF65-F5344CB8AC3E}">
        <p14:creationId xmlns:p14="http://schemas.microsoft.com/office/powerpoint/2010/main" val="4154429452"/>
      </p:ext>
    </p:extLst>
  </p:cSld>
  <p:clrMapOvr>
    <a:masterClrMapping/>
  </p:clrMapOvr>
  <p:transition spd="slow" advTm="6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Update of the Project</a:t>
            </a:r>
          </a:p>
        </p:txBody>
      </p:sp>
      <p:sp>
        <p:nvSpPr>
          <p:cNvPr id="3" name="Rectangle 2">
            <a:extLst>
              <a:ext uri="{FF2B5EF4-FFF2-40B4-BE49-F238E27FC236}">
                <a16:creationId xmlns:a16="http://schemas.microsoft.com/office/drawing/2014/main" id="{9FB79048-47FA-5D45-8718-51A15EDE240A}"/>
              </a:ext>
            </a:extLst>
          </p:cNvPr>
          <p:cNvSpPr/>
          <p:nvPr/>
        </p:nvSpPr>
        <p:spPr>
          <a:xfrm>
            <a:off x="657040" y="892175"/>
            <a:ext cx="6386855" cy="6647974"/>
          </a:xfrm>
          <a:prstGeom prst="rect">
            <a:avLst/>
          </a:prstGeom>
        </p:spPr>
        <p:txBody>
          <a:bodyPr wrap="square">
            <a:spAutoFit/>
          </a:bodyPr>
          <a:lstStyle/>
          <a:p>
            <a:pPr marL="285750" indent="-285750">
              <a:buFont typeface="Arial" panose="020B0604020202020204" pitchFamily="34" charset="0"/>
              <a:buChar char="•"/>
            </a:pPr>
            <a:r>
              <a:rPr lang="en-US" sz="3200" b="1" dirty="0"/>
              <a:t>Institutional Outreach: AI for public safety demonstrations</a:t>
            </a:r>
          </a:p>
          <a:p>
            <a:endParaRPr lang="en-US" dirty="0"/>
          </a:p>
          <a:p>
            <a:pPr marL="285750" indent="-285750">
              <a:buFont typeface="Arial" panose="020B0604020202020204" pitchFamily="34" charset="0"/>
              <a:buChar char="•"/>
            </a:pPr>
            <a:r>
              <a:rPr lang="en-US" sz="3200" b="1" dirty="0"/>
              <a:t>Training Data: Building law enforcement behavioral database</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3200" b="1" dirty="0"/>
              <a:t>W/City of Charlotte: Developing extensive community outreach</a:t>
            </a:r>
          </a:p>
          <a:p>
            <a:endParaRPr lang="en-US" sz="2000" b="1" dirty="0"/>
          </a:p>
          <a:p>
            <a:pPr marL="285750" indent="-285750">
              <a:buFont typeface="Arial" panose="020B0604020202020204" pitchFamily="34" charset="0"/>
              <a:buChar char="•"/>
            </a:pPr>
            <a:r>
              <a:rPr lang="en-US" sz="3200" b="1" dirty="0"/>
              <a:t>Established Data Governance, Privacy Policy</a:t>
            </a:r>
          </a:p>
          <a:p>
            <a:pPr marL="742950" lvl="1" indent="-285750">
              <a:buFont typeface="Arial" panose="020B0604020202020204" pitchFamily="34" charset="0"/>
              <a:buChar char="•"/>
            </a:pPr>
            <a:r>
              <a:rPr lang="en-US" sz="2400" b="1" dirty="0"/>
              <a:t>Finding Balance between AI Research and Community Concerns</a:t>
            </a:r>
          </a:p>
          <a:p>
            <a:pPr marL="285750" indent="-285750">
              <a:buFont typeface="Arial" panose="020B0604020202020204" pitchFamily="34" charset="0"/>
              <a:buChar char="•"/>
            </a:pPr>
            <a:endParaRPr lang="en-US" sz="3200" b="1" dirty="0"/>
          </a:p>
          <a:p>
            <a:pPr algn="just"/>
            <a:endParaRPr lang="en-US" sz="3200" b="1" dirty="0"/>
          </a:p>
        </p:txBody>
      </p:sp>
      <p:pic>
        <p:nvPicPr>
          <p:cNvPr id="2" name="Picture 1" descr="CMP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899" y="3682924"/>
            <a:ext cx="4519165" cy="2542030"/>
          </a:xfrm>
          <a:prstGeom prst="rect">
            <a:avLst/>
          </a:prstGeom>
        </p:spPr>
      </p:pic>
      <p:pic>
        <p:nvPicPr>
          <p:cNvPr id="4" name="Picture 3" descr="GCP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300" y="892175"/>
            <a:ext cx="3821635" cy="2542032"/>
          </a:xfrm>
          <a:prstGeom prst="rect">
            <a:avLst/>
          </a:prstGeom>
        </p:spPr>
      </p:pic>
    </p:spTree>
    <p:extLst>
      <p:ext uri="{BB962C8B-B14F-4D97-AF65-F5344CB8AC3E}">
        <p14:creationId xmlns:p14="http://schemas.microsoft.com/office/powerpoint/2010/main" val="210706029"/>
      </p:ext>
    </p:extLst>
  </p:cSld>
  <p:clrMapOvr>
    <a:masterClrMapping/>
  </p:clrMapOvr>
  <p:transition spd="slow" advTm="6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824" y="301625"/>
            <a:ext cx="11730352" cy="8797510"/>
          </a:xfrm>
          <a:prstGeom prst="rect">
            <a:avLst/>
          </a:prstGeom>
        </p:spPr>
      </p:pic>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3259277" y="2057681"/>
            <a:ext cx="8243875" cy="892552"/>
          </a:xfrm>
          <a:prstGeom prst="rect">
            <a:avLst/>
          </a:prstGeom>
          <a:noFill/>
        </p:spPr>
        <p:txBody>
          <a:bodyPr wrap="square" rtlCol="0">
            <a:spAutoFit/>
          </a:bodyPr>
          <a:lstStyle/>
          <a:p>
            <a:pPr marL="285750" lvl="0" indent="-285750" algn="just">
              <a:buFont typeface="Arial" panose="020B0604020202020204" pitchFamily="34" charset="0"/>
              <a:buChar char="•"/>
            </a:pPr>
            <a:r>
              <a:rPr lang="en-US" sz="3200" b="1" dirty="0"/>
              <a:t>First community </a:t>
            </a:r>
            <a:r>
              <a:rPr lang="en-US" sz="3200" b="1" dirty="0" err="1"/>
              <a:t>codesign</a:t>
            </a:r>
            <a:r>
              <a:rPr lang="en-US" sz="3200" b="1" dirty="0"/>
              <a:t> testbed</a:t>
            </a:r>
          </a:p>
          <a:p>
            <a:pPr lvl="0" algn="just"/>
            <a:endParaRPr lang="en-US" sz="2000" b="1" dirty="0"/>
          </a:p>
        </p:txBody>
      </p:sp>
      <p:sp>
        <p:nvSpPr>
          <p:cNvPr id="5" name="TextBox 4">
            <a:extLst>
              <a:ext uri="{FF2B5EF4-FFF2-40B4-BE49-F238E27FC236}">
                <a16:creationId xmlns:a16="http://schemas.microsoft.com/office/drawing/2014/main" id="{ED141F6A-BAD4-4969-AD47-7F117EFD15CD}"/>
              </a:ext>
            </a:extLst>
          </p:cNvPr>
          <p:cNvSpPr txBox="1"/>
          <p:nvPr/>
        </p:nvSpPr>
        <p:spPr>
          <a:xfrm>
            <a:off x="230824" y="1479735"/>
            <a:ext cx="6474896" cy="584775"/>
          </a:xfrm>
          <a:prstGeom prst="rect">
            <a:avLst/>
          </a:prstGeom>
          <a:noFill/>
        </p:spPr>
        <p:txBody>
          <a:bodyPr wrap="square" rtlCol="0">
            <a:spAutoFit/>
          </a:bodyPr>
          <a:lstStyle/>
          <a:p>
            <a:pPr marL="285750" lvl="0" indent="-285750" algn="just">
              <a:buFont typeface="Arial" panose="020B0604020202020204" pitchFamily="34" charset="0"/>
              <a:buChar char="•"/>
            </a:pPr>
            <a:r>
              <a:rPr lang="en-US" sz="3200" b="1" dirty="0"/>
              <a:t>Form Executive Oversight Council</a:t>
            </a:r>
          </a:p>
        </p:txBody>
      </p:sp>
      <p:sp>
        <p:nvSpPr>
          <p:cNvPr id="6" name="TextBox 5">
            <a:extLst>
              <a:ext uri="{FF2B5EF4-FFF2-40B4-BE49-F238E27FC236}">
                <a16:creationId xmlns:a16="http://schemas.microsoft.com/office/drawing/2014/main" id="{394A6292-8FE9-455D-8EB8-2C5A6251DCBD}"/>
              </a:ext>
            </a:extLst>
          </p:cNvPr>
          <p:cNvSpPr txBox="1"/>
          <p:nvPr/>
        </p:nvSpPr>
        <p:spPr>
          <a:xfrm>
            <a:off x="6246317" y="2657846"/>
            <a:ext cx="8243875" cy="584775"/>
          </a:xfrm>
          <a:prstGeom prst="rect">
            <a:avLst/>
          </a:prstGeom>
          <a:noFill/>
        </p:spPr>
        <p:txBody>
          <a:bodyPr wrap="square" rtlCol="0">
            <a:spAutoFit/>
          </a:bodyPr>
          <a:lstStyle/>
          <a:p>
            <a:pPr marL="285750" lvl="0" indent="-285750" algn="just">
              <a:buFont typeface="Arial" panose="020B0604020202020204" pitchFamily="34" charset="0"/>
              <a:buChar char="•"/>
            </a:pPr>
            <a:r>
              <a:rPr lang="en-US" sz="3200" b="1" dirty="0"/>
              <a:t>Hold </a:t>
            </a:r>
            <a:r>
              <a:rPr lang="en-US" sz="3200" b="1" dirty="0" err="1"/>
              <a:t>SmartCity</a:t>
            </a:r>
            <a:r>
              <a:rPr lang="en-US" sz="3200" b="1" dirty="0"/>
              <a:t> CLT Workshop</a:t>
            </a:r>
          </a:p>
        </p:txBody>
      </p:sp>
    </p:spTree>
    <p:extLst>
      <p:ext uri="{BB962C8B-B14F-4D97-AF65-F5344CB8AC3E}">
        <p14:creationId xmlns:p14="http://schemas.microsoft.com/office/powerpoint/2010/main" val="3262247717"/>
      </p:ext>
    </p:extLst>
  </p:cSld>
  <p:clrMapOvr>
    <a:masterClrMapping/>
  </p:clrMapOvr>
  <p:transition spd="slow" advTm="6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15284</TotalTime>
  <Words>317</Words>
  <Application>Microsoft Office PowerPoint</Application>
  <PresentationFormat>Widescreen</PresentationFormat>
  <Paragraphs>39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Maiandra GD</vt:lpstr>
      <vt:lpstr>Office Theme</vt:lpstr>
      <vt:lpstr>PowerPoint Presentation</vt:lpstr>
      <vt:lpstr>Project Aims</vt:lpstr>
      <vt:lpstr>Update of the Project</vt:lpstr>
      <vt:lpstr>Anticipated outcomes and success measures in the next year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Hamed Tabkhi</cp:lastModifiedBy>
  <cp:revision>145</cp:revision>
  <dcterms:created xsi:type="dcterms:W3CDTF">2016-01-15T22:20:06Z</dcterms:created>
  <dcterms:modified xsi:type="dcterms:W3CDTF">2019-03-22T17:58:12Z</dcterms:modified>
  <cp:category/>
</cp:coreProperties>
</file>