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7"/>
  </p:notesMasterIdLst>
  <p:sldIdLst>
    <p:sldId id="257" r:id="rId2"/>
    <p:sldId id="258" r:id="rId3"/>
    <p:sldId id="270" r:id="rId4"/>
    <p:sldId id="267" r:id="rId5"/>
    <p:sldId id="26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77599" autoAdjust="0"/>
  </p:normalViewPr>
  <p:slideViewPr>
    <p:cSldViewPr snapToGrid="0" snapToObjects="1">
      <p:cViewPr varScale="1">
        <p:scale>
          <a:sx n="69" d="100"/>
          <a:sy n="69" d="100"/>
        </p:scale>
        <p:origin x="-352"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3/19/19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This is the transition slide. The lightning talk moderator will announce the name of your project and the name of the lead PI. </a:t>
            </a:r>
            <a:r>
              <a:rPr lang="en-US" b="1"/>
              <a:t>Expect to begin your presentation from the next slide.</a:t>
            </a:r>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262867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298510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2985101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i="1" dirty="0" smtClean="0"/>
              <a:t>Describe </a:t>
            </a:r>
            <a:r>
              <a:rPr lang="en-US" b="1" i="1" dirty="0"/>
              <a:t>what you have done so far in terms of the science (technical and social), community engagement, and capacity building. You do not need to be exhaustive and anecdotes are highly encouraged</a:t>
            </a:r>
            <a:r>
              <a:rPr lang="en-US" b="1" i="1" dirty="0" smtClean="0"/>
              <a:t>.</a:t>
            </a:r>
          </a:p>
          <a:p>
            <a:endParaRPr lang="en-US" b="1"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Six months into project.</a:t>
            </a:r>
          </a:p>
          <a:p>
            <a:endParaRPr lang="en-US" b="1" i="0" dirty="0"/>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135695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r>
              <a:rPr lang="en-US" b="1" dirty="0"/>
              <a:t>Describe at least two deliverables that you plan to accomplish over the next year that will significantly advance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5</a:t>
            </a:fld>
            <a:endParaRPr lang="en-US"/>
          </a:p>
        </p:txBody>
      </p:sp>
    </p:spTree>
    <p:extLst>
      <p:ext uri="{BB962C8B-B14F-4D97-AF65-F5344CB8AC3E}">
        <p14:creationId xmlns:p14="http://schemas.microsoft.com/office/powerpoint/2010/main" val="59181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3/19/19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29766" y="1848972"/>
            <a:ext cx="10342180" cy="2475621"/>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500" b="1" dirty="0">
                <a:solidFill>
                  <a:schemeClr val="accent2"/>
                </a:solidFill>
                <a:effectLst/>
              </a:rPr>
              <a:t>FY 2018 IRG: SCC: </a:t>
            </a:r>
            <a:endParaRPr lang="en-US" sz="3500" b="1" dirty="0" smtClean="0">
              <a:solidFill>
                <a:schemeClr val="accent2"/>
              </a:solidFill>
              <a:effectLst/>
            </a:endParaRPr>
          </a:p>
          <a:p>
            <a:r>
              <a:rPr lang="en-US" sz="3500" b="1" dirty="0" smtClean="0">
                <a:solidFill>
                  <a:schemeClr val="accent2"/>
                </a:solidFill>
                <a:effectLst/>
              </a:rPr>
              <a:t>Smart </a:t>
            </a:r>
            <a:r>
              <a:rPr lang="en-US" sz="3500" b="1" dirty="0">
                <a:solidFill>
                  <a:schemeClr val="accent2"/>
                </a:solidFill>
                <a:effectLst/>
              </a:rPr>
              <a:t>and Connected Churches for Promoting Health</a:t>
            </a:r>
          </a:p>
          <a:p>
            <a:r>
              <a:rPr lang="en-US" sz="3500" b="1" dirty="0">
                <a:solidFill>
                  <a:schemeClr val="accent2"/>
                </a:solidFill>
                <a:effectLst/>
              </a:rPr>
              <a:t>in Disadvantaged Populations, NSF Award </a:t>
            </a:r>
            <a:r>
              <a:rPr lang="cs-CZ" sz="3500" b="1" dirty="0">
                <a:solidFill>
                  <a:schemeClr val="accent2"/>
                </a:solidFill>
                <a:effectLst/>
              </a:rPr>
              <a:t>1831755</a:t>
            </a:r>
            <a:endParaRPr lang="en-US" sz="3500" b="1" dirty="0">
              <a:solidFill>
                <a:schemeClr val="accent2"/>
              </a:solidFill>
              <a:effectLst/>
            </a:endParaRPr>
          </a:p>
        </p:txBody>
      </p:sp>
      <p:sp>
        <p:nvSpPr>
          <p:cNvPr id="10" name="Subtitle 3"/>
          <p:cNvSpPr txBox="1">
            <a:spLocks/>
          </p:cNvSpPr>
          <p:nvPr/>
        </p:nvSpPr>
        <p:spPr>
          <a:xfrm>
            <a:off x="1740187" y="4360082"/>
            <a:ext cx="9312634" cy="248941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solidFill>
                  <a:srgbClr val="2F5897"/>
                </a:solidFill>
              </a:rPr>
              <a:t>Timothy Bickmore, Michael </a:t>
            </a:r>
            <a:r>
              <a:rPr lang="en-US" dirty="0" err="1" smtClean="0">
                <a:solidFill>
                  <a:srgbClr val="2F5897"/>
                </a:solidFill>
              </a:rPr>
              <a:t>Paasche-Orlow</a:t>
            </a:r>
            <a:r>
              <a:rPr lang="en-US" dirty="0" smtClean="0">
                <a:solidFill>
                  <a:srgbClr val="2F5897"/>
                </a:solidFill>
              </a:rPr>
              <a:t>, David Wright</a:t>
            </a:r>
            <a:endParaRPr lang="en-US" dirty="0">
              <a:solidFill>
                <a:srgbClr val="2F5897"/>
              </a:solidFill>
            </a:endParaRPr>
          </a:p>
          <a:p>
            <a:r>
              <a:rPr lang="en-US" dirty="0" smtClean="0">
                <a:solidFill>
                  <a:srgbClr val="2F5897"/>
                </a:solidFill>
              </a:rPr>
              <a:t>Northeastern University, Boston University, Black Ministerial Alliance</a:t>
            </a:r>
            <a:endParaRPr lang="en-US" dirty="0">
              <a:solidFill>
                <a:srgbClr val="2F5897"/>
              </a:solidFill>
            </a:endParaRPr>
          </a:p>
          <a:p>
            <a:r>
              <a:rPr lang="en-US" dirty="0" smtClean="0">
                <a:solidFill>
                  <a:srgbClr val="2F5897"/>
                </a:solidFill>
              </a:rPr>
              <a:t>http://</a:t>
            </a:r>
            <a:r>
              <a:rPr lang="en-US" dirty="0" err="1" smtClean="0">
                <a:solidFill>
                  <a:srgbClr val="2F5897"/>
                </a:solidFill>
              </a:rPr>
              <a:t>relationalagents.com</a:t>
            </a:r>
            <a:r>
              <a:rPr lang="en-US" dirty="0" smtClean="0">
                <a:solidFill>
                  <a:srgbClr val="2F5897"/>
                </a:solidFill>
              </a:rPr>
              <a:t>/projects</a:t>
            </a:r>
            <a:r>
              <a:rPr lang="en-US" dirty="0">
                <a:solidFill>
                  <a:srgbClr val="2F5897"/>
                </a:solidFill>
              </a:rPr>
              <a:t>/</a:t>
            </a:r>
            <a:r>
              <a:rPr lang="en-US" dirty="0" err="1">
                <a:solidFill>
                  <a:srgbClr val="2F5897"/>
                </a:solidFill>
              </a:rPr>
              <a:t>HealthMinistry.html</a:t>
            </a:r>
            <a:endParaRPr lang="en-US" dirty="0">
              <a:solidFill>
                <a:srgbClr val="2F5897"/>
              </a:solidFill>
            </a:endParaRPr>
          </a:p>
        </p:txBody>
      </p:sp>
      <p:pic>
        <p:nvPicPr>
          <p:cNvPr id="8" name="Picture 7">
            <a:extLst>
              <a:ext uri="{FF2B5EF4-FFF2-40B4-BE49-F238E27FC236}">
                <a16:creationId xmlns:a16="http://schemas.microsoft.com/office/drawing/2014/main" xmlns="" id="{331AEE49-FF5E-AA4A-8731-F6F850307C2C}"/>
              </a:ext>
            </a:extLst>
          </p:cNvPr>
          <p:cNvPicPr>
            <a:picLocks noChangeAspect="1"/>
          </p:cNvPicPr>
          <p:nvPr/>
        </p:nvPicPr>
        <p:blipFill rotWithShape="1">
          <a:blip r:embed="rId3">
            <a:alphaModFix amt="33000"/>
            <a:extLst>
              <a:ext uri="{BEBA8EAE-BF5A-486C-A8C5-ECC9F3942E4B}">
                <a14:imgProps xmlns:a14="http://schemas.microsoft.com/office/drawing/2010/main">
                  <a14:imgLayer r:embed="rId4">
                    <a14:imgEffect>
                      <a14:saturation sat="46000"/>
                    </a14:imgEffect>
                  </a14:imgLayer>
                </a14:imgProps>
              </a:ext>
            </a:extLst>
          </a:blip>
          <a:srcRect b="4922"/>
          <a:stretch/>
        </p:blipFill>
        <p:spPr>
          <a:xfrm>
            <a:off x="0" y="216098"/>
            <a:ext cx="12192000" cy="1632875"/>
          </a:xfrm>
          <a:prstGeom prst="rect">
            <a:avLst/>
          </a:prstGeom>
        </p:spPr>
      </p:pic>
      <p:pic>
        <p:nvPicPr>
          <p:cNvPr id="12" name="Picture 2" descr="ttps://www.nsf.gov/images/logos/nsf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spTree>
    <p:extLst>
      <p:ext uri="{BB962C8B-B14F-4D97-AF65-F5344CB8AC3E}">
        <p14:creationId xmlns:p14="http://schemas.microsoft.com/office/powerpoint/2010/main" val="4278698570"/>
      </p:ext>
    </p:extLst>
  </p:cSld>
  <p:clrMapOvr>
    <a:masterClrMapping/>
  </p:clrMapOvr>
  <mc:AlternateContent xmlns:mc="http://schemas.openxmlformats.org/markup-compatibility/2006" xmlns:p14="http://schemas.microsoft.com/office/powerpoint/2010/main">
    <mc:Choice Requires="p14">
      <p:transition p14:dur="250" advTm="10000"/>
    </mc:Choice>
    <mc:Fallback xmlns="">
      <p:transition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a:solidFill>
                  <a:schemeClr val="accent2"/>
                </a:solidFill>
              </a:rPr>
              <a:t>Project Aims</a:t>
            </a:r>
          </a:p>
        </p:txBody>
      </p:sp>
      <p:sp>
        <p:nvSpPr>
          <p:cNvPr id="12" name="TextBox 11">
            <a:extLst>
              <a:ext uri="{FF2B5EF4-FFF2-40B4-BE49-F238E27FC236}">
                <a16:creationId xmlns:a16="http://schemas.microsoft.com/office/drawing/2014/main" xmlns="" id="{BED175DE-D44F-374B-8BB9-C48645F99A33}"/>
              </a:ext>
            </a:extLst>
          </p:cNvPr>
          <p:cNvSpPr txBox="1"/>
          <p:nvPr/>
        </p:nvSpPr>
        <p:spPr>
          <a:xfrm>
            <a:off x="193836" y="2104964"/>
            <a:ext cx="5453362" cy="3539430"/>
          </a:xfrm>
          <a:prstGeom prst="rect">
            <a:avLst/>
          </a:prstGeom>
          <a:noFill/>
        </p:spPr>
        <p:txBody>
          <a:bodyPr wrap="square" rtlCol="0">
            <a:spAutoFit/>
          </a:bodyPr>
          <a:lstStyle/>
          <a:p>
            <a:pPr marL="457200" indent="-457200">
              <a:buFont typeface="Arial"/>
              <a:buChar char="•"/>
            </a:pPr>
            <a:r>
              <a:rPr lang="en-US" sz="2800" dirty="0"/>
              <a:t>Improve population health </a:t>
            </a:r>
            <a:r>
              <a:rPr lang="en-US" sz="2800" dirty="0" smtClean="0"/>
              <a:t>for </a:t>
            </a:r>
            <a:r>
              <a:rPr lang="en-US" sz="2800" dirty="0"/>
              <a:t>underserved urban </a:t>
            </a:r>
            <a:r>
              <a:rPr lang="en-US" sz="2800" dirty="0" smtClean="0"/>
              <a:t>communities.</a:t>
            </a:r>
          </a:p>
          <a:p>
            <a:pPr marL="457200" indent="-457200">
              <a:buFont typeface="Arial"/>
              <a:buChar char="•"/>
            </a:pPr>
            <a:r>
              <a:rPr lang="en-US" sz="2800" dirty="0"/>
              <a:t>Leverage existing social support networks in a network of </a:t>
            </a:r>
            <a:r>
              <a:rPr lang="en-US" sz="2800" dirty="0" smtClean="0"/>
              <a:t>African American churches </a:t>
            </a:r>
            <a:r>
              <a:rPr lang="en-US" sz="2800" dirty="0"/>
              <a:t>in the Boston area.</a:t>
            </a:r>
          </a:p>
          <a:p>
            <a:pPr marL="457200" indent="-457200">
              <a:buFont typeface="Arial"/>
              <a:buChar char="•"/>
            </a:pPr>
            <a:r>
              <a:rPr lang="en-US" sz="2800" dirty="0"/>
              <a:t>Leverage spiritual and religious beliefs and </a:t>
            </a:r>
            <a:r>
              <a:rPr lang="en-US" sz="2800" dirty="0" smtClean="0"/>
              <a:t>practices.</a:t>
            </a:r>
            <a:endParaRPr lang="en-US" sz="2800" dirty="0"/>
          </a:p>
        </p:txBody>
      </p:sp>
      <p:pic>
        <p:nvPicPr>
          <p:cNvPr id="13" name="Picture 12"/>
          <p:cNvPicPr>
            <a:picLocks noChangeAspect="1"/>
          </p:cNvPicPr>
          <p:nvPr/>
        </p:nvPicPr>
        <p:blipFill>
          <a:blip r:embed="rId3"/>
          <a:stretch>
            <a:fillRect/>
          </a:stretch>
        </p:blipFill>
        <p:spPr>
          <a:xfrm>
            <a:off x="5647198" y="892175"/>
            <a:ext cx="6504709" cy="5943600"/>
          </a:xfrm>
          <a:prstGeom prst="rect">
            <a:avLst/>
          </a:prstGeom>
        </p:spPr>
      </p:pic>
    </p:spTree>
    <p:extLst>
      <p:ext uri="{BB962C8B-B14F-4D97-AF65-F5344CB8AC3E}">
        <p14:creationId xmlns:p14="http://schemas.microsoft.com/office/powerpoint/2010/main" val="4154429452"/>
      </p:ext>
    </p:extLst>
  </p:cSld>
  <p:clrMapOvr>
    <a:masterClrMapping/>
  </p:clrMapOvr>
  <p:transition xmlns:p14="http://schemas.microsoft.com/office/powerpoint/2010/main" spd="slow" advTm="6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smtClean="0">
                <a:solidFill>
                  <a:schemeClr val="accent2"/>
                </a:solidFill>
              </a:rPr>
              <a:t>Black Ministerial Alliance of Boston</a:t>
            </a:r>
            <a:endParaRPr lang="en-US" sz="4000" b="1" dirty="0">
              <a:solidFill>
                <a:schemeClr val="accent2"/>
              </a:solidFill>
            </a:endParaRPr>
          </a:p>
        </p:txBody>
      </p:sp>
      <p:sp>
        <p:nvSpPr>
          <p:cNvPr id="12" name="TextBox 11">
            <a:extLst>
              <a:ext uri="{FF2B5EF4-FFF2-40B4-BE49-F238E27FC236}">
                <a16:creationId xmlns:a16="http://schemas.microsoft.com/office/drawing/2014/main" xmlns="" id="{BED175DE-D44F-374B-8BB9-C48645F99A33}"/>
              </a:ext>
            </a:extLst>
          </p:cNvPr>
          <p:cNvSpPr txBox="1"/>
          <p:nvPr/>
        </p:nvSpPr>
        <p:spPr>
          <a:xfrm>
            <a:off x="193836" y="2104964"/>
            <a:ext cx="5453362" cy="3970318"/>
          </a:xfrm>
          <a:prstGeom prst="rect">
            <a:avLst/>
          </a:prstGeom>
          <a:noFill/>
        </p:spPr>
        <p:txBody>
          <a:bodyPr wrap="square" rtlCol="0">
            <a:spAutoFit/>
          </a:bodyPr>
          <a:lstStyle/>
          <a:p>
            <a:pPr marL="457200" indent="-457200">
              <a:buFont typeface="Arial"/>
              <a:buChar char="•"/>
            </a:pPr>
            <a:r>
              <a:rPr lang="en-US" sz="2800" dirty="0" smtClean="0"/>
              <a:t>30 churches, &gt; 20,000 members</a:t>
            </a:r>
          </a:p>
          <a:p>
            <a:pPr marL="457200" indent="-457200">
              <a:buFont typeface="Arial"/>
              <a:buChar char="•"/>
            </a:pPr>
            <a:r>
              <a:rPr lang="en-US" sz="2800" dirty="0" smtClean="0"/>
              <a:t>Interdenominational</a:t>
            </a:r>
          </a:p>
          <a:p>
            <a:pPr marL="457200" indent="-457200">
              <a:buFont typeface="Arial"/>
              <a:buChar char="•"/>
            </a:pPr>
            <a:r>
              <a:rPr lang="en-US" sz="2800" dirty="0" smtClean="0"/>
              <a:t>Provides </a:t>
            </a:r>
            <a:r>
              <a:rPr lang="en-US" sz="2800" dirty="0"/>
              <a:t>spiritual nurture to clergy, advocacy and program services for </a:t>
            </a:r>
            <a:r>
              <a:rPr lang="en-US" sz="2800" dirty="0" smtClean="0"/>
              <a:t>the </a:t>
            </a:r>
            <a:r>
              <a:rPr lang="en-US" sz="2800" dirty="0"/>
              <a:t>Black </a:t>
            </a:r>
            <a:r>
              <a:rPr lang="en-US" sz="2800" dirty="0" smtClean="0"/>
              <a:t>community</a:t>
            </a:r>
          </a:p>
          <a:p>
            <a:pPr marL="457200" indent="-457200">
              <a:buFont typeface="Arial"/>
              <a:buChar char="•"/>
            </a:pPr>
            <a:r>
              <a:rPr lang="en-US" sz="2800" dirty="0" smtClean="0"/>
              <a:t>Decrease </a:t>
            </a:r>
            <a:r>
              <a:rPr lang="en-US" sz="2800" dirty="0"/>
              <a:t>h</a:t>
            </a:r>
            <a:r>
              <a:rPr lang="en-US" sz="2800" dirty="0" smtClean="0"/>
              <a:t>ealth </a:t>
            </a:r>
            <a:r>
              <a:rPr lang="en-US" sz="2800" dirty="0"/>
              <a:t>d</a:t>
            </a:r>
            <a:r>
              <a:rPr lang="en-US" sz="2800" dirty="0" smtClean="0"/>
              <a:t>isparities</a:t>
            </a:r>
          </a:p>
          <a:p>
            <a:pPr marL="457200" indent="-457200">
              <a:buFont typeface="Arial"/>
              <a:buChar char="•"/>
            </a:pPr>
            <a:r>
              <a:rPr lang="en-US" sz="2800" dirty="0" smtClean="0"/>
              <a:t>Facilitate the growth of </a:t>
            </a:r>
            <a:r>
              <a:rPr lang="en-US" sz="2800" u="sng" dirty="0" smtClean="0"/>
              <a:t>Health Ministry</a:t>
            </a:r>
          </a:p>
          <a:p>
            <a:pPr marL="457200" indent="-457200">
              <a:buFont typeface="Arial"/>
              <a:buChar char="•"/>
            </a:pPr>
            <a:endParaRPr lang="en-US" sz="2800"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647198" y="2104964"/>
            <a:ext cx="6491806" cy="3915379"/>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2313503680"/>
      </p:ext>
    </p:extLst>
  </p:cSld>
  <p:clrMapOvr>
    <a:masterClrMapping/>
  </p:clrMapOvr>
  <p:transition xmlns:p14="http://schemas.microsoft.com/office/powerpoint/2010/main" spd="slow" advTm="2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a:solidFill>
                  <a:schemeClr val="accent2"/>
                </a:solidFill>
              </a:rPr>
              <a:t>Update of the Project</a:t>
            </a:r>
          </a:p>
        </p:txBody>
      </p:sp>
      <p:sp>
        <p:nvSpPr>
          <p:cNvPr id="3" name="Rectangle 2">
            <a:extLst>
              <a:ext uri="{FF2B5EF4-FFF2-40B4-BE49-F238E27FC236}">
                <a16:creationId xmlns:a16="http://schemas.microsoft.com/office/drawing/2014/main" xmlns="" id="{9FB79048-47FA-5D45-8718-51A15EDE240A}"/>
              </a:ext>
            </a:extLst>
          </p:cNvPr>
          <p:cNvSpPr/>
          <p:nvPr/>
        </p:nvSpPr>
        <p:spPr>
          <a:xfrm>
            <a:off x="623307" y="1592918"/>
            <a:ext cx="6705194" cy="6001642"/>
          </a:xfrm>
          <a:prstGeom prst="rect">
            <a:avLst/>
          </a:prstGeom>
        </p:spPr>
        <p:txBody>
          <a:bodyPr wrap="square">
            <a:spAutoFit/>
          </a:bodyPr>
          <a:lstStyle/>
          <a:p>
            <a:pPr marL="285750" indent="-285750">
              <a:buFont typeface="Arial" panose="020B0604020202020204" pitchFamily="34" charset="0"/>
              <a:buChar char="•"/>
            </a:pPr>
            <a:r>
              <a:rPr lang="en-US" sz="3200" b="1" dirty="0" smtClean="0"/>
              <a:t>13 focus groups involving 12 members of 2 churches.</a:t>
            </a:r>
            <a:endParaRPr lang="en-US" sz="3200" b="1" dirty="0"/>
          </a:p>
          <a:p>
            <a:pPr algn="just"/>
            <a:endParaRPr lang="en-US" sz="3200" b="1" dirty="0"/>
          </a:p>
          <a:p>
            <a:pPr marL="285750" indent="-285750">
              <a:buFont typeface="Arial" panose="020B0604020202020204" pitchFamily="34" charset="0"/>
              <a:buChar char="•"/>
            </a:pPr>
            <a:r>
              <a:rPr lang="en-US" sz="3200" b="1" dirty="0" smtClean="0"/>
              <a:t>Development of research infrastructure.</a:t>
            </a:r>
            <a:endParaRPr lang="en-US" sz="3200" b="1" dirty="0"/>
          </a:p>
          <a:p>
            <a:pPr algn="just"/>
            <a:endParaRPr lang="en-US" sz="3200" b="1" dirty="0"/>
          </a:p>
          <a:p>
            <a:pPr marL="285750" indent="-285750">
              <a:buFont typeface="Arial" panose="020B0604020202020204" pitchFamily="34" charset="0"/>
              <a:buChar char="•"/>
            </a:pPr>
            <a:r>
              <a:rPr lang="en-US" sz="3200" b="1" dirty="0" smtClean="0"/>
              <a:t>Contribution </a:t>
            </a:r>
            <a:r>
              <a:rPr lang="en-US" sz="3200" b="1" dirty="0"/>
              <a:t>to S&amp;</a:t>
            </a:r>
            <a:r>
              <a:rPr lang="en-US" sz="3200" b="1" dirty="0" smtClean="0"/>
              <a:t>CC: Understanding of how spirituality can be leveraged in population-level interventions.</a:t>
            </a:r>
            <a:endParaRPr lang="en-US" sz="3200" b="1" dirty="0"/>
          </a:p>
          <a:p>
            <a:pPr marL="285750" indent="-285750" algn="just">
              <a:buFont typeface="Arial" panose="020B0604020202020204" pitchFamily="34" charset="0"/>
              <a:buChar char="•"/>
            </a:pPr>
            <a:endParaRPr lang="en-US" sz="3200" b="1" dirty="0"/>
          </a:p>
          <a:p>
            <a:pPr algn="just"/>
            <a:endParaRPr lang="en-US" sz="3200" b="1" dirty="0"/>
          </a:p>
        </p:txBody>
      </p:sp>
      <p:pic>
        <p:nvPicPr>
          <p:cNvPr id="2" name="Picture 1"/>
          <p:cNvPicPr>
            <a:picLocks noChangeAspect="1"/>
          </p:cNvPicPr>
          <p:nvPr/>
        </p:nvPicPr>
        <p:blipFill>
          <a:blip r:embed="rId3"/>
          <a:stretch>
            <a:fillRect/>
          </a:stretch>
        </p:blipFill>
        <p:spPr>
          <a:xfrm>
            <a:off x="7894994" y="1287081"/>
            <a:ext cx="4093126" cy="5461399"/>
          </a:xfrm>
          <a:prstGeom prst="rect">
            <a:avLst/>
          </a:prstGeom>
        </p:spPr>
      </p:pic>
    </p:spTree>
    <p:extLst>
      <p:ext uri="{BB962C8B-B14F-4D97-AF65-F5344CB8AC3E}">
        <p14:creationId xmlns:p14="http://schemas.microsoft.com/office/powerpoint/2010/main" val="210706029"/>
      </p:ext>
    </p:extLst>
  </p:cSld>
  <p:clrMapOvr>
    <a:masterClrMapping/>
  </p:clrMapOvr>
  <p:transition xmlns:p14="http://schemas.microsoft.com/office/powerpoint/2010/main" spd="slow" advTm="5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042988" y="301625"/>
            <a:ext cx="9486900" cy="762000"/>
          </a:xfrm>
        </p:spPr>
        <p:txBody>
          <a:bodyPr>
            <a:noAutofit/>
          </a:bodyPr>
          <a:lstStyle/>
          <a:p>
            <a:pPr>
              <a:lnSpc>
                <a:spcPct val="100000"/>
              </a:lnSpc>
            </a:pPr>
            <a:r>
              <a:rPr lang="en-US" sz="4000" b="1" dirty="0">
                <a:solidFill>
                  <a:schemeClr val="accent2"/>
                </a:solidFill>
              </a:rPr>
              <a:t>Anticipated outcomes and success measures in the next year</a:t>
            </a:r>
          </a:p>
        </p:txBody>
      </p:sp>
      <p:sp>
        <p:nvSpPr>
          <p:cNvPr id="2" name="TextBox 1"/>
          <p:cNvSpPr txBox="1"/>
          <p:nvPr/>
        </p:nvSpPr>
        <p:spPr>
          <a:xfrm>
            <a:off x="239745" y="1704056"/>
            <a:ext cx="8018153" cy="5016757"/>
          </a:xfrm>
          <a:prstGeom prst="rect">
            <a:avLst/>
          </a:prstGeom>
          <a:noFill/>
        </p:spPr>
        <p:txBody>
          <a:bodyPr wrap="square" rtlCol="0">
            <a:spAutoFit/>
          </a:bodyPr>
          <a:lstStyle/>
          <a:p>
            <a:pPr marL="285750" lvl="0" indent="-285750" algn="just">
              <a:buFont typeface="Arial" panose="020B0604020202020204" pitchFamily="34" charset="0"/>
              <a:buChar char="•"/>
            </a:pPr>
            <a:r>
              <a:rPr lang="en-US" sz="3200" b="1" dirty="0" smtClean="0"/>
              <a:t>Complete requirements analysis from focus groups, surveys, and ethnographic research.</a:t>
            </a:r>
            <a:endParaRPr lang="en-US" sz="3200" b="1" dirty="0"/>
          </a:p>
          <a:p>
            <a:pPr lvl="0" algn="just"/>
            <a:endParaRPr lang="en-US" sz="3200" b="1" dirty="0"/>
          </a:p>
          <a:p>
            <a:pPr marL="285750" lvl="0" indent="-285750" algn="just">
              <a:buFont typeface="Arial" panose="020B0604020202020204" pitchFamily="34" charset="0"/>
              <a:buChar char="•"/>
            </a:pPr>
            <a:r>
              <a:rPr lang="en-US" sz="3200" b="1" dirty="0" smtClean="0"/>
              <a:t>Technical infrastructure to support rapid deployment and evaluation of intervention prototypes. </a:t>
            </a:r>
          </a:p>
          <a:p>
            <a:pPr lvl="0" algn="just"/>
            <a:endParaRPr lang="en-US" sz="3200" b="1" dirty="0" smtClean="0"/>
          </a:p>
          <a:p>
            <a:pPr marL="285750" lvl="0" indent="-285750" algn="just">
              <a:buFont typeface="Arial" panose="020B0604020202020204" pitchFamily="34" charset="0"/>
              <a:buChar char="•"/>
            </a:pPr>
            <a:r>
              <a:rPr lang="en-US" sz="3200" b="1" dirty="0" smtClean="0"/>
              <a:t>Initial smartphone prototype for </a:t>
            </a:r>
            <a:r>
              <a:rPr lang="en-US" sz="3200" b="1" dirty="0" smtClean="0"/>
              <a:t>three health behaviors </a:t>
            </a:r>
            <a:r>
              <a:rPr lang="en-US" sz="3200" b="1" dirty="0" smtClean="0"/>
              <a:t>with integrated spiritual support for key informant field evaluation.</a:t>
            </a:r>
            <a:endParaRPr lang="en-US" sz="3200" b="1" dirty="0"/>
          </a:p>
        </p:txBody>
      </p:sp>
      <p:pic>
        <p:nvPicPr>
          <p:cNvPr id="4" name="Picture 3" descr="C:\Users\magnanijw\AppData\Local\Microsoft\Windows\Temporary Internet Files\Content.Word\IMG_1287.png"/>
          <p:cNvPicPr/>
          <p:nvPr/>
        </p:nvPicPr>
        <p:blipFill rotWithShape="1">
          <a:blip r:embed="rId3" cstate="email">
            <a:extLst>
              <a:ext uri="{28A0092B-C50C-407E-A947-70E740481C1C}">
                <a14:useLocalDpi xmlns:a14="http://schemas.microsoft.com/office/drawing/2010/main" val="0"/>
              </a:ext>
            </a:extLst>
          </a:blip>
          <a:srcRect t="3203"/>
          <a:stretch/>
        </p:blipFill>
        <p:spPr bwMode="auto">
          <a:xfrm>
            <a:off x="9093323" y="1447800"/>
            <a:ext cx="2873129" cy="49323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2247717"/>
      </p:ext>
    </p:extLst>
  </p:cSld>
  <p:clrMapOvr>
    <a:masterClrMapping/>
  </p:clrMapOvr>
  <p:transition xmlns:p14="http://schemas.microsoft.com/office/powerpoint/2010/main" spd="slow" advTm="50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15270</TotalTime>
  <Words>319</Words>
  <Application>Microsoft Macintosh PowerPoint</Application>
  <PresentationFormat>Custom</PresentationFormat>
  <Paragraphs>39</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Project Aims</vt:lpstr>
      <vt:lpstr>Black Ministerial Alliance of Boston</vt:lpstr>
      <vt:lpstr>Update of the Project</vt:lpstr>
      <vt:lpstr>Anticipated outcomes and success measures in the next year</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Timothy Bickmore</cp:lastModifiedBy>
  <cp:revision>131</cp:revision>
  <dcterms:created xsi:type="dcterms:W3CDTF">2016-01-15T22:20:06Z</dcterms:created>
  <dcterms:modified xsi:type="dcterms:W3CDTF">2019-03-19T13:22:40Z</dcterms:modified>
  <cp:category/>
</cp:coreProperties>
</file>