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58"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77594" autoAdjust="0"/>
  </p:normalViewPr>
  <p:slideViewPr>
    <p:cSldViewPr snapToGrid="0" snapToObjects="1">
      <p:cViewPr varScale="1">
        <p:scale>
          <a:sx n="83" d="100"/>
          <a:sy n="83" d="100"/>
        </p:scale>
        <p:origin x="496" y="19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3/25/19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dirty="0"/>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dirty="0"/>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dirty="0"/>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dirty="0"/>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dirty="0"/>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dirty="0"/>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3/25/19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dirty="0"/>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3A68D8-B59A-9343-9493-6B40E7CD6B91}"/>
              </a:ext>
            </a:extLst>
          </p:cNvPr>
          <p:cNvPicPr>
            <a:picLocks noChangeAspect="1"/>
          </p:cNvPicPr>
          <p:nvPr/>
        </p:nvPicPr>
        <p:blipFill rotWithShape="1">
          <a:blip r:embed="rId3" cstate="hqprint">
            <a:alphaModFix amt="70000"/>
            <a:extLst>
              <a:ext uri="{28A0092B-C50C-407E-A947-70E740481C1C}">
                <a14:useLocalDpi xmlns:a14="http://schemas.microsoft.com/office/drawing/2010/main"/>
              </a:ext>
            </a:extLst>
          </a:blip>
          <a:srcRect t="15526" b="9516"/>
          <a:stretch/>
        </p:blipFill>
        <p:spPr>
          <a:xfrm>
            <a:off x="0" y="49591"/>
            <a:ext cx="12192000" cy="1931610"/>
          </a:xfrm>
          <a:prstGeom prst="rect">
            <a:avLst/>
          </a:prstGeom>
        </p:spPr>
      </p:pic>
      <p:sp>
        <p:nvSpPr>
          <p:cNvPr id="9" name="Title 1"/>
          <p:cNvSpPr txBox="1">
            <a:spLocks/>
          </p:cNvSpPr>
          <p:nvPr/>
        </p:nvSpPr>
        <p:spPr>
          <a:xfrm>
            <a:off x="411480" y="1848973"/>
            <a:ext cx="10960466"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500" b="1" dirty="0">
                <a:solidFill>
                  <a:schemeClr val="accent2"/>
                </a:solidFill>
                <a:effectLst/>
              </a:rPr>
              <a:t>FY 2018 IRG: PuebloConnect: Expanding Internet Access and Content Relevance in Tribal Communities </a:t>
            </a:r>
          </a:p>
          <a:p>
            <a:r>
              <a:rPr lang="en-US" sz="3500" b="1" dirty="0">
                <a:solidFill>
                  <a:schemeClr val="accent2"/>
                </a:solidFill>
                <a:effectLst/>
              </a:rPr>
              <a:t>NSF Award 1831698</a:t>
            </a:r>
          </a:p>
        </p:txBody>
      </p:sp>
      <p:sp>
        <p:nvSpPr>
          <p:cNvPr id="10" name="Subtitle 3"/>
          <p:cNvSpPr txBox="1">
            <a:spLocks/>
          </p:cNvSpPr>
          <p:nvPr/>
        </p:nvSpPr>
        <p:spPr>
          <a:xfrm>
            <a:off x="1650960" y="4137198"/>
            <a:ext cx="9535199"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a:solidFill>
                  <a:srgbClr val="2F5897"/>
                </a:solidFill>
              </a:rPr>
              <a:t>Elizabeth Belding, PI, University of California, Santa Barbara</a:t>
            </a:r>
          </a:p>
          <a:p>
            <a:r>
              <a:rPr lang="en-US" dirty="0">
                <a:solidFill>
                  <a:srgbClr val="2F5897"/>
                </a:solidFill>
              </a:rPr>
              <a:t>Marisa Duarte, Co-PI, Arizona State University</a:t>
            </a:r>
          </a:p>
          <a:p>
            <a:r>
              <a:rPr lang="en-US" dirty="0">
                <a:solidFill>
                  <a:srgbClr val="2F5897"/>
                </a:solidFill>
              </a:rPr>
              <a:t>Jennifer Case Nevarez, Senior Personnel, Community Learning Network</a:t>
            </a:r>
          </a:p>
          <a:p>
            <a:r>
              <a:rPr lang="en-US" dirty="0">
                <a:solidFill>
                  <a:srgbClr val="2F5897"/>
                </a:solidFill>
              </a:rPr>
              <a:t>Morgan Vigil-Hayes, Co-PI, Northern Arizona University</a:t>
            </a:r>
          </a:p>
          <a:p>
            <a:r>
              <a:rPr lang="en-US" dirty="0">
                <a:solidFill>
                  <a:srgbClr val="2F5897"/>
                </a:solidFill>
              </a:rPr>
              <a:t>Ellen Zegura, Co-PI, Georgia Tech</a:t>
            </a:r>
          </a:p>
        </p:txBody>
      </p:sp>
      <p:pic>
        <p:nvPicPr>
          <p:cNvPr id="12" name="Picture 2" descr="ttps://www.nsf.gov/images/logos/n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1" name="Picture 10">
            <a:extLst>
              <a:ext uri="{FF2B5EF4-FFF2-40B4-BE49-F238E27FC236}">
                <a16:creationId xmlns:a16="http://schemas.microsoft.com/office/drawing/2014/main" id="{644E3E43-C2B0-6641-BA16-55B50B899BA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3631" y="5336186"/>
            <a:ext cx="1591551" cy="1574334"/>
          </a:xfrm>
          <a:prstGeom prst="rect">
            <a:avLst/>
          </a:prstGeom>
        </p:spPr>
      </p:pic>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609600" y="634"/>
            <a:ext cx="10972800" cy="731202"/>
          </a:xfrm>
        </p:spPr>
        <p:txBody>
          <a:bodyPr>
            <a:noAutofit/>
          </a:bodyPr>
          <a:lstStyle/>
          <a:p>
            <a:pPr>
              <a:lnSpc>
                <a:spcPct val="100000"/>
              </a:lnSpc>
            </a:pPr>
            <a:r>
              <a:rPr lang="en-US" sz="4000" b="1" dirty="0">
                <a:solidFill>
                  <a:schemeClr val="accent2"/>
                </a:solidFill>
              </a:rPr>
              <a:t>Project Aims</a:t>
            </a:r>
          </a:p>
        </p:txBody>
      </p:sp>
      <p:sp>
        <p:nvSpPr>
          <p:cNvPr id="15" name="Content Placeholder 14">
            <a:extLst>
              <a:ext uri="{FF2B5EF4-FFF2-40B4-BE49-F238E27FC236}">
                <a16:creationId xmlns:a16="http://schemas.microsoft.com/office/drawing/2014/main" id="{B1E7931E-1043-1A4A-B9F7-95F0099978A5}"/>
              </a:ext>
            </a:extLst>
          </p:cNvPr>
          <p:cNvSpPr>
            <a:spLocks noGrp="1"/>
          </p:cNvSpPr>
          <p:nvPr>
            <p:ph sz="half" idx="1"/>
          </p:nvPr>
        </p:nvSpPr>
        <p:spPr>
          <a:xfrm>
            <a:off x="259080" y="1798320"/>
            <a:ext cx="4968240" cy="4943443"/>
          </a:xfrm>
        </p:spPr>
        <p:txBody>
          <a:bodyPr>
            <a:normAutofit lnSpcReduction="10000"/>
          </a:bodyPr>
          <a:lstStyle/>
          <a:p>
            <a:r>
              <a:rPr lang="en-US" dirty="0"/>
              <a:t>Improve middle- and last-mile Internet connectivity and access</a:t>
            </a:r>
          </a:p>
          <a:p>
            <a:pPr lvl="1"/>
            <a:r>
              <a:rPr lang="en-US" dirty="0"/>
              <a:t>wireless network innovations: TV white space networks; network and spectrum availability assessments; </a:t>
            </a:r>
            <a:r>
              <a:rPr lang="en-US" dirty="0" err="1"/>
              <a:t>LoRA</a:t>
            </a:r>
            <a:endParaRPr lang="en-US" dirty="0"/>
          </a:p>
          <a:p>
            <a:r>
              <a:rPr lang="en-US" dirty="0"/>
              <a:t>Grow community Web skills</a:t>
            </a:r>
          </a:p>
          <a:p>
            <a:pPr lvl="1"/>
            <a:r>
              <a:rPr lang="en-US" dirty="0"/>
              <a:t>participatory community-based learning</a:t>
            </a:r>
          </a:p>
          <a:p>
            <a:pPr lvl="1"/>
            <a:r>
              <a:rPr lang="en-US" dirty="0"/>
              <a:t>digital literacy courses: increase Tribal Web presence</a:t>
            </a:r>
          </a:p>
        </p:txBody>
      </p:sp>
      <p:sp>
        <p:nvSpPr>
          <p:cNvPr id="18" name="Content Placeholder 17">
            <a:extLst>
              <a:ext uri="{FF2B5EF4-FFF2-40B4-BE49-F238E27FC236}">
                <a16:creationId xmlns:a16="http://schemas.microsoft.com/office/drawing/2014/main" id="{78F8472D-71B4-0C44-BF6D-3BA39D1B9F65}"/>
              </a:ext>
            </a:extLst>
          </p:cNvPr>
          <p:cNvSpPr>
            <a:spLocks noGrp="1"/>
          </p:cNvSpPr>
          <p:nvPr>
            <p:ph sz="half" idx="2"/>
          </p:nvPr>
        </p:nvSpPr>
        <p:spPr>
          <a:xfrm>
            <a:off x="259080" y="914717"/>
            <a:ext cx="11465560" cy="3184844"/>
          </a:xfrm>
        </p:spPr>
        <p:txBody>
          <a:bodyPr>
            <a:normAutofit lnSpcReduction="10000"/>
          </a:bodyPr>
          <a:lstStyle/>
          <a:p>
            <a:pPr marL="0" indent="0">
              <a:buNone/>
            </a:pPr>
            <a:r>
              <a:rPr lang="en-US" dirty="0"/>
              <a:t>In partnership with Santa Clara, Ohkay Owingeh, Tesuque, and Pojoaque Pueblos of New Mexico, and REDINet:</a:t>
            </a:r>
          </a:p>
          <a:p>
            <a:endParaRPr lang="en-US" dirty="0"/>
          </a:p>
        </p:txBody>
      </p:sp>
      <p:pic>
        <p:nvPicPr>
          <p:cNvPr id="17" name="Picture 16">
            <a:extLst>
              <a:ext uri="{FF2B5EF4-FFF2-40B4-BE49-F238E27FC236}">
                <a16:creationId xmlns:a16="http://schemas.microsoft.com/office/drawing/2014/main" id="{609E0134-027E-594C-A273-E5242EBE34D6}"/>
              </a:ext>
            </a:extLst>
          </p:cNvPr>
          <p:cNvPicPr>
            <a:picLocks noChangeAspect="1"/>
          </p:cNvPicPr>
          <p:nvPr/>
        </p:nvPicPr>
        <p:blipFill rotWithShape="1">
          <a:blip r:embed="rId3"/>
          <a:srcRect l="34374" r="1"/>
          <a:stretch/>
        </p:blipFill>
        <p:spPr>
          <a:xfrm>
            <a:off x="5152530" y="1798320"/>
            <a:ext cx="7039470" cy="4773980"/>
          </a:xfrm>
          <a:prstGeom prst="rect">
            <a:avLst/>
          </a:prstGeom>
        </p:spPr>
      </p:pic>
    </p:spTree>
    <p:extLst>
      <p:ext uri="{BB962C8B-B14F-4D97-AF65-F5344CB8AC3E}">
        <p14:creationId xmlns:p14="http://schemas.microsoft.com/office/powerpoint/2010/main" val="4154429452"/>
      </p:ext>
    </p:extLst>
  </p:cSld>
  <p:clrMapOvr>
    <a:masterClrMapping/>
  </p:clrMapOvr>
  <mc:AlternateContent xmlns:mc="http://schemas.openxmlformats.org/markup-compatibility/2006">
    <mc:Choice xmlns:p14="http://schemas.microsoft.com/office/powerpoint/2010/main" Requires="p14">
      <p:transition spd="slow" p14:dur="1250" advTm="80000"/>
    </mc:Choice>
    <mc:Fallback>
      <p:transition spd="slow" advTm="8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a:xfrm>
            <a:off x="609600" y="274638"/>
            <a:ext cx="10972800" cy="639762"/>
          </a:xfrm>
        </p:spPr>
        <p:txBody>
          <a:bodyPr>
            <a:noAutofit/>
          </a:bodyPr>
          <a:lstStyle/>
          <a:p>
            <a:pPr>
              <a:lnSpc>
                <a:spcPct val="100000"/>
              </a:lnSpc>
            </a:pPr>
            <a:r>
              <a:rPr lang="en-US" sz="4000" b="1" dirty="0">
                <a:solidFill>
                  <a:schemeClr val="accent2"/>
                </a:solidFill>
              </a:rPr>
              <a:t>Update of the Project</a:t>
            </a:r>
          </a:p>
        </p:txBody>
      </p:sp>
      <p:sp>
        <p:nvSpPr>
          <p:cNvPr id="5" name="Content Placeholder 4">
            <a:extLst>
              <a:ext uri="{FF2B5EF4-FFF2-40B4-BE49-F238E27FC236}">
                <a16:creationId xmlns:a16="http://schemas.microsoft.com/office/drawing/2014/main" id="{77C8416C-D645-1A4E-9127-83000C057C9C}"/>
              </a:ext>
            </a:extLst>
          </p:cNvPr>
          <p:cNvSpPr>
            <a:spLocks noGrp="1"/>
          </p:cNvSpPr>
          <p:nvPr>
            <p:ph sz="half" idx="1"/>
          </p:nvPr>
        </p:nvSpPr>
        <p:spPr>
          <a:xfrm>
            <a:off x="441960" y="1295400"/>
            <a:ext cx="11475720" cy="2164080"/>
          </a:xfrm>
        </p:spPr>
        <p:txBody>
          <a:bodyPr>
            <a:normAutofit lnSpcReduction="10000"/>
          </a:bodyPr>
          <a:lstStyle/>
          <a:p>
            <a:pPr marL="285750" indent="-285750">
              <a:buFont typeface="Arial" panose="020B0604020202020204" pitchFamily="34" charset="0"/>
              <a:buChar char="•"/>
            </a:pPr>
            <a:r>
              <a:rPr lang="en-US" dirty="0"/>
              <a:t>Full team kick-off meeting held on-site in NM</a:t>
            </a:r>
          </a:p>
          <a:p>
            <a:pPr marL="285750" indent="-285750">
              <a:buFont typeface="Arial" panose="020B0604020202020204" pitchFamily="34" charset="0"/>
              <a:buChar char="•"/>
            </a:pPr>
            <a:r>
              <a:rPr lang="en-US" dirty="0"/>
              <a:t>Site for first TVWS installation identified; working with vendor on exact placement</a:t>
            </a:r>
          </a:p>
          <a:p>
            <a:pPr marL="285750" indent="-285750">
              <a:buFont typeface="Arial" panose="020B0604020202020204" pitchFamily="34" charset="0"/>
              <a:buChar char="•"/>
            </a:pPr>
            <a:r>
              <a:rPr lang="en-US" dirty="0"/>
              <a:t>Paper in preparation on inconsistency in cellular coverage data in rural areas</a:t>
            </a:r>
          </a:p>
          <a:p>
            <a:pPr marL="285750" indent="-285750">
              <a:buFont typeface="Arial" panose="020B0604020202020204" pitchFamily="34" charset="0"/>
              <a:buChar char="•"/>
            </a:pPr>
            <a:r>
              <a:rPr lang="en-US" dirty="0"/>
              <a:t>Completed cultural review</a:t>
            </a:r>
          </a:p>
          <a:p>
            <a:pPr marL="285750" indent="-285750">
              <a:buFont typeface="Arial" panose="020B0604020202020204" pitchFamily="34" charset="0"/>
              <a:buChar char="•"/>
            </a:pPr>
            <a:endParaRPr lang="en-US" dirty="0"/>
          </a:p>
        </p:txBody>
      </p:sp>
      <p:sp>
        <p:nvSpPr>
          <p:cNvPr id="6" name="Content Placeholder 5">
            <a:extLst>
              <a:ext uri="{FF2B5EF4-FFF2-40B4-BE49-F238E27FC236}">
                <a16:creationId xmlns:a16="http://schemas.microsoft.com/office/drawing/2014/main" id="{730AAE5B-9F99-984F-B683-A5D863A320E6}"/>
              </a:ext>
            </a:extLst>
          </p:cNvPr>
          <p:cNvSpPr>
            <a:spLocks noGrp="1"/>
          </p:cNvSpPr>
          <p:nvPr>
            <p:ph sz="half" idx="2"/>
          </p:nvPr>
        </p:nvSpPr>
        <p:spPr>
          <a:xfrm>
            <a:off x="441960" y="3535362"/>
            <a:ext cx="6568440" cy="2636520"/>
          </a:xfrm>
        </p:spPr>
        <p:txBody>
          <a:bodyPr>
            <a:normAutofit lnSpcReduction="10000"/>
          </a:bodyPr>
          <a:lstStyle/>
          <a:p>
            <a:pPr marL="285750" indent="-285750">
              <a:buFont typeface="Arial" panose="020B0604020202020204" pitchFamily="34" charset="0"/>
              <a:buChar char="•"/>
            </a:pPr>
            <a:r>
              <a:rPr lang="en-US" dirty="0"/>
              <a:t>Establishment of initial interview guides and a survey instrument for beginning action research</a:t>
            </a:r>
          </a:p>
          <a:p>
            <a:pPr marL="285750" indent="-285750">
              <a:buFont typeface="Arial" panose="020B0604020202020204" pitchFamily="34" charset="0"/>
              <a:buChar char="•"/>
            </a:pPr>
            <a:r>
              <a:rPr lang="en-US" dirty="0"/>
              <a:t>Planning digital literacy courses</a:t>
            </a:r>
          </a:p>
          <a:p>
            <a:pPr marL="285750" indent="-285750">
              <a:buFont typeface="Arial" panose="020B0604020202020204" pitchFamily="34" charset="0"/>
              <a:buChar char="•"/>
            </a:pPr>
            <a:r>
              <a:rPr lang="en-US" dirty="0"/>
              <a:t>Work on expansion of partnerships and funding sources</a:t>
            </a:r>
          </a:p>
          <a:p>
            <a:endParaRPr lang="en-US" dirty="0"/>
          </a:p>
        </p:txBody>
      </p:sp>
      <p:pic>
        <p:nvPicPr>
          <p:cNvPr id="4" name="Picture 3">
            <a:extLst>
              <a:ext uri="{FF2B5EF4-FFF2-40B4-BE49-F238E27FC236}">
                <a16:creationId xmlns:a16="http://schemas.microsoft.com/office/drawing/2014/main" id="{E94B405E-2955-0448-A792-1A31AE77F0E5}"/>
              </a:ext>
            </a:extLst>
          </p:cNvPr>
          <p:cNvPicPr>
            <a:picLocks noChangeAspect="1"/>
          </p:cNvPicPr>
          <p:nvPr/>
        </p:nvPicPr>
        <p:blipFill>
          <a:blip r:embed="rId3"/>
          <a:stretch>
            <a:fillRect/>
          </a:stretch>
        </p:blipFill>
        <p:spPr>
          <a:xfrm>
            <a:off x="7162800" y="3086100"/>
            <a:ext cx="5029200" cy="3771900"/>
          </a:xfrm>
          <a:prstGeom prst="rect">
            <a:avLst/>
          </a:prstGeom>
        </p:spPr>
      </p:pic>
    </p:spTree>
    <p:extLst>
      <p:ext uri="{BB962C8B-B14F-4D97-AF65-F5344CB8AC3E}">
        <p14:creationId xmlns:p14="http://schemas.microsoft.com/office/powerpoint/2010/main" val="210706029"/>
      </p:ext>
    </p:extLst>
  </p:cSld>
  <p:clrMapOvr>
    <a:masterClrMapping/>
  </p:clrMapOvr>
  <mc:AlternateContent xmlns:mc="http://schemas.openxmlformats.org/markup-compatibility/2006">
    <mc:Choice xmlns:p14="http://schemas.microsoft.com/office/powerpoint/2010/main" Requires="p14">
      <p:transition spd="slow" p14:dur="1250" advTm="80000"/>
    </mc:Choice>
    <mc:Fallback>
      <p:transition spd="slow" advTm="8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pic>
        <p:nvPicPr>
          <p:cNvPr id="17" name="Picture 16">
            <a:extLst>
              <a:ext uri="{FF2B5EF4-FFF2-40B4-BE49-F238E27FC236}">
                <a16:creationId xmlns:a16="http://schemas.microsoft.com/office/drawing/2014/main" id="{883C03D7-9501-7D4D-AD72-8237A59C10E2}"/>
              </a:ext>
            </a:extLst>
          </p:cNvPr>
          <p:cNvPicPr>
            <a:picLocks noChangeAspect="1"/>
          </p:cNvPicPr>
          <p:nvPr/>
        </p:nvPicPr>
        <p:blipFill>
          <a:blip r:embed="rId3"/>
          <a:stretch>
            <a:fillRect/>
          </a:stretch>
        </p:blipFill>
        <p:spPr>
          <a:xfrm>
            <a:off x="7409180" y="4103501"/>
            <a:ext cx="4749800" cy="2679700"/>
          </a:xfrm>
          <a:prstGeom prst="rect">
            <a:avLst/>
          </a:prstGeom>
        </p:spPr>
      </p:pic>
      <p:sp>
        <p:nvSpPr>
          <p:cNvPr id="2" name="TextBox 1"/>
          <p:cNvSpPr txBox="1"/>
          <p:nvPr/>
        </p:nvSpPr>
        <p:spPr>
          <a:xfrm>
            <a:off x="573089" y="1262224"/>
            <a:ext cx="11146471" cy="5186613"/>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3200" dirty="0"/>
              <a:t>First TVWS installation complete; second one underway</a:t>
            </a:r>
          </a:p>
          <a:p>
            <a:pPr marL="285750" lvl="0" indent="-285750">
              <a:lnSpc>
                <a:spcPct val="150000"/>
              </a:lnSpc>
              <a:buFont typeface="Arial" panose="020B0604020202020204" pitchFamily="34" charset="0"/>
              <a:buChar char="•"/>
            </a:pPr>
            <a:r>
              <a:rPr lang="en-US" sz="3200" dirty="0"/>
              <a:t>Two papers submitted on technical innovations</a:t>
            </a:r>
          </a:p>
          <a:p>
            <a:pPr marL="285750" lvl="0" indent="-285750">
              <a:lnSpc>
                <a:spcPct val="150000"/>
              </a:lnSpc>
              <a:buFont typeface="Arial" panose="020B0604020202020204" pitchFamily="34" charset="0"/>
              <a:buChar char="•"/>
            </a:pPr>
            <a:r>
              <a:rPr lang="en-US" sz="3200" dirty="0"/>
              <a:t>Community trainings and participatory research progress</a:t>
            </a:r>
          </a:p>
          <a:p>
            <a:pPr marL="285750" lvl="0" indent="-285750">
              <a:lnSpc>
                <a:spcPct val="150000"/>
              </a:lnSpc>
              <a:buFont typeface="Arial" panose="020B0604020202020204" pitchFamily="34" charset="0"/>
              <a:buChar char="•"/>
            </a:pPr>
            <a:r>
              <a:rPr lang="en-US" sz="3200" dirty="0"/>
              <a:t>Regional IT education assessment </a:t>
            </a:r>
            <a:r>
              <a:rPr lang="en-US" sz="3200"/>
              <a:t>completed                             and </a:t>
            </a:r>
            <a:r>
              <a:rPr lang="en-US" sz="3200" dirty="0"/>
              <a:t>IT Education Plan in place</a:t>
            </a:r>
          </a:p>
          <a:p>
            <a:pPr marL="285750" lvl="0" indent="-285750">
              <a:lnSpc>
                <a:spcPct val="150000"/>
              </a:lnSpc>
              <a:buFont typeface="Arial" panose="020B0604020202020204" pitchFamily="34" charset="0"/>
              <a:buChar char="•"/>
            </a:pPr>
            <a:r>
              <a:rPr lang="en-US" sz="3200" dirty="0"/>
              <a:t>Regional IT audit completed</a:t>
            </a:r>
          </a:p>
          <a:p>
            <a:pPr marL="285750" lvl="0" indent="-285750">
              <a:lnSpc>
                <a:spcPct val="150000"/>
              </a:lnSpc>
              <a:buFont typeface="Arial" panose="020B0604020202020204" pitchFamily="34" charset="0"/>
              <a:buChar char="•"/>
            </a:pPr>
            <a:r>
              <a:rPr lang="en-US" sz="3200" dirty="0"/>
              <a:t>IRB processes and approvals completed</a:t>
            </a:r>
          </a:p>
        </p:txBody>
      </p:sp>
    </p:spTree>
    <p:extLst>
      <p:ext uri="{BB962C8B-B14F-4D97-AF65-F5344CB8AC3E}">
        <p14:creationId xmlns:p14="http://schemas.microsoft.com/office/powerpoint/2010/main" val="3262247717"/>
      </p:ext>
    </p:extLst>
  </p:cSld>
  <p:clrMapOvr>
    <a:masterClrMapping/>
  </p:clrMapOvr>
  <p:transition spd="med" advTm="50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20529</TotalTime>
  <Words>343</Words>
  <Application>Microsoft Macintosh PowerPoint</Application>
  <PresentationFormat>Widescreen</PresentationFormat>
  <Paragraphs>37</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Project Aims</vt:lpstr>
      <vt:lpstr>Update of the Project</vt:lpstr>
      <vt:lpstr>Anticipated outcomes and success measures in the next year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Elizabeth Belding</cp:lastModifiedBy>
  <cp:revision>126</cp:revision>
  <dcterms:created xsi:type="dcterms:W3CDTF">2016-01-15T22:20:06Z</dcterms:created>
  <dcterms:modified xsi:type="dcterms:W3CDTF">2019-03-25T00:29:07Z</dcterms:modified>
  <cp:category/>
</cp:coreProperties>
</file>