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6"/>
  </p:notesMasterIdLst>
  <p:sldIdLst>
    <p:sldId id="257" r:id="rId2"/>
    <p:sldId id="258" r:id="rId3"/>
    <p:sldId id="267" r:id="rId4"/>
    <p:sldId id="26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74" autoAdjust="0"/>
    <p:restoredTop sz="77630" autoAdjust="0"/>
  </p:normalViewPr>
  <p:slideViewPr>
    <p:cSldViewPr snapToGrid="0" snapToObjects="1">
      <p:cViewPr varScale="1">
        <p:scale>
          <a:sx n="100" d="100"/>
          <a:sy n="100" d="100"/>
        </p:scale>
        <p:origin x="768" y="1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a:t>
            </a:r>
            <a:r>
              <a:rPr lang="en-US" b="1"/>
              <a:t>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1</a:t>
            </a:fld>
            <a:endParaRPr lang="en-US"/>
          </a:p>
        </p:txBody>
      </p:sp>
    </p:spTree>
    <p:extLst>
      <p:ext uri="{BB962C8B-B14F-4D97-AF65-F5344CB8AC3E}">
        <p14:creationId xmlns:p14="http://schemas.microsoft.com/office/powerpoint/2010/main" val="262867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highlight>
                  <a:srgbClr val="FFFF00"/>
                </a:highlight>
              </a:rPr>
              <a:t>For all of your slides, do not include more than three bullet points per slide and do not try to speak to the entirety of your project. We want to hear about the activities that you consider primary and most interesting.</a:t>
            </a:r>
          </a:p>
          <a:p>
            <a:endParaRPr lang="en-US" b="1" dirty="0"/>
          </a:p>
          <a:p>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Describe the aims of this project and how you plan to address them in a specified community, in collaboration with your academic collaborators and community partners.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b="1" u="sng" dirty="0"/>
              <a:t>REQUIRED Graphical representation </a:t>
            </a:r>
          </a:p>
          <a:p>
            <a:r>
              <a:rPr lang="en-US" dirty="0"/>
              <a:t>of your approach, its place within the broader application domain, and interaction with the community.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2985101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Describe what you have done so far in terms of the science (technical and social), community engagement, and capacity building. You do not need to be exhaustive and anecdotes are highly encouraged.</a:t>
            </a:r>
          </a:p>
          <a:p>
            <a:endParaRPr lang="en-US" b="1" dirty="0"/>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135695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59181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3/19/19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ollo.cse.nd.edu/sw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1.wdp"/><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19029" y="1736678"/>
            <a:ext cx="11153942" cy="3028279"/>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ts val="4800"/>
              </a:lnSpc>
            </a:pPr>
            <a:r>
              <a:rPr lang="en-US" sz="3500" b="1" dirty="0">
                <a:solidFill>
                  <a:schemeClr val="accent2"/>
                </a:solidFill>
                <a:effectLst/>
              </a:rPr>
              <a:t>FY 2018 IRG: SCC: Smart Water Crowdsensing: Examining How Innovative Data Analytics and Citizen Science Can Ensure Safe Drinking Water in Rural Versus Suburban Communities, NSF Award 1831669</a:t>
            </a:r>
          </a:p>
        </p:txBody>
      </p:sp>
      <p:sp>
        <p:nvSpPr>
          <p:cNvPr id="10" name="Subtitle 3"/>
          <p:cNvSpPr txBox="1">
            <a:spLocks/>
          </p:cNvSpPr>
          <p:nvPr/>
        </p:nvSpPr>
        <p:spPr>
          <a:xfrm>
            <a:off x="568542" y="4584143"/>
            <a:ext cx="11213431" cy="2069702"/>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altLang="zh-CN" dirty="0">
                <a:solidFill>
                  <a:srgbClr val="2F5897"/>
                </a:solidFill>
              </a:rPr>
              <a:t>PI: Dong</a:t>
            </a:r>
            <a:r>
              <a:rPr lang="zh-CN" altLang="en-US" dirty="0">
                <a:solidFill>
                  <a:srgbClr val="2F5897"/>
                </a:solidFill>
              </a:rPr>
              <a:t> </a:t>
            </a:r>
            <a:r>
              <a:rPr lang="en-US" altLang="zh-CN" dirty="0">
                <a:solidFill>
                  <a:srgbClr val="2F5897"/>
                </a:solidFill>
              </a:rPr>
              <a:t>Wang,</a:t>
            </a:r>
            <a:r>
              <a:rPr lang="zh-CN" altLang="en-US" dirty="0">
                <a:solidFill>
                  <a:srgbClr val="2F5897"/>
                </a:solidFill>
              </a:rPr>
              <a:t> </a:t>
            </a:r>
            <a:r>
              <a:rPr lang="en-US" altLang="zh-CN" dirty="0">
                <a:solidFill>
                  <a:srgbClr val="2F5897"/>
                </a:solidFill>
              </a:rPr>
              <a:t>co-PIs: Na Wei, Jenifer Tank, Danielle Woods, </a:t>
            </a:r>
            <a:r>
              <a:rPr lang="en-US" altLang="zh-CN" dirty="0" err="1">
                <a:solidFill>
                  <a:srgbClr val="2F5897"/>
                </a:solidFill>
              </a:rPr>
              <a:t>Diogo</a:t>
            </a:r>
            <a:r>
              <a:rPr lang="en-US" altLang="zh-CN" dirty="0">
                <a:solidFill>
                  <a:srgbClr val="2F5897"/>
                </a:solidFill>
              </a:rPr>
              <a:t> Bolster; Community Partner: Environment Health Department in St. Joseph County Penn-Harris-Madison (PHM) School Corporation </a:t>
            </a:r>
          </a:p>
          <a:p>
            <a:r>
              <a:rPr lang="en-US" altLang="zh-CN" dirty="0">
                <a:solidFill>
                  <a:srgbClr val="2F5897"/>
                </a:solidFill>
              </a:rPr>
              <a:t>University</a:t>
            </a:r>
            <a:r>
              <a:rPr lang="zh-CN" altLang="en-US" dirty="0">
                <a:solidFill>
                  <a:srgbClr val="2F5897"/>
                </a:solidFill>
              </a:rPr>
              <a:t> </a:t>
            </a:r>
            <a:r>
              <a:rPr lang="en-US" altLang="zh-CN" dirty="0">
                <a:solidFill>
                  <a:srgbClr val="2F5897"/>
                </a:solidFill>
              </a:rPr>
              <a:t>of</a:t>
            </a:r>
            <a:r>
              <a:rPr lang="zh-CN" altLang="en-US" dirty="0">
                <a:solidFill>
                  <a:srgbClr val="2F5897"/>
                </a:solidFill>
              </a:rPr>
              <a:t> </a:t>
            </a:r>
            <a:r>
              <a:rPr lang="en-US" altLang="zh-CN" dirty="0">
                <a:solidFill>
                  <a:srgbClr val="2F5897"/>
                </a:solidFill>
              </a:rPr>
              <a:t>Notre</a:t>
            </a:r>
            <a:r>
              <a:rPr lang="zh-CN" altLang="en-US" dirty="0">
                <a:solidFill>
                  <a:srgbClr val="2F5897"/>
                </a:solidFill>
              </a:rPr>
              <a:t> </a:t>
            </a:r>
            <a:r>
              <a:rPr lang="en-US" altLang="zh-CN" dirty="0">
                <a:solidFill>
                  <a:srgbClr val="2F5897"/>
                </a:solidFill>
              </a:rPr>
              <a:t>Dame</a:t>
            </a:r>
            <a:endParaRPr lang="en-US" dirty="0">
              <a:solidFill>
                <a:srgbClr val="2F5897"/>
              </a:solidFill>
            </a:endParaRPr>
          </a:p>
          <a:p>
            <a:r>
              <a:rPr lang="en-US" dirty="0">
                <a:solidFill>
                  <a:srgbClr val="2F5897"/>
                </a:solidFill>
                <a:hlinkClick r:id="rId3"/>
              </a:rPr>
              <a:t>http://apollo.cse.nd.edu/sws</a:t>
            </a:r>
            <a:r>
              <a:rPr lang="zh-CN" altLang="en-US" dirty="0">
                <a:solidFill>
                  <a:srgbClr val="2F5897"/>
                </a:solidFill>
              </a:rPr>
              <a:t> </a:t>
            </a:r>
            <a:endParaRPr lang="en-US" dirty="0">
              <a:solidFill>
                <a:srgbClr val="2F5897"/>
              </a:solidFill>
            </a:endParaRPr>
          </a:p>
        </p:txBody>
      </p:sp>
      <p:pic>
        <p:nvPicPr>
          <p:cNvPr id="8" name="Picture 7">
            <a:extLst>
              <a:ext uri="{FF2B5EF4-FFF2-40B4-BE49-F238E27FC236}">
                <a16:creationId xmlns:a16="http://schemas.microsoft.com/office/drawing/2014/main" id="{331AEE49-FF5E-AA4A-8731-F6F850307C2C}"/>
              </a:ext>
            </a:extLst>
          </p:cNvPr>
          <p:cNvPicPr>
            <a:picLocks noChangeAspect="1"/>
          </p:cNvPicPr>
          <p:nvPr/>
        </p:nvPicPr>
        <p:blipFill rotWithShape="1">
          <a:blip r:embed="rId4">
            <a:alphaModFix amt="33000"/>
            <a:extLst>
              <a:ext uri="{BEBA8EAE-BF5A-486C-A8C5-ECC9F3942E4B}">
                <a14:imgProps xmlns:a14="http://schemas.microsoft.com/office/drawing/2010/main">
                  <a14:imgLayer r:embed="rId5">
                    <a14:imgEffect>
                      <a14:saturation sat="46000"/>
                    </a14:imgEffect>
                  </a14:imgLayer>
                </a14:imgProps>
              </a:ext>
            </a:extLst>
          </a:blip>
          <a:srcRect b="4922"/>
          <a:stretch/>
        </p:blipFill>
        <p:spPr>
          <a:xfrm>
            <a:off x="0" y="216098"/>
            <a:ext cx="12192000" cy="1632875"/>
          </a:xfrm>
          <a:prstGeom prst="rect">
            <a:avLst/>
          </a:prstGeom>
        </p:spPr>
      </p:pic>
      <p:pic>
        <p:nvPicPr>
          <p:cNvPr id="12" name="Picture 2" descr="ttps://www.nsf.gov/images/logos/nsf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spTree>
    <p:extLst>
      <p:ext uri="{BB962C8B-B14F-4D97-AF65-F5344CB8AC3E}">
        <p14:creationId xmlns:p14="http://schemas.microsoft.com/office/powerpoint/2010/main" val="4278698570"/>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sp>
        <p:nvSpPr>
          <p:cNvPr id="2" name="TextBox 1"/>
          <p:cNvSpPr txBox="1"/>
          <p:nvPr/>
        </p:nvSpPr>
        <p:spPr>
          <a:xfrm>
            <a:off x="252794" y="957948"/>
            <a:ext cx="5826693" cy="5139869"/>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800" dirty="0"/>
              <a:t>Develop a citizen science based Smart Water Crowdsensing (SWC) framework</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Promote public health in private well dependent communities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a:t>Integrate </a:t>
            </a:r>
            <a:r>
              <a:rPr lang="en-US" sz="2800" dirty="0"/>
              <a:t>highly interdisciplinary approaches to addressing both technological and social challenges</a:t>
            </a:r>
          </a:p>
          <a:p>
            <a:endParaRPr lang="en-US" sz="2400" dirty="0"/>
          </a:p>
        </p:txBody>
      </p:sp>
      <p:pic>
        <p:nvPicPr>
          <p:cNvPr id="13" name="Picture 12">
            <a:extLst>
              <a:ext uri="{FF2B5EF4-FFF2-40B4-BE49-F238E27FC236}">
                <a16:creationId xmlns:a16="http://schemas.microsoft.com/office/drawing/2014/main" id="{75C42FBE-BBCF-9441-A77A-BCC7F118F43C}"/>
              </a:ext>
            </a:extLst>
          </p:cNvPr>
          <p:cNvPicPr>
            <a:picLocks noChangeAspect="1"/>
          </p:cNvPicPr>
          <p:nvPr/>
        </p:nvPicPr>
        <p:blipFill>
          <a:blip r:embed="rId3"/>
          <a:stretch>
            <a:fillRect/>
          </a:stretch>
        </p:blipFill>
        <p:spPr>
          <a:xfrm>
            <a:off x="6222669" y="1157265"/>
            <a:ext cx="5709813" cy="4697270"/>
          </a:xfrm>
          <a:prstGeom prst="rect">
            <a:avLst/>
          </a:prstGeom>
        </p:spPr>
      </p:pic>
    </p:spTree>
    <p:extLst>
      <p:ext uri="{BB962C8B-B14F-4D97-AF65-F5344CB8AC3E}">
        <p14:creationId xmlns:p14="http://schemas.microsoft.com/office/powerpoint/2010/main" val="4154429452"/>
      </p:ext>
    </p:extLst>
  </p:cSld>
  <p:clrMapOvr>
    <a:masterClrMapping/>
  </p:clrMapOvr>
  <p:transition spd="slow" advTm="6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Update of the Project</a:t>
            </a:r>
          </a:p>
        </p:txBody>
      </p:sp>
      <p:sp>
        <p:nvSpPr>
          <p:cNvPr id="3" name="Rectangle 2">
            <a:extLst>
              <a:ext uri="{FF2B5EF4-FFF2-40B4-BE49-F238E27FC236}">
                <a16:creationId xmlns:a16="http://schemas.microsoft.com/office/drawing/2014/main" id="{9FB79048-47FA-5D45-8718-51A15EDE240A}"/>
              </a:ext>
            </a:extLst>
          </p:cNvPr>
          <p:cNvSpPr/>
          <p:nvPr/>
        </p:nvSpPr>
        <p:spPr>
          <a:xfrm>
            <a:off x="268941" y="905809"/>
            <a:ext cx="8892989" cy="5878532"/>
          </a:xfrm>
          <a:prstGeom prst="rect">
            <a:avLst/>
          </a:prstGeom>
        </p:spPr>
        <p:txBody>
          <a:bodyPr wrap="square">
            <a:spAutoFit/>
          </a:bodyPr>
          <a:lstStyle/>
          <a:p>
            <a:pPr marL="285750" indent="-285750" algn="just">
              <a:buFont typeface="Arial" panose="020B0604020202020204" pitchFamily="34" charset="0"/>
              <a:buChar char="•"/>
            </a:pPr>
            <a:r>
              <a:rPr lang="en-US" sz="2800" b="1" dirty="0"/>
              <a:t>Sociotechnical outcomes.</a:t>
            </a:r>
          </a:p>
          <a:p>
            <a:pPr marL="742950" lvl="1" indent="-285750" algn="just">
              <a:buFont typeface="Arial" panose="020B0604020202020204" pitchFamily="34" charset="0"/>
              <a:buChar char="•"/>
            </a:pPr>
            <a:r>
              <a:rPr lang="en-US" sz="2800" b="1" dirty="0"/>
              <a:t>Technical: </a:t>
            </a:r>
            <a:r>
              <a:rPr lang="en-US" sz="2800" dirty="0"/>
              <a:t>Develop new data analytic and inference models</a:t>
            </a:r>
          </a:p>
          <a:p>
            <a:pPr marL="742950" lvl="1" indent="-285750" algn="just">
              <a:buFont typeface="Arial" panose="020B0604020202020204" pitchFamily="34" charset="0"/>
              <a:buChar char="•"/>
            </a:pPr>
            <a:r>
              <a:rPr lang="en-US" sz="2800" b="1" dirty="0"/>
              <a:t>Social: </a:t>
            </a:r>
            <a:r>
              <a:rPr lang="en-US" sz="2800" dirty="0"/>
              <a:t>Design surveys and interviews to understand the key socio-demographic factors </a:t>
            </a:r>
          </a:p>
          <a:p>
            <a:pPr lvl="1" algn="just"/>
            <a:endParaRPr lang="en-US" sz="2000" b="1" dirty="0"/>
          </a:p>
          <a:p>
            <a:pPr marL="285750" indent="-285750" algn="just">
              <a:buFont typeface="Arial" panose="020B0604020202020204" pitchFamily="34" charset="0"/>
              <a:buChar char="•"/>
            </a:pPr>
            <a:r>
              <a:rPr lang="en-US" sz="2800" b="1" dirty="0"/>
              <a:t>Community outcomes.</a:t>
            </a:r>
          </a:p>
          <a:p>
            <a:pPr marL="742950" lvl="1" indent="-285750" algn="just">
              <a:buFont typeface="Arial" panose="020B0604020202020204" pitchFamily="34" charset="0"/>
              <a:buChar char="•"/>
            </a:pPr>
            <a:r>
              <a:rPr lang="en-US" sz="2800" dirty="0"/>
              <a:t>Identify the target communities</a:t>
            </a:r>
          </a:p>
          <a:p>
            <a:pPr marL="742950" lvl="1" indent="-285750" algn="just">
              <a:buFont typeface="Arial" panose="020B0604020202020204" pitchFamily="34" charset="0"/>
              <a:buChar char="•"/>
            </a:pPr>
            <a:r>
              <a:rPr lang="en-US" sz="2800" dirty="0"/>
              <a:t>Connect with local school systems</a:t>
            </a:r>
          </a:p>
          <a:p>
            <a:pPr algn="just"/>
            <a:endParaRPr lang="en-US" sz="2000" b="1" dirty="0"/>
          </a:p>
          <a:p>
            <a:pPr marL="285750" indent="-285750" algn="just">
              <a:buFont typeface="Arial" panose="020B0604020202020204" pitchFamily="34" charset="0"/>
              <a:buChar char="•"/>
            </a:pPr>
            <a:r>
              <a:rPr lang="en-US" sz="2800" b="1" dirty="0"/>
              <a:t>Contribution to S&amp;CC.</a:t>
            </a:r>
          </a:p>
          <a:p>
            <a:pPr marL="742950" lvl="1" indent="-285750" algn="just">
              <a:buFont typeface="Arial" panose="020B0604020202020204" pitchFamily="34" charset="0"/>
              <a:buChar char="•"/>
            </a:pPr>
            <a:r>
              <a:rPr lang="en-US" sz="2800" dirty="0"/>
              <a:t>Support a broad range of citizen science based S&amp;CC applications</a:t>
            </a:r>
          </a:p>
          <a:p>
            <a:pPr marL="742950" lvl="1" indent="-285750" algn="just">
              <a:buFont typeface="Arial" panose="020B0604020202020204" pitchFamily="34" charset="0"/>
              <a:buChar char="•"/>
            </a:pPr>
            <a:r>
              <a:rPr lang="en-US" sz="2800" dirty="0"/>
              <a:t>Science serving society</a:t>
            </a:r>
          </a:p>
        </p:txBody>
      </p:sp>
      <p:pic>
        <p:nvPicPr>
          <p:cNvPr id="4" name="Picture 3">
            <a:extLst>
              <a:ext uri="{FF2B5EF4-FFF2-40B4-BE49-F238E27FC236}">
                <a16:creationId xmlns:a16="http://schemas.microsoft.com/office/drawing/2014/main" id="{05DE5016-257B-894C-B98F-3C2989723495}"/>
              </a:ext>
            </a:extLst>
          </p:cNvPr>
          <p:cNvPicPr>
            <a:picLocks noChangeAspect="1"/>
          </p:cNvPicPr>
          <p:nvPr/>
        </p:nvPicPr>
        <p:blipFill>
          <a:blip r:embed="rId3"/>
          <a:stretch>
            <a:fillRect/>
          </a:stretch>
        </p:blipFill>
        <p:spPr>
          <a:xfrm>
            <a:off x="9423655" y="1643203"/>
            <a:ext cx="2553193" cy="4191810"/>
          </a:xfrm>
          <a:prstGeom prst="rect">
            <a:avLst/>
          </a:prstGeom>
        </p:spPr>
      </p:pic>
    </p:spTree>
    <p:extLst>
      <p:ext uri="{BB962C8B-B14F-4D97-AF65-F5344CB8AC3E}">
        <p14:creationId xmlns:p14="http://schemas.microsoft.com/office/powerpoint/2010/main" val="210706029"/>
      </p:ext>
    </p:extLst>
  </p:cSld>
  <p:clrMapOvr>
    <a:masterClrMapping/>
  </p:clrMapOvr>
  <p:transition spd="slow" advTm="70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191906" y="1823491"/>
            <a:ext cx="8327592" cy="3970318"/>
          </a:xfrm>
          <a:prstGeom prst="rect">
            <a:avLst/>
          </a:prstGeom>
          <a:noFill/>
        </p:spPr>
        <p:txBody>
          <a:bodyPr wrap="square" rtlCol="0">
            <a:spAutoFit/>
          </a:bodyPr>
          <a:lstStyle/>
          <a:p>
            <a:pPr marL="457200" lvl="0" indent="-457200">
              <a:buFont typeface="Arial" panose="020B0604020202020204" pitchFamily="34" charset="0"/>
              <a:buChar char="•"/>
            </a:pPr>
            <a:r>
              <a:rPr lang="en-US" sz="2800" b="1" dirty="0"/>
              <a:t>Outcome 1: </a:t>
            </a:r>
            <a:r>
              <a:rPr lang="en-US" sz="2800" dirty="0"/>
              <a:t>Implement the SWC in the target communities </a:t>
            </a:r>
          </a:p>
          <a:p>
            <a:pPr marL="457200" lvl="0" indent="-457200">
              <a:buFont typeface="Arial" panose="020B0604020202020204" pitchFamily="34" charset="0"/>
              <a:buChar char="•"/>
            </a:pPr>
            <a:endParaRPr lang="en-US" sz="2800" b="1" dirty="0"/>
          </a:p>
          <a:p>
            <a:pPr marL="457200" lvl="0" indent="-457200">
              <a:buFont typeface="Arial" panose="020B0604020202020204" pitchFamily="34" charset="0"/>
              <a:buChar char="•"/>
            </a:pPr>
            <a:r>
              <a:rPr lang="en-US" sz="2800" b="1" dirty="0"/>
              <a:t>Outcome 2: </a:t>
            </a:r>
            <a:r>
              <a:rPr lang="en-US" sz="2800" dirty="0"/>
              <a:t>Collect and analyze baseline data for communities and participants</a:t>
            </a:r>
          </a:p>
          <a:p>
            <a:pPr marL="457200" lvl="0" indent="-457200">
              <a:buFont typeface="Arial" panose="020B0604020202020204" pitchFamily="34" charset="0"/>
              <a:buChar char="•"/>
            </a:pPr>
            <a:endParaRPr lang="en-US" sz="2800" b="1" dirty="0"/>
          </a:p>
          <a:p>
            <a:pPr marL="457200" lvl="0" indent="-457200">
              <a:buFont typeface="Arial" panose="020B0604020202020204" pitchFamily="34" charset="0"/>
              <a:buChar char="•"/>
            </a:pPr>
            <a:r>
              <a:rPr lang="en-US" sz="2800" b="1" dirty="0"/>
              <a:t>Outcome 3:  </a:t>
            </a:r>
            <a:r>
              <a:rPr lang="en-US" sz="2800" dirty="0"/>
              <a:t>Educate K-12 and general public through Notre Dame Linked Experiment Ecosystem Facility (ND-LEEF). </a:t>
            </a:r>
          </a:p>
        </p:txBody>
      </p:sp>
      <p:pic>
        <p:nvPicPr>
          <p:cNvPr id="3" name="Picture 2">
            <a:extLst>
              <a:ext uri="{FF2B5EF4-FFF2-40B4-BE49-F238E27FC236}">
                <a16:creationId xmlns:a16="http://schemas.microsoft.com/office/drawing/2014/main" id="{E1A30139-D579-E64F-B0BC-981C59FCDBAE}"/>
              </a:ext>
            </a:extLst>
          </p:cNvPr>
          <p:cNvPicPr>
            <a:picLocks noChangeAspect="1"/>
          </p:cNvPicPr>
          <p:nvPr/>
        </p:nvPicPr>
        <p:blipFill>
          <a:blip r:embed="rId3"/>
          <a:stretch>
            <a:fillRect/>
          </a:stretch>
        </p:blipFill>
        <p:spPr>
          <a:xfrm>
            <a:off x="8811490" y="4186628"/>
            <a:ext cx="2945561" cy="1962480"/>
          </a:xfrm>
          <a:prstGeom prst="rect">
            <a:avLst/>
          </a:prstGeom>
        </p:spPr>
      </p:pic>
      <p:pic>
        <p:nvPicPr>
          <p:cNvPr id="4" name="Picture 3">
            <a:extLst>
              <a:ext uri="{FF2B5EF4-FFF2-40B4-BE49-F238E27FC236}">
                <a16:creationId xmlns:a16="http://schemas.microsoft.com/office/drawing/2014/main" id="{29FEAC97-EFDE-5C4B-B305-75A9CA310321}"/>
              </a:ext>
            </a:extLst>
          </p:cNvPr>
          <p:cNvPicPr>
            <a:picLocks noChangeAspect="1"/>
          </p:cNvPicPr>
          <p:nvPr/>
        </p:nvPicPr>
        <p:blipFill>
          <a:blip r:embed="rId4"/>
          <a:stretch>
            <a:fillRect/>
          </a:stretch>
        </p:blipFill>
        <p:spPr>
          <a:xfrm>
            <a:off x="8811489" y="1823491"/>
            <a:ext cx="2945561" cy="2209171"/>
          </a:xfrm>
          <a:prstGeom prst="rect">
            <a:avLst/>
          </a:prstGeom>
        </p:spPr>
      </p:pic>
    </p:spTree>
    <p:extLst>
      <p:ext uri="{BB962C8B-B14F-4D97-AF65-F5344CB8AC3E}">
        <p14:creationId xmlns:p14="http://schemas.microsoft.com/office/powerpoint/2010/main" val="3262247717"/>
      </p:ext>
    </p:extLst>
  </p:cSld>
  <p:clrMapOvr>
    <a:masterClrMapping/>
  </p:clrMapOvr>
  <p:transition spd="slow" advTm="50000"/>
</p:sld>
</file>

<file path=ppt/theme/theme1.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15114</TotalTime>
  <Words>424</Words>
  <Application>Microsoft Macintosh PowerPoint</Application>
  <PresentationFormat>Widescreen</PresentationFormat>
  <Paragraphs>44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宋体</vt:lpstr>
      <vt:lpstr>Arial</vt:lpstr>
      <vt:lpstr>Calibri</vt:lpstr>
      <vt:lpstr>Office Theme</vt:lpstr>
      <vt:lpstr>PowerPoint Presentation</vt:lpstr>
      <vt:lpstr>Project Aims</vt:lpstr>
      <vt:lpstr>Update of the Project</vt:lpstr>
      <vt:lpstr>Anticipated outcomes and success measures in the next year</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Microsoft Office User</cp:lastModifiedBy>
  <cp:revision>142</cp:revision>
  <dcterms:created xsi:type="dcterms:W3CDTF">2016-01-15T22:20:06Z</dcterms:created>
  <dcterms:modified xsi:type="dcterms:W3CDTF">2019-03-19T23:27:14Z</dcterms:modified>
  <cp:category/>
</cp:coreProperties>
</file>