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9"/>
  </p:notesMasterIdLst>
  <p:sldIdLst>
    <p:sldId id="257" r:id="rId2"/>
    <p:sldId id="271" r:id="rId3"/>
    <p:sldId id="258" r:id="rId4"/>
    <p:sldId id="272" r:id="rId5"/>
    <p:sldId id="267" r:id="rId6"/>
    <p:sldId id="269" r:id="rId7"/>
    <p:sldId id="27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5" autoAdjust="0"/>
    <p:restoredTop sz="77610" autoAdjust="0"/>
  </p:normalViewPr>
  <p:slideViewPr>
    <p:cSldViewPr snapToGrid="0" snapToObjects="1">
      <p:cViewPr varScale="1">
        <p:scale>
          <a:sx n="92" d="100"/>
          <a:sy n="92" d="100"/>
        </p:scale>
        <p:origin x="312"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2628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According to NOAA:   Hurricane Harvey cost $125 billion.   In second place behind Katrina at $161 billion</a:t>
            </a:r>
          </a:p>
          <a:p>
            <a:endParaRPr lang="en-US" b="1" dirty="0"/>
          </a:p>
          <a:p>
            <a:r>
              <a:rPr lang="en-US" b="1" dirty="0"/>
              <a:t>USGS covers about 10k large and midsize lakes and streams.  Almost no coverage of fine scale urban streams/basins.</a:t>
            </a:r>
          </a:p>
          <a:p>
            <a:endParaRPr lang="en-US" b="1" dirty="0"/>
          </a:p>
          <a:p>
            <a:r>
              <a:rPr lang="en-US" b="1" dirty="0"/>
              <a:t>Bottom line:  we need smarter flood planning and management, and for that we need more data…. LOTS more data…in urban areas where floods have most impact.</a:t>
            </a:r>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85798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Real time monitoring:    Focus on urban landscapes.  Increase sensors density</a:t>
            </a:r>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298510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Real time monitoring:    Focus on urban landscapes.  Increase sensors density</a:t>
            </a:r>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66041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Describe what you have done so far in terms of the science (technical and social), community engagement, and capacity building. You do not need to be exhaustive and anecdotes are highly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13569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6</a:t>
            </a:fld>
            <a:endParaRPr lang="en-US"/>
          </a:p>
        </p:txBody>
      </p:sp>
    </p:spTree>
    <p:extLst>
      <p:ext uri="{BB962C8B-B14F-4D97-AF65-F5344CB8AC3E}">
        <p14:creationId xmlns:p14="http://schemas.microsoft.com/office/powerpoint/2010/main" val="59181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7</a:t>
            </a:fld>
            <a:endParaRPr lang="en-US"/>
          </a:p>
        </p:txBody>
      </p:sp>
    </p:spTree>
    <p:extLst>
      <p:ext uri="{BB962C8B-B14F-4D97-AF65-F5344CB8AC3E}">
        <p14:creationId xmlns:p14="http://schemas.microsoft.com/office/powerpoint/2010/main" val="423105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3/26/19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med" p14:dur="700" advTm="65000">
        <p:fade/>
      </p:transition>
    </mc:Choice>
    <mc:Fallback xmlns="">
      <p:transition spd="med" advTm="65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1600" y="1848973"/>
            <a:ext cx="11976100"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500" b="1" dirty="0">
                <a:solidFill>
                  <a:schemeClr val="accent2"/>
                </a:solidFill>
                <a:effectLst/>
              </a:rPr>
              <a:t>FY 2018 IRG: </a:t>
            </a:r>
          </a:p>
          <a:p>
            <a:pPr>
              <a:lnSpc>
                <a:spcPct val="100000"/>
              </a:lnSpc>
            </a:pPr>
            <a:r>
              <a:rPr lang="en-US" sz="3500" b="1" dirty="0">
                <a:solidFill>
                  <a:schemeClr val="accent2"/>
                </a:solidFill>
                <a:effectLst/>
              </a:rPr>
              <a:t>Community-based Automated Information for Urban Flooding</a:t>
            </a:r>
          </a:p>
          <a:p>
            <a:pPr>
              <a:lnSpc>
                <a:spcPct val="100000"/>
              </a:lnSpc>
            </a:pPr>
            <a:r>
              <a:rPr lang="en-US" sz="2400" b="1" dirty="0">
                <a:solidFill>
                  <a:schemeClr val="accent2"/>
                </a:solidFill>
                <a:effectLst/>
              </a:rPr>
              <a:t> (NSF Award #1831475)</a:t>
            </a:r>
          </a:p>
        </p:txBody>
      </p:sp>
      <p:sp>
        <p:nvSpPr>
          <p:cNvPr id="10" name="Subtitle 3"/>
          <p:cNvSpPr txBox="1">
            <a:spLocks/>
          </p:cNvSpPr>
          <p:nvPr/>
        </p:nvSpPr>
        <p:spPr>
          <a:xfrm>
            <a:off x="2082799" y="3543590"/>
            <a:ext cx="8382039" cy="2933410"/>
          </a:xfrm>
          <a:prstGeom prst="rect">
            <a:avLst/>
          </a:prstGeom>
          <a:no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baseline="30000" dirty="0">
                <a:solidFill>
                  <a:srgbClr val="2F5897"/>
                </a:solidFill>
              </a:rPr>
              <a:t>1</a:t>
            </a:r>
            <a:r>
              <a:rPr lang="en-US" dirty="0">
                <a:solidFill>
                  <a:srgbClr val="2F5897"/>
                </a:solidFill>
              </a:rPr>
              <a:t>Mikhail Chester (PI), Margaret Garcia, </a:t>
            </a:r>
            <a:r>
              <a:rPr lang="en-US" dirty="0" err="1">
                <a:solidFill>
                  <a:srgbClr val="2F5897"/>
                </a:solidFill>
              </a:rPr>
              <a:t>Guiseppe</a:t>
            </a:r>
            <a:r>
              <a:rPr lang="en-US" dirty="0">
                <a:solidFill>
                  <a:srgbClr val="2F5897"/>
                </a:solidFill>
              </a:rPr>
              <a:t> Mascaro</a:t>
            </a:r>
          </a:p>
          <a:p>
            <a:r>
              <a:rPr lang="en-US" baseline="30000" dirty="0">
                <a:solidFill>
                  <a:srgbClr val="2F5897"/>
                </a:solidFill>
              </a:rPr>
              <a:t>2</a:t>
            </a:r>
            <a:r>
              <a:rPr lang="en-US" dirty="0">
                <a:solidFill>
                  <a:srgbClr val="2F5897"/>
                </a:solidFill>
              </a:rPr>
              <a:t>Ben Ruddell, </a:t>
            </a:r>
            <a:r>
              <a:rPr lang="en-US" dirty="0">
                <a:solidFill>
                  <a:schemeClr val="tx1"/>
                </a:solidFill>
              </a:rPr>
              <a:t>Eck Doerry (presenting today)</a:t>
            </a:r>
          </a:p>
          <a:p>
            <a:r>
              <a:rPr lang="en-US" baseline="30000" dirty="0">
                <a:solidFill>
                  <a:srgbClr val="2F5897"/>
                </a:solidFill>
              </a:rPr>
              <a:t>3</a:t>
            </a:r>
            <a:r>
              <a:rPr lang="en-US" dirty="0">
                <a:solidFill>
                  <a:srgbClr val="2F5897"/>
                </a:solidFill>
              </a:rPr>
              <a:t>Tom </a:t>
            </a:r>
            <a:r>
              <a:rPr lang="en-US" dirty="0" err="1">
                <a:solidFill>
                  <a:srgbClr val="2F5897"/>
                </a:solidFill>
              </a:rPr>
              <a:t>Meixner</a:t>
            </a:r>
            <a:r>
              <a:rPr lang="en-US" dirty="0">
                <a:solidFill>
                  <a:srgbClr val="2F5897"/>
                </a:solidFill>
              </a:rPr>
              <a:t> ;      </a:t>
            </a:r>
            <a:r>
              <a:rPr lang="en-US" baseline="30000" dirty="0">
                <a:solidFill>
                  <a:srgbClr val="2F5897"/>
                </a:solidFill>
              </a:rPr>
              <a:t>4</a:t>
            </a:r>
            <a:r>
              <a:rPr lang="en-US" dirty="0">
                <a:solidFill>
                  <a:srgbClr val="2F5897"/>
                </a:solidFill>
              </a:rPr>
              <a:t>Rob Pastel ;      </a:t>
            </a:r>
            <a:r>
              <a:rPr lang="en-US" baseline="30000" dirty="0">
                <a:solidFill>
                  <a:srgbClr val="2F5897"/>
                </a:solidFill>
              </a:rPr>
              <a:t>5</a:t>
            </a:r>
            <a:r>
              <a:rPr lang="en-US" dirty="0">
                <a:solidFill>
                  <a:srgbClr val="2F5897"/>
                </a:solidFill>
              </a:rPr>
              <a:t>Chris Lowry</a:t>
            </a:r>
          </a:p>
          <a:p>
            <a:r>
              <a:rPr lang="en-US" baseline="30000" dirty="0">
                <a:solidFill>
                  <a:srgbClr val="2F5897"/>
                </a:solidFill>
              </a:rPr>
              <a:t>1</a:t>
            </a:r>
            <a:r>
              <a:rPr lang="en-US" dirty="0">
                <a:solidFill>
                  <a:srgbClr val="2F5897"/>
                </a:solidFill>
              </a:rPr>
              <a:t>Arizona State University,  </a:t>
            </a:r>
            <a:r>
              <a:rPr lang="en-US" baseline="30000" dirty="0">
                <a:solidFill>
                  <a:srgbClr val="2F5897"/>
                </a:solidFill>
              </a:rPr>
              <a:t>2</a:t>
            </a:r>
            <a:r>
              <a:rPr lang="en-US" dirty="0">
                <a:solidFill>
                  <a:srgbClr val="2F5897"/>
                </a:solidFill>
              </a:rPr>
              <a:t>Northern Arizona University, </a:t>
            </a:r>
            <a:r>
              <a:rPr lang="en-US" baseline="30000" dirty="0">
                <a:solidFill>
                  <a:srgbClr val="2F5897"/>
                </a:solidFill>
              </a:rPr>
              <a:t>3</a:t>
            </a:r>
            <a:r>
              <a:rPr lang="en-US" dirty="0">
                <a:solidFill>
                  <a:srgbClr val="2F5897"/>
                </a:solidFill>
              </a:rPr>
              <a:t>University of Arizona, </a:t>
            </a:r>
            <a:r>
              <a:rPr lang="en-US" baseline="30000" dirty="0">
                <a:solidFill>
                  <a:srgbClr val="2F5897"/>
                </a:solidFill>
              </a:rPr>
              <a:t>4</a:t>
            </a:r>
            <a:r>
              <a:rPr lang="en-US" dirty="0">
                <a:solidFill>
                  <a:srgbClr val="2F5897"/>
                </a:solidFill>
              </a:rPr>
              <a:t>Michigan Technological University, </a:t>
            </a:r>
            <a:r>
              <a:rPr lang="en-US" baseline="30000" dirty="0">
                <a:solidFill>
                  <a:srgbClr val="2F5897"/>
                </a:solidFill>
              </a:rPr>
              <a:t>5</a:t>
            </a:r>
            <a:r>
              <a:rPr lang="en-US" dirty="0">
                <a:solidFill>
                  <a:srgbClr val="2F5897"/>
                </a:solidFill>
              </a:rPr>
              <a:t>University of Buffalo</a:t>
            </a:r>
          </a:p>
          <a:p>
            <a:endParaRPr lang="en-US" dirty="0">
              <a:solidFill>
                <a:srgbClr val="2F5897"/>
              </a:solidFill>
            </a:endParaRPr>
          </a:p>
          <a:p>
            <a:r>
              <a:rPr lang="en-US" dirty="0">
                <a:solidFill>
                  <a:srgbClr val="2F5897"/>
                </a:solidFill>
              </a:rPr>
              <a:t>http://</a:t>
            </a:r>
            <a:r>
              <a:rPr lang="en-US" dirty="0" err="1">
                <a:solidFill>
                  <a:srgbClr val="2F5897"/>
                </a:solidFill>
              </a:rPr>
              <a:t>www.floodaware.net</a:t>
            </a:r>
            <a:r>
              <a:rPr lang="en-US" dirty="0">
                <a:solidFill>
                  <a:srgbClr val="2F5897"/>
                </a:solidFill>
              </a:rPr>
              <a:t>/</a:t>
            </a:r>
          </a:p>
        </p:txBody>
      </p:sp>
      <p:pic>
        <p:nvPicPr>
          <p:cNvPr id="8" name="Picture 7">
            <a:extLst>
              <a:ext uri="{FF2B5EF4-FFF2-40B4-BE49-F238E27FC236}">
                <a16:creationId xmlns:a16="http://schemas.microsoft.com/office/drawing/2014/main" id="{331AEE49-FF5E-AA4A-8731-F6F850307C2C}"/>
              </a:ext>
            </a:extLst>
          </p:cNvPr>
          <p:cNvPicPr>
            <a:picLocks noChangeAspect="1"/>
          </p:cNvPicPr>
          <p:nvPr/>
        </p:nvPicPr>
        <p:blipFill rotWithShape="1">
          <a:blip r:embed="rId3">
            <a:alphaModFix amt="33000"/>
            <a:extLst>
              <a:ext uri="{BEBA8EAE-BF5A-486C-A8C5-ECC9F3942E4B}">
                <a14:imgProps xmlns:a14="http://schemas.microsoft.com/office/drawing/2010/main">
                  <a14:imgLayer r:embed="rId4">
                    <a14:imgEffect>
                      <a14:saturation sat="46000"/>
                    </a14:imgEffect>
                  </a14:imgLayer>
                </a14:imgProps>
              </a:ext>
            </a:extLst>
          </a:blip>
          <a:srcRect b="4922"/>
          <a:stretch/>
        </p:blipFill>
        <p:spPr>
          <a:xfrm>
            <a:off x="0" y="216098"/>
            <a:ext cx="12192000" cy="1632875"/>
          </a:xfrm>
          <a:prstGeom prst="rect">
            <a:avLst/>
          </a:prstGeom>
        </p:spPr>
      </p:pic>
      <p:pic>
        <p:nvPicPr>
          <p:cNvPr id="12" name="Picture 2" descr="ttps://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spTree>
    <p:extLst>
      <p:ext uri="{BB962C8B-B14F-4D97-AF65-F5344CB8AC3E}">
        <p14:creationId xmlns:p14="http://schemas.microsoft.com/office/powerpoint/2010/main" val="42786985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397455" y="157834"/>
            <a:ext cx="9169089" cy="762000"/>
          </a:xfrm>
        </p:spPr>
        <p:txBody>
          <a:bodyPr>
            <a:noAutofit/>
          </a:bodyPr>
          <a:lstStyle/>
          <a:p>
            <a:pPr>
              <a:lnSpc>
                <a:spcPct val="100000"/>
              </a:lnSpc>
            </a:pPr>
            <a:r>
              <a:rPr lang="en-US" sz="4000" b="1" dirty="0">
                <a:solidFill>
                  <a:schemeClr val="accent2"/>
                </a:solidFill>
              </a:rPr>
              <a:t>Project Context:  Urban Flooding</a:t>
            </a:r>
          </a:p>
        </p:txBody>
      </p:sp>
      <p:sp>
        <p:nvSpPr>
          <p:cNvPr id="3" name="TextBox 2">
            <a:extLst>
              <a:ext uri="{FF2B5EF4-FFF2-40B4-BE49-F238E27FC236}">
                <a16:creationId xmlns:a16="http://schemas.microsoft.com/office/drawing/2014/main" id="{F16859D6-7053-B44E-8639-845663469CC4}"/>
              </a:ext>
            </a:extLst>
          </p:cNvPr>
          <p:cNvSpPr txBox="1"/>
          <p:nvPr/>
        </p:nvSpPr>
        <p:spPr>
          <a:xfrm>
            <a:off x="228600" y="1176307"/>
            <a:ext cx="7086600" cy="3231654"/>
          </a:xfrm>
          <a:prstGeom prst="rect">
            <a:avLst/>
          </a:prstGeom>
          <a:noFill/>
        </p:spPr>
        <p:txBody>
          <a:bodyPr wrap="square" rtlCol="0">
            <a:spAutoFit/>
          </a:bodyPr>
          <a:lstStyle/>
          <a:p>
            <a:pPr marL="285750" indent="-285750">
              <a:buFont typeface="Arial" panose="020B0604020202020204" pitchFamily="34" charset="0"/>
              <a:buChar char="•"/>
            </a:pPr>
            <a:r>
              <a:rPr lang="en-US" sz="2400" dirty="0"/>
              <a:t>Flooding is the most damaging natural hazard in the U.S. ;  highest damage in cities.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Current flood stage observation is sparse:</a:t>
            </a:r>
          </a:p>
          <a:p>
            <a:pPr marL="742950" lvl="1" indent="-285750">
              <a:buFont typeface="Arial" panose="020B0604020202020204" pitchFamily="34" charset="0"/>
              <a:buChar char="•"/>
            </a:pPr>
            <a:r>
              <a:rPr lang="en-US" dirty="0"/>
              <a:t>focuses on larger lakes/rivers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Little to no focus on detailed urban landscapes</a:t>
            </a:r>
          </a:p>
          <a:p>
            <a:pPr marL="742950" lvl="1" indent="-285750">
              <a:buFont typeface="Arial" panose="020B0604020202020204" pitchFamily="34" charset="0"/>
              <a:buChar char="•"/>
            </a:pPr>
            <a:r>
              <a:rPr lang="en-US" sz="2400" b="1" dirty="0">
                <a:solidFill>
                  <a:schemeClr val="tx2"/>
                </a:solidFill>
              </a:rPr>
              <a:t>But this is where we need it most! </a:t>
            </a:r>
          </a:p>
          <a:p>
            <a:pPr marL="285750" indent="-285750">
              <a:buFont typeface="Arial" panose="020B0604020202020204" pitchFamily="34" charset="0"/>
              <a:buChar char="•"/>
            </a:pPr>
            <a:endParaRPr lang="en-US" dirty="0">
              <a:solidFill>
                <a:schemeClr val="accent2"/>
              </a:solidFill>
            </a:endParaRPr>
          </a:p>
        </p:txBody>
      </p:sp>
      <p:pic>
        <p:nvPicPr>
          <p:cNvPr id="16" name="Picture 15">
            <a:extLst>
              <a:ext uri="{FF2B5EF4-FFF2-40B4-BE49-F238E27FC236}">
                <a16:creationId xmlns:a16="http://schemas.microsoft.com/office/drawing/2014/main" id="{2E559F7E-1490-1046-BE4F-30808F54997E}"/>
              </a:ext>
            </a:extLst>
          </p:cNvPr>
          <p:cNvPicPr>
            <a:picLocks noChangeAspect="1"/>
          </p:cNvPicPr>
          <p:nvPr/>
        </p:nvPicPr>
        <p:blipFill>
          <a:blip r:embed="rId3"/>
          <a:stretch>
            <a:fillRect/>
          </a:stretch>
        </p:blipFill>
        <p:spPr>
          <a:xfrm>
            <a:off x="7315200" y="3771632"/>
            <a:ext cx="4876800" cy="3086367"/>
          </a:xfrm>
          <a:prstGeom prst="rect">
            <a:avLst/>
          </a:prstGeom>
        </p:spPr>
      </p:pic>
      <p:pic>
        <p:nvPicPr>
          <p:cNvPr id="14" name="Picture 13">
            <a:extLst>
              <a:ext uri="{FF2B5EF4-FFF2-40B4-BE49-F238E27FC236}">
                <a16:creationId xmlns:a16="http://schemas.microsoft.com/office/drawing/2014/main" id="{5F03E8FC-24A3-F146-81FC-7D93AFA356CF}"/>
              </a:ext>
            </a:extLst>
          </p:cNvPr>
          <p:cNvPicPr>
            <a:picLocks noChangeAspect="1"/>
          </p:cNvPicPr>
          <p:nvPr/>
        </p:nvPicPr>
        <p:blipFill>
          <a:blip r:embed="rId4"/>
          <a:stretch>
            <a:fillRect/>
          </a:stretch>
        </p:blipFill>
        <p:spPr>
          <a:xfrm>
            <a:off x="7315200" y="1183460"/>
            <a:ext cx="4876800" cy="2595717"/>
          </a:xfrm>
          <a:prstGeom prst="rect">
            <a:avLst/>
          </a:prstGeom>
        </p:spPr>
      </p:pic>
      <p:pic>
        <p:nvPicPr>
          <p:cNvPr id="18" name="Picture 17">
            <a:extLst>
              <a:ext uri="{FF2B5EF4-FFF2-40B4-BE49-F238E27FC236}">
                <a16:creationId xmlns:a16="http://schemas.microsoft.com/office/drawing/2014/main" id="{103C63CB-A528-FD42-934E-3AC732F6C39F}"/>
              </a:ext>
            </a:extLst>
          </p:cNvPr>
          <p:cNvPicPr>
            <a:picLocks noChangeAspect="1"/>
          </p:cNvPicPr>
          <p:nvPr/>
        </p:nvPicPr>
        <p:blipFill>
          <a:blip r:embed="rId5"/>
          <a:stretch>
            <a:fillRect/>
          </a:stretch>
        </p:blipFill>
        <p:spPr>
          <a:xfrm>
            <a:off x="4876800" y="4252804"/>
            <a:ext cx="2438400" cy="2605196"/>
          </a:xfrm>
          <a:prstGeom prst="rect">
            <a:avLst/>
          </a:prstGeom>
        </p:spPr>
      </p:pic>
      <p:pic>
        <p:nvPicPr>
          <p:cNvPr id="22" name="Picture 21">
            <a:extLst>
              <a:ext uri="{FF2B5EF4-FFF2-40B4-BE49-F238E27FC236}">
                <a16:creationId xmlns:a16="http://schemas.microsoft.com/office/drawing/2014/main" id="{FACE8C9F-EF68-4D4C-8C43-72DEF8EE6F11}"/>
              </a:ext>
            </a:extLst>
          </p:cNvPr>
          <p:cNvPicPr>
            <a:picLocks noChangeAspect="1"/>
          </p:cNvPicPr>
          <p:nvPr/>
        </p:nvPicPr>
        <p:blipFill>
          <a:blip r:embed="rId6"/>
          <a:stretch>
            <a:fillRect/>
          </a:stretch>
        </p:blipFill>
        <p:spPr>
          <a:xfrm>
            <a:off x="228600" y="4232334"/>
            <a:ext cx="2355850" cy="2625665"/>
          </a:xfrm>
          <a:prstGeom prst="rect">
            <a:avLst/>
          </a:prstGeom>
        </p:spPr>
      </p:pic>
      <p:pic>
        <p:nvPicPr>
          <p:cNvPr id="20" name="Picture 19">
            <a:extLst>
              <a:ext uri="{FF2B5EF4-FFF2-40B4-BE49-F238E27FC236}">
                <a16:creationId xmlns:a16="http://schemas.microsoft.com/office/drawing/2014/main" id="{6657ABD1-4E3B-3B48-98F1-B1A66255C838}"/>
              </a:ext>
            </a:extLst>
          </p:cNvPr>
          <p:cNvPicPr>
            <a:picLocks noChangeAspect="1"/>
          </p:cNvPicPr>
          <p:nvPr/>
        </p:nvPicPr>
        <p:blipFill>
          <a:blip r:embed="rId7"/>
          <a:stretch>
            <a:fillRect/>
          </a:stretch>
        </p:blipFill>
        <p:spPr>
          <a:xfrm>
            <a:off x="2115537" y="4664435"/>
            <a:ext cx="3225142" cy="2142282"/>
          </a:xfrm>
          <a:prstGeom prst="rect">
            <a:avLst/>
          </a:prstGeom>
        </p:spPr>
      </p:pic>
    </p:spTree>
    <p:extLst>
      <p:ext uri="{BB962C8B-B14F-4D97-AF65-F5344CB8AC3E}">
        <p14:creationId xmlns:p14="http://schemas.microsoft.com/office/powerpoint/2010/main" val="4040879224"/>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397455" y="212732"/>
            <a:ext cx="9169089" cy="762000"/>
          </a:xfrm>
        </p:spPr>
        <p:txBody>
          <a:bodyPr>
            <a:noAutofit/>
          </a:bodyPr>
          <a:lstStyle/>
          <a:p>
            <a:pPr>
              <a:lnSpc>
                <a:spcPct val="100000"/>
              </a:lnSpc>
            </a:pPr>
            <a:r>
              <a:rPr lang="en-US" sz="4000" b="1" dirty="0">
                <a:solidFill>
                  <a:schemeClr val="accent2"/>
                </a:solidFill>
              </a:rPr>
              <a:t>Project Aims:  Smarter Flood Management</a:t>
            </a:r>
          </a:p>
        </p:txBody>
      </p:sp>
      <p:sp>
        <p:nvSpPr>
          <p:cNvPr id="3" name="TextBox 2">
            <a:extLst>
              <a:ext uri="{FF2B5EF4-FFF2-40B4-BE49-F238E27FC236}">
                <a16:creationId xmlns:a16="http://schemas.microsoft.com/office/drawing/2014/main" id="{F16859D6-7053-B44E-8639-845663469CC4}"/>
              </a:ext>
            </a:extLst>
          </p:cNvPr>
          <p:cNvSpPr txBox="1"/>
          <p:nvPr/>
        </p:nvSpPr>
        <p:spPr>
          <a:xfrm>
            <a:off x="130717" y="1192322"/>
            <a:ext cx="6489700" cy="5816977"/>
          </a:xfrm>
          <a:prstGeom prst="rect">
            <a:avLst/>
          </a:prstGeom>
          <a:noFill/>
        </p:spPr>
        <p:txBody>
          <a:bodyPr wrap="square" rtlCol="0">
            <a:spAutoFit/>
          </a:bodyPr>
          <a:lstStyle/>
          <a:p>
            <a:pPr algn="ctr"/>
            <a:r>
              <a:rPr lang="en-US" sz="3200" b="1" dirty="0">
                <a:solidFill>
                  <a:schemeClr val="tx2"/>
                </a:solidFill>
              </a:rPr>
              <a:t>The </a:t>
            </a:r>
            <a:r>
              <a:rPr lang="en-US" sz="3200" b="1" dirty="0" err="1">
                <a:solidFill>
                  <a:schemeClr val="tx2"/>
                </a:solidFill>
              </a:rPr>
              <a:t>FloodAware</a:t>
            </a:r>
            <a:r>
              <a:rPr lang="en-US" sz="3200" b="1" dirty="0">
                <a:solidFill>
                  <a:schemeClr val="tx2"/>
                </a:solidFill>
              </a:rPr>
              <a:t> System</a:t>
            </a:r>
          </a:p>
          <a:p>
            <a:pPr marL="285750" indent="-285750">
              <a:buFont typeface="Arial" panose="020B0604020202020204" pitchFamily="34" charset="0"/>
              <a:buChar char="•"/>
            </a:pPr>
            <a:endParaRPr lang="en-US" sz="1000" dirty="0">
              <a:solidFill>
                <a:schemeClr val="accent2"/>
              </a:solidFill>
            </a:endParaRPr>
          </a:p>
          <a:p>
            <a:pPr marL="285750" indent="-285750">
              <a:buFont typeface="Arial" panose="020B0604020202020204" pitchFamily="34" charset="0"/>
              <a:buChar char="•"/>
            </a:pPr>
            <a:r>
              <a:rPr lang="en-US" sz="2400" dirty="0">
                <a:solidFill>
                  <a:schemeClr val="accent2"/>
                </a:solidFill>
              </a:rPr>
              <a:t>Concept:  Automated real-time flood response</a:t>
            </a:r>
          </a:p>
          <a:p>
            <a:pPr marL="742950" lvl="1" indent="-285750">
              <a:buFont typeface="Arial" panose="020B0604020202020204" pitchFamily="34" charset="0"/>
              <a:buChar char="•"/>
            </a:pPr>
            <a:r>
              <a:rPr lang="en-US" sz="2400" dirty="0">
                <a:solidFill>
                  <a:schemeClr val="accent2"/>
                </a:solidFill>
              </a:rPr>
              <a:t> </a:t>
            </a:r>
            <a:r>
              <a:rPr lang="en-US" sz="2000" dirty="0">
                <a:solidFill>
                  <a:schemeClr val="tx2"/>
                </a:solidFill>
              </a:rPr>
              <a:t>monitoring/prediction/response/planning</a:t>
            </a:r>
          </a:p>
          <a:p>
            <a:pPr marL="742950" lvl="1" indent="-285750">
              <a:buFont typeface="Arial" panose="020B0604020202020204" pitchFamily="34" charset="0"/>
              <a:buChar char="•"/>
            </a:pPr>
            <a:endParaRPr lang="en-US" sz="2400" dirty="0">
              <a:solidFill>
                <a:schemeClr val="accent2"/>
              </a:solidFill>
            </a:endParaRPr>
          </a:p>
          <a:p>
            <a:pPr marL="285750" indent="-285750">
              <a:buFont typeface="Arial" panose="020B0604020202020204" pitchFamily="34" charset="0"/>
              <a:buChar char="•"/>
            </a:pPr>
            <a:r>
              <a:rPr lang="en-US" sz="2400" dirty="0" err="1"/>
              <a:t>FloodAware</a:t>
            </a:r>
            <a:r>
              <a:rPr lang="en-US" sz="2400" dirty="0"/>
              <a:t> aims:</a:t>
            </a:r>
          </a:p>
          <a:p>
            <a:pPr marL="742950" lvl="1" indent="-285750">
              <a:buFont typeface="Arial" panose="020B0604020202020204" pitchFamily="34" charset="0"/>
              <a:buChar char="•"/>
            </a:pPr>
            <a:r>
              <a:rPr lang="en-US" dirty="0"/>
              <a:t>”Smart” = hydrology + data + real-time network</a:t>
            </a:r>
          </a:p>
          <a:p>
            <a:pPr marL="742950" lvl="1" indent="-285750">
              <a:buFont typeface="Arial" panose="020B0604020202020204" pitchFamily="34" charset="0"/>
              <a:buChar char="•"/>
            </a:pPr>
            <a:r>
              <a:rPr lang="en-US" dirty="0"/>
              <a:t>Near-real-time flood status/prediction</a:t>
            </a:r>
          </a:p>
          <a:p>
            <a:pPr marL="742950" lvl="1" indent="-285750">
              <a:buFont typeface="Arial" panose="020B0604020202020204" pitchFamily="34" charset="0"/>
              <a:buChar char="•"/>
            </a:pPr>
            <a:r>
              <a:rPr lang="en-US" dirty="0"/>
              <a:t>Proof of crowd-sourcing potential in smart cities</a:t>
            </a:r>
          </a:p>
          <a:p>
            <a:pPr marL="742950" lvl="1" indent="-285750">
              <a:buFont typeface="Arial" panose="020B0604020202020204" pitchFamily="34" charset="0"/>
              <a:buChar char="•"/>
            </a:pPr>
            <a:r>
              <a:rPr lang="en-US" dirty="0"/>
              <a:t>Engage both authorities and citizens</a:t>
            </a:r>
          </a:p>
          <a:p>
            <a:pPr marL="742950" lvl="1" indent="-285750">
              <a:buFont typeface="Arial" panose="020B0604020202020204" pitchFamily="34" charset="0"/>
              <a:buChar char="•"/>
            </a:pPr>
            <a:r>
              <a:rPr lang="en-US" dirty="0"/>
              <a:t>Model for real nationwide </a:t>
            </a:r>
            <a:r>
              <a:rPr lang="en-US" dirty="0" err="1"/>
              <a:t>FloodAware</a:t>
            </a:r>
            <a:r>
              <a:rPr lang="en-US" dirty="0"/>
              <a:t> system</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Key </a:t>
            </a:r>
            <a:r>
              <a:rPr lang="en-US" sz="2400" dirty="0" err="1"/>
              <a:t>FloodAware</a:t>
            </a:r>
            <a:r>
              <a:rPr lang="en-US" sz="2400" dirty="0"/>
              <a:t> challenges: </a:t>
            </a:r>
          </a:p>
          <a:p>
            <a:pPr marL="742950" lvl="1" indent="-285750">
              <a:buFont typeface="Arial" panose="020B0604020202020204" pitchFamily="34" charset="0"/>
              <a:buChar char="•"/>
            </a:pPr>
            <a:r>
              <a:rPr lang="en-US" dirty="0"/>
              <a:t>Collecting/integrating disparate data streams</a:t>
            </a:r>
          </a:p>
          <a:p>
            <a:pPr marL="742950" lvl="1" indent="-285750">
              <a:buFont typeface="Arial" panose="020B0604020202020204" pitchFamily="34" charset="0"/>
              <a:buChar char="•"/>
            </a:pPr>
            <a:r>
              <a:rPr lang="en-US" dirty="0"/>
              <a:t>Automated flood stage extraction from images</a:t>
            </a:r>
          </a:p>
          <a:p>
            <a:pPr marL="742950" lvl="1" indent="-285750">
              <a:buFont typeface="Arial" panose="020B0604020202020204" pitchFamily="34" charset="0"/>
              <a:buChar char="•"/>
            </a:pPr>
            <a:r>
              <a:rPr lang="en-US" dirty="0"/>
              <a:t>Modeling with variable data quality</a:t>
            </a:r>
          </a:p>
          <a:p>
            <a:pPr marL="742950" lvl="1" indent="-285750">
              <a:buFont typeface="Arial" panose="020B0604020202020204" pitchFamily="34" charset="0"/>
              <a:buChar char="•"/>
            </a:pPr>
            <a:r>
              <a:rPr lang="en-US" dirty="0"/>
              <a:t>Cost effectiveness for cities</a:t>
            </a:r>
          </a:p>
          <a:p>
            <a:pPr marL="742950" lvl="1" indent="-285750">
              <a:buFont typeface="Arial" panose="020B0604020202020204" pitchFamily="34" charset="0"/>
              <a:buChar char="•"/>
            </a:pPr>
            <a:endParaRPr lang="en-US" sz="2400" dirty="0">
              <a:solidFill>
                <a:schemeClr val="accent2"/>
              </a:solidFill>
            </a:endParaRPr>
          </a:p>
        </p:txBody>
      </p:sp>
      <p:pic>
        <p:nvPicPr>
          <p:cNvPr id="26" name="Picture 25">
            <a:extLst>
              <a:ext uri="{FF2B5EF4-FFF2-40B4-BE49-F238E27FC236}">
                <a16:creationId xmlns:a16="http://schemas.microsoft.com/office/drawing/2014/main" id="{7A5E08C8-34BC-D849-9DAD-65F0DB92B133}"/>
              </a:ext>
            </a:extLst>
          </p:cNvPr>
          <p:cNvPicPr>
            <a:picLocks noChangeAspect="1"/>
          </p:cNvPicPr>
          <p:nvPr/>
        </p:nvPicPr>
        <p:blipFill>
          <a:blip r:embed="rId3"/>
          <a:stretch>
            <a:fillRect/>
          </a:stretch>
        </p:blipFill>
        <p:spPr>
          <a:xfrm>
            <a:off x="6066687" y="974732"/>
            <a:ext cx="5654609" cy="5595266"/>
          </a:xfrm>
          <a:prstGeom prst="rect">
            <a:avLst/>
          </a:prstGeom>
        </p:spPr>
      </p:pic>
    </p:spTree>
    <p:extLst>
      <p:ext uri="{BB962C8B-B14F-4D97-AF65-F5344CB8AC3E}">
        <p14:creationId xmlns:p14="http://schemas.microsoft.com/office/powerpoint/2010/main" val="4154429452"/>
      </p:ext>
    </p:extLst>
  </p:cSld>
  <p:clrMapOvr>
    <a:masterClrMapping/>
  </p:clrMapOvr>
  <mc:AlternateContent xmlns:mc="http://schemas.openxmlformats.org/markup-compatibility/2006">
    <mc:Choice xmlns:p14="http://schemas.microsoft.com/office/powerpoint/2010/main" Requires="p14">
      <p:transition spd="med" p14:dur="700" advTm="90000">
        <p:fade/>
      </p:transition>
    </mc:Choice>
    <mc:Fallback>
      <p:transition spd="med" advTm="9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817592" y="157834"/>
            <a:ext cx="9169089" cy="762000"/>
          </a:xfrm>
        </p:spPr>
        <p:txBody>
          <a:bodyPr>
            <a:noAutofit/>
          </a:bodyPr>
          <a:lstStyle/>
          <a:p>
            <a:pPr>
              <a:lnSpc>
                <a:spcPct val="100000"/>
              </a:lnSpc>
            </a:pPr>
            <a:r>
              <a:rPr lang="en-US" sz="4000" b="1" dirty="0">
                <a:solidFill>
                  <a:schemeClr val="accent2"/>
                </a:solidFill>
              </a:rPr>
              <a:t>Year 1 Activities: </a:t>
            </a:r>
            <a:r>
              <a:rPr lang="en-US" sz="2400" b="1" dirty="0">
                <a:solidFill>
                  <a:schemeClr val="accent2"/>
                </a:solidFill>
              </a:rPr>
              <a:t>Focus on webcams </a:t>
            </a:r>
            <a:endParaRPr lang="en-US" sz="4000" b="1" dirty="0">
              <a:solidFill>
                <a:schemeClr val="accent2"/>
              </a:solidFill>
            </a:endParaRPr>
          </a:p>
        </p:txBody>
      </p:sp>
      <p:sp>
        <p:nvSpPr>
          <p:cNvPr id="3" name="TextBox 2">
            <a:extLst>
              <a:ext uri="{FF2B5EF4-FFF2-40B4-BE49-F238E27FC236}">
                <a16:creationId xmlns:a16="http://schemas.microsoft.com/office/drawing/2014/main" id="{F16859D6-7053-B44E-8639-845663469CC4}"/>
              </a:ext>
            </a:extLst>
          </p:cNvPr>
          <p:cNvSpPr txBox="1"/>
          <p:nvPr/>
        </p:nvSpPr>
        <p:spPr>
          <a:xfrm>
            <a:off x="197625" y="538834"/>
            <a:ext cx="4931936" cy="5416868"/>
          </a:xfrm>
          <a:prstGeom prst="rect">
            <a:avLst/>
          </a:prstGeom>
          <a:noFill/>
        </p:spPr>
        <p:txBody>
          <a:bodyPr wrap="square" rtlCol="0">
            <a:spAutoFit/>
          </a:bodyPr>
          <a:lstStyle/>
          <a:p>
            <a:endParaRPr lang="en-US" sz="2000" dirty="0">
              <a:solidFill>
                <a:schemeClr val="accent2"/>
              </a:solidFill>
            </a:endParaRPr>
          </a:p>
          <a:p>
            <a:pPr marL="285750" indent="-285750">
              <a:buFont typeface="Arial" panose="020B0604020202020204" pitchFamily="34" charset="0"/>
              <a:buChar char="•"/>
            </a:pPr>
            <a:r>
              <a:rPr lang="en-US" sz="2000" dirty="0"/>
              <a:t>Fall 2018</a:t>
            </a:r>
          </a:p>
          <a:p>
            <a:pPr marL="742950" lvl="1" indent="-285750">
              <a:buFont typeface="Arial" panose="020B0604020202020204" pitchFamily="34" charset="0"/>
              <a:buChar char="•"/>
            </a:pPr>
            <a:r>
              <a:rPr lang="en-US" sz="1600" dirty="0"/>
              <a:t>Project Launch</a:t>
            </a:r>
          </a:p>
          <a:p>
            <a:pPr marL="742950" lvl="1" indent="-285750">
              <a:buFont typeface="Arial" panose="020B0604020202020204" pitchFamily="34" charset="0"/>
              <a:buChar char="•"/>
            </a:pPr>
            <a:r>
              <a:rPr lang="en-US" sz="1600" dirty="0"/>
              <a:t>Planning, recruiting, hiring</a:t>
            </a:r>
          </a:p>
          <a:p>
            <a:pPr marL="742950" lvl="1"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r>
              <a:rPr lang="en-US" sz="2000" dirty="0">
                <a:solidFill>
                  <a:schemeClr val="accent2"/>
                </a:solidFill>
              </a:rPr>
              <a:t>Spring 2019</a:t>
            </a:r>
          </a:p>
          <a:p>
            <a:pPr marL="742950" lvl="1" indent="-285750">
              <a:buFont typeface="Arial" panose="020B0604020202020204" pitchFamily="34" charset="0"/>
              <a:buChar char="•"/>
            </a:pPr>
            <a:r>
              <a:rPr lang="en-US" b="1" dirty="0">
                <a:solidFill>
                  <a:srgbClr val="00B050"/>
                </a:solidFill>
              </a:rPr>
              <a:t>Inventory data sources</a:t>
            </a:r>
          </a:p>
          <a:p>
            <a:pPr marL="742950" lvl="1" indent="-285750">
              <a:buFont typeface="Arial" panose="020B0604020202020204" pitchFamily="34" charset="0"/>
              <a:buChar char="•"/>
            </a:pPr>
            <a:r>
              <a:rPr lang="en-US" b="1" dirty="0">
                <a:solidFill>
                  <a:srgbClr val="00B050"/>
                </a:solidFill>
              </a:rPr>
              <a:t>Site selection/permitting</a:t>
            </a:r>
          </a:p>
          <a:p>
            <a:pPr marL="742950" lvl="1" indent="-285750">
              <a:buFont typeface="Arial" panose="020B0604020202020204" pitchFamily="34" charset="0"/>
              <a:buChar char="•"/>
            </a:pPr>
            <a:r>
              <a:rPr lang="en-US" dirty="0">
                <a:solidFill>
                  <a:srgbClr val="00B050"/>
                </a:solidFill>
              </a:rPr>
              <a:t>Develop tech specs</a:t>
            </a:r>
          </a:p>
          <a:p>
            <a:pPr marL="742950" lvl="1" indent="-285750">
              <a:buFont typeface="Arial" panose="020B0604020202020204" pitchFamily="34" charset="0"/>
              <a:buChar char="•"/>
            </a:pPr>
            <a:r>
              <a:rPr lang="en-US" b="1" dirty="0">
                <a:solidFill>
                  <a:srgbClr val="00B050"/>
                </a:solidFill>
              </a:rPr>
              <a:t>Build/Invent Technology</a:t>
            </a:r>
          </a:p>
          <a:p>
            <a:pPr marL="285750" indent="-285750">
              <a:buFont typeface="Arial" panose="020B0604020202020204" pitchFamily="34" charset="0"/>
              <a:buChar char="•"/>
            </a:pPr>
            <a:endParaRPr lang="en-US" dirty="0">
              <a:solidFill>
                <a:schemeClr val="accent2"/>
              </a:solidFill>
            </a:endParaRPr>
          </a:p>
          <a:p>
            <a:pPr marL="285750" indent="-285750">
              <a:buFont typeface="Arial" panose="020B0604020202020204" pitchFamily="34" charset="0"/>
              <a:buChar char="•"/>
            </a:pPr>
            <a:r>
              <a:rPr lang="en-US" sz="2000" dirty="0">
                <a:solidFill>
                  <a:schemeClr val="accent2"/>
                </a:solidFill>
              </a:rPr>
              <a:t>Summer 2019</a:t>
            </a:r>
          </a:p>
          <a:p>
            <a:pPr marL="742950" lvl="1" indent="-285750">
              <a:buFont typeface="Arial" panose="020B0604020202020204" pitchFamily="34" charset="0"/>
              <a:buChar char="•"/>
            </a:pPr>
            <a:r>
              <a:rPr lang="en-US" dirty="0">
                <a:solidFill>
                  <a:schemeClr val="accent2"/>
                </a:solidFill>
              </a:rPr>
              <a:t>Refine/test webcam system</a:t>
            </a:r>
          </a:p>
          <a:p>
            <a:pPr marL="742950" lvl="1" indent="-285750">
              <a:buFont typeface="Arial" panose="020B0604020202020204" pitchFamily="34" charset="0"/>
              <a:buChar char="•"/>
            </a:pPr>
            <a:r>
              <a:rPr lang="en-US" b="1" dirty="0">
                <a:solidFill>
                  <a:schemeClr val="accent2"/>
                </a:solidFill>
              </a:rPr>
              <a:t>MONSOON SEASON!</a:t>
            </a:r>
          </a:p>
          <a:p>
            <a:pPr marL="742950" lvl="1" indent="-285750">
              <a:buFont typeface="Arial" panose="020B0604020202020204" pitchFamily="34" charset="0"/>
              <a:buChar char="•"/>
            </a:pPr>
            <a:endParaRPr lang="en-US" dirty="0">
              <a:solidFill>
                <a:schemeClr val="accent2"/>
              </a:solidFill>
            </a:endParaRPr>
          </a:p>
          <a:p>
            <a:pPr marL="285750" indent="-285750">
              <a:buFont typeface="Arial" panose="020B0604020202020204" pitchFamily="34" charset="0"/>
              <a:buChar char="•"/>
            </a:pPr>
            <a:r>
              <a:rPr lang="en-US" sz="2000" dirty="0"/>
              <a:t>Fall 2019</a:t>
            </a:r>
          </a:p>
          <a:p>
            <a:pPr marL="742950" lvl="1" indent="-285750">
              <a:buFont typeface="Arial" panose="020B0604020202020204" pitchFamily="34" charset="0"/>
              <a:buChar char="•"/>
            </a:pPr>
            <a:r>
              <a:rPr lang="en-US" dirty="0"/>
              <a:t>Complete </a:t>
            </a:r>
            <a:r>
              <a:rPr lang="en-US" dirty="0" err="1"/>
              <a:t>FloodAware</a:t>
            </a:r>
            <a:r>
              <a:rPr lang="en-US" dirty="0"/>
              <a:t> mobile app</a:t>
            </a:r>
          </a:p>
          <a:p>
            <a:pPr marL="742950" lvl="1" indent="-285750">
              <a:buFont typeface="Arial" panose="020B0604020202020204" pitchFamily="34" charset="0"/>
              <a:buChar char="•"/>
            </a:pPr>
            <a:r>
              <a:rPr lang="en-US" dirty="0"/>
              <a:t>Analyze data/system performance</a:t>
            </a:r>
          </a:p>
          <a:p>
            <a:pPr marL="742950" lvl="1" indent="-285750">
              <a:buFont typeface="Arial" panose="020B0604020202020204" pitchFamily="34" charset="0"/>
              <a:buChar char="•"/>
            </a:pPr>
            <a:r>
              <a:rPr lang="en-US" dirty="0"/>
              <a:t>Plan for round 2</a:t>
            </a:r>
          </a:p>
        </p:txBody>
      </p:sp>
      <p:pic>
        <p:nvPicPr>
          <p:cNvPr id="15" name="Picture 14">
            <a:extLst>
              <a:ext uri="{FF2B5EF4-FFF2-40B4-BE49-F238E27FC236}">
                <a16:creationId xmlns:a16="http://schemas.microsoft.com/office/drawing/2014/main" id="{68146872-3431-C74E-8D19-A65185234459}"/>
              </a:ext>
            </a:extLst>
          </p:cNvPr>
          <p:cNvPicPr>
            <a:picLocks noChangeAspect="1"/>
          </p:cNvPicPr>
          <p:nvPr/>
        </p:nvPicPr>
        <p:blipFill>
          <a:blip r:embed="rId3"/>
          <a:stretch>
            <a:fillRect/>
          </a:stretch>
        </p:blipFill>
        <p:spPr>
          <a:xfrm>
            <a:off x="4705374" y="338928"/>
            <a:ext cx="6423544" cy="6197681"/>
          </a:xfrm>
          <a:prstGeom prst="rect">
            <a:avLst/>
          </a:prstGeom>
        </p:spPr>
      </p:pic>
    </p:spTree>
    <p:extLst>
      <p:ext uri="{BB962C8B-B14F-4D97-AF65-F5344CB8AC3E}">
        <p14:creationId xmlns:p14="http://schemas.microsoft.com/office/powerpoint/2010/main" val="37025209"/>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Update of the Project </a:t>
            </a:r>
            <a:r>
              <a:rPr lang="en-US" sz="1800" b="1" dirty="0">
                <a:solidFill>
                  <a:schemeClr val="accent2"/>
                </a:solidFill>
              </a:rPr>
              <a:t>(at this moment)</a:t>
            </a:r>
            <a:endParaRPr lang="en-US" sz="4000" b="1" dirty="0">
              <a:solidFill>
                <a:schemeClr val="accent2"/>
              </a:solidFill>
            </a:endParaRPr>
          </a:p>
        </p:txBody>
      </p:sp>
      <p:sp>
        <p:nvSpPr>
          <p:cNvPr id="3" name="Rectangle 2">
            <a:extLst>
              <a:ext uri="{FF2B5EF4-FFF2-40B4-BE49-F238E27FC236}">
                <a16:creationId xmlns:a16="http://schemas.microsoft.com/office/drawing/2014/main" id="{9FB79048-47FA-5D45-8718-51A15EDE240A}"/>
              </a:ext>
            </a:extLst>
          </p:cNvPr>
          <p:cNvSpPr/>
          <p:nvPr/>
        </p:nvSpPr>
        <p:spPr>
          <a:xfrm>
            <a:off x="564523" y="1236079"/>
            <a:ext cx="10943536" cy="6063198"/>
          </a:xfrm>
          <a:prstGeom prst="rect">
            <a:avLst/>
          </a:prstGeom>
        </p:spPr>
        <p:txBody>
          <a:bodyPr wrap="square">
            <a:spAutoFit/>
          </a:bodyPr>
          <a:lstStyle/>
          <a:p>
            <a:pPr marL="285750" indent="-285750">
              <a:buFont typeface="Arial" panose="020B0604020202020204" pitchFamily="34" charset="0"/>
              <a:buChar char="•"/>
            </a:pPr>
            <a:r>
              <a:rPr lang="en-US" sz="2800" b="1" dirty="0">
                <a:solidFill>
                  <a:schemeClr val="tx2"/>
                </a:solidFill>
              </a:rPr>
              <a:t>New sociotechnical outcomes </a:t>
            </a:r>
          </a:p>
          <a:p>
            <a:pPr marL="742950" lvl="1" indent="-285750">
              <a:buFont typeface="Arial" panose="020B0604020202020204" pitchFamily="34" charset="0"/>
              <a:buChar char="•"/>
            </a:pPr>
            <a:r>
              <a:rPr lang="en-US" sz="2000" b="1" dirty="0"/>
              <a:t>Inventory of potential data streams (volume, quality, reliability)</a:t>
            </a:r>
          </a:p>
          <a:p>
            <a:pPr marL="742950" lvl="1" indent="-285750">
              <a:buFont typeface="Arial" panose="020B0604020202020204" pitchFamily="34" charset="0"/>
              <a:buChar char="•"/>
            </a:pPr>
            <a:r>
              <a:rPr lang="en-US" sz="2000" b="1" dirty="0"/>
              <a:t>Surveyed target areas for test cam placements</a:t>
            </a:r>
          </a:p>
          <a:p>
            <a:pPr marL="742950" lvl="1" indent="-285750">
              <a:buFont typeface="Arial" panose="020B0604020202020204" pitchFamily="34" charset="0"/>
              <a:buChar char="•"/>
            </a:pPr>
            <a:r>
              <a:rPr lang="en-US" sz="2000" b="1" dirty="0"/>
              <a:t>Initial </a:t>
            </a:r>
            <a:r>
              <a:rPr lang="en-US" sz="2000" b="1" dirty="0" err="1"/>
              <a:t>stormwater</a:t>
            </a:r>
            <a:r>
              <a:rPr lang="en-US" sz="2000" b="1" dirty="0"/>
              <a:t> drainage models for FLG and PHX areas.</a:t>
            </a:r>
          </a:p>
          <a:p>
            <a:pPr marL="742950" lvl="1" indent="-285750">
              <a:buFont typeface="Arial" panose="020B0604020202020204" pitchFamily="34" charset="0"/>
              <a:buChar char="•"/>
            </a:pPr>
            <a:r>
              <a:rPr lang="en-US" sz="2000" b="1" dirty="0"/>
              <a:t>Prototype camera endpoint solution nearing testing</a:t>
            </a:r>
          </a:p>
          <a:p>
            <a:pPr marL="742950" lvl="1" indent="-285750">
              <a:buFont typeface="Arial" panose="020B0604020202020204" pitchFamily="34" charset="0"/>
              <a:buChar char="•"/>
            </a:pPr>
            <a:r>
              <a:rPr lang="en-US" sz="2000" b="1" dirty="0"/>
              <a:t>Operational smart webcam scraper</a:t>
            </a:r>
          </a:p>
          <a:p>
            <a:pPr marL="742950" lvl="1" indent="-285750">
              <a:buFont typeface="Arial" panose="020B0604020202020204" pitchFamily="34" charset="0"/>
              <a:buChar char="•"/>
            </a:pPr>
            <a:r>
              <a:rPr lang="en-US" sz="2000" b="1" dirty="0"/>
              <a:t>Functioning basic automated image analysis</a:t>
            </a:r>
          </a:p>
          <a:p>
            <a:endParaRPr lang="en-US" sz="2000" b="1" dirty="0">
              <a:solidFill>
                <a:schemeClr val="accent2"/>
              </a:solidFill>
            </a:endParaRPr>
          </a:p>
          <a:p>
            <a:pPr marL="285750" indent="-285750">
              <a:buFont typeface="Arial" panose="020B0604020202020204" pitchFamily="34" charset="0"/>
              <a:buChar char="•"/>
            </a:pPr>
            <a:r>
              <a:rPr lang="en-US" sz="2800" b="1" dirty="0">
                <a:solidFill>
                  <a:schemeClr val="tx2"/>
                </a:solidFill>
              </a:rPr>
              <a:t>Major community outcomes</a:t>
            </a:r>
          </a:p>
          <a:p>
            <a:pPr marL="742950" lvl="1" indent="-285750">
              <a:buFont typeface="Arial" panose="020B0604020202020204" pitchFamily="34" charset="0"/>
              <a:buChar char="•"/>
            </a:pPr>
            <a:r>
              <a:rPr lang="en-US" sz="2000" b="1" dirty="0"/>
              <a:t>Positive connections/discussion with city management (FLG and PHX)</a:t>
            </a:r>
          </a:p>
          <a:p>
            <a:pPr marL="742950" lvl="1" indent="-285750">
              <a:buFont typeface="Arial" panose="020B0604020202020204" pitchFamily="34" charset="0"/>
              <a:buChar char="•"/>
            </a:pPr>
            <a:r>
              <a:rPr lang="en-US" sz="2000" b="1" dirty="0"/>
              <a:t>Connections to AZ DOT traffic team</a:t>
            </a:r>
          </a:p>
          <a:p>
            <a:pPr marL="742950" lvl="1" indent="-285750">
              <a:buFont typeface="Arial" panose="020B0604020202020204" pitchFamily="34" charset="0"/>
              <a:buChar char="•"/>
            </a:pPr>
            <a:r>
              <a:rPr lang="en-US" sz="2000" b="1" dirty="0"/>
              <a:t>Specific plans for collecting traffic control webcam data during monsoon</a:t>
            </a:r>
          </a:p>
          <a:p>
            <a:pPr marL="742950" lvl="1" indent="-285750">
              <a:buFont typeface="Arial" panose="020B0604020202020204" pitchFamily="34" charset="0"/>
              <a:buChar char="•"/>
            </a:pPr>
            <a:endParaRPr lang="en-US" sz="2000" b="1" dirty="0">
              <a:solidFill>
                <a:schemeClr val="accent2"/>
              </a:solidFill>
            </a:endParaRPr>
          </a:p>
          <a:p>
            <a:pPr marL="285750" indent="-285750">
              <a:buFont typeface="Arial" panose="020B0604020202020204" pitchFamily="34" charset="0"/>
              <a:buChar char="•"/>
            </a:pPr>
            <a:r>
              <a:rPr lang="en-US" sz="2800" b="1" dirty="0">
                <a:solidFill>
                  <a:schemeClr val="tx2"/>
                </a:solidFill>
              </a:rPr>
              <a:t>Contribution to S&amp;CC</a:t>
            </a:r>
          </a:p>
          <a:p>
            <a:pPr marL="742950" lvl="1" indent="-285750">
              <a:buFont typeface="Arial" panose="020B0604020202020204" pitchFamily="34" charset="0"/>
              <a:buChar char="•"/>
            </a:pPr>
            <a:r>
              <a:rPr lang="en-US" sz="2000" b="1" dirty="0"/>
              <a:t>Initial vision for post-project deployment</a:t>
            </a:r>
          </a:p>
          <a:p>
            <a:pPr marL="285750" indent="-285750">
              <a:buFont typeface="Arial" panose="020B0604020202020204" pitchFamily="34" charset="0"/>
              <a:buChar char="•"/>
            </a:pPr>
            <a:endParaRPr lang="en-US" sz="2000" b="1" dirty="0">
              <a:solidFill>
                <a:schemeClr val="accent2"/>
              </a:solidFill>
            </a:endParaRPr>
          </a:p>
          <a:p>
            <a:endParaRPr lang="en-US" sz="3200" b="1" dirty="0">
              <a:solidFill>
                <a:schemeClr val="accent2"/>
              </a:solidFill>
            </a:endParaRPr>
          </a:p>
        </p:txBody>
      </p:sp>
    </p:spTree>
    <p:extLst>
      <p:ext uri="{BB962C8B-B14F-4D97-AF65-F5344CB8AC3E}">
        <p14:creationId xmlns:p14="http://schemas.microsoft.com/office/powerpoint/2010/main" val="210706029"/>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 </a:t>
            </a:r>
          </a:p>
        </p:txBody>
      </p:sp>
      <p:sp>
        <p:nvSpPr>
          <p:cNvPr id="2" name="TextBox 1"/>
          <p:cNvSpPr txBox="1"/>
          <p:nvPr/>
        </p:nvSpPr>
        <p:spPr>
          <a:xfrm>
            <a:off x="703689" y="1774437"/>
            <a:ext cx="11049696" cy="5078313"/>
          </a:xfrm>
          <a:prstGeom prst="rect">
            <a:avLst/>
          </a:prstGeom>
          <a:noFill/>
        </p:spPr>
        <p:txBody>
          <a:bodyPr wrap="square" rtlCol="0">
            <a:spAutoFit/>
          </a:bodyPr>
          <a:lstStyle/>
          <a:p>
            <a:pPr marL="285750" lvl="0" indent="-285750">
              <a:buFont typeface="Arial" panose="020B0604020202020204" pitchFamily="34" charset="0"/>
              <a:buChar char="•"/>
            </a:pPr>
            <a:r>
              <a:rPr lang="en-US" sz="3200" b="1" dirty="0">
                <a:solidFill>
                  <a:schemeClr val="tx2"/>
                </a:solidFill>
              </a:rPr>
              <a:t>Outcome 1:  Functioning technical infrastructure (v1.0) </a:t>
            </a:r>
          </a:p>
          <a:p>
            <a:pPr marL="742950" lvl="1" indent="-285750">
              <a:buFont typeface="Arial" panose="020B0604020202020204" pitchFamily="34" charset="0"/>
              <a:buChar char="•"/>
            </a:pPr>
            <a:r>
              <a:rPr lang="en-US" sz="2400" b="1" dirty="0"/>
              <a:t>Measures:</a:t>
            </a:r>
          </a:p>
          <a:p>
            <a:pPr marL="1200150" lvl="2" indent="-285750">
              <a:buFont typeface="Arial" panose="020B0604020202020204" pitchFamily="34" charset="0"/>
              <a:buChar char="•"/>
            </a:pPr>
            <a:r>
              <a:rPr lang="en-US" sz="2000" b="1" dirty="0"/>
              <a:t>Robust deployable camera endpoints</a:t>
            </a:r>
          </a:p>
          <a:p>
            <a:pPr marL="1200150" lvl="2" indent="-285750">
              <a:buFont typeface="Arial" panose="020B0604020202020204" pitchFamily="34" charset="0"/>
              <a:buChar char="•"/>
            </a:pPr>
            <a:r>
              <a:rPr lang="en-US" sz="2000" b="1" dirty="0"/>
              <a:t>Continuous automated collection of webcam data</a:t>
            </a:r>
          </a:p>
          <a:p>
            <a:pPr marL="1200150" lvl="2" indent="-285750">
              <a:buFont typeface="Arial" panose="020B0604020202020204" pitchFamily="34" charset="0"/>
              <a:buChar char="•"/>
            </a:pPr>
            <a:r>
              <a:rPr lang="en-US" sz="2000" b="1" dirty="0"/>
              <a:t>Reliable detection of water level from images</a:t>
            </a:r>
          </a:p>
          <a:p>
            <a:pPr marL="1200150" lvl="2" indent="-285750">
              <a:buFont typeface="Arial" panose="020B0604020202020204" pitchFamily="34" charset="0"/>
              <a:buChar char="•"/>
            </a:pPr>
            <a:r>
              <a:rPr lang="en-US" sz="2000" b="1" dirty="0"/>
              <a:t>Basic mobile app:  uploads images, receives alerts</a:t>
            </a:r>
          </a:p>
          <a:p>
            <a:pPr marL="1200150" lvl="2" indent="-285750">
              <a:buFont typeface="Arial" panose="020B0604020202020204" pitchFamily="34" charset="0"/>
              <a:buChar char="•"/>
            </a:pPr>
            <a:endParaRPr lang="en-US" sz="2000" b="1" dirty="0">
              <a:solidFill>
                <a:schemeClr val="accent2"/>
              </a:solidFill>
            </a:endParaRPr>
          </a:p>
          <a:p>
            <a:pPr marL="285750" lvl="0" indent="-285750">
              <a:buFont typeface="Arial" panose="020B0604020202020204" pitchFamily="34" charset="0"/>
              <a:buChar char="•"/>
            </a:pPr>
            <a:r>
              <a:rPr lang="en-US" sz="3200" b="1" dirty="0">
                <a:solidFill>
                  <a:schemeClr val="tx2"/>
                </a:solidFill>
              </a:rPr>
              <a:t>Outcome 2:  Proof of basic </a:t>
            </a:r>
            <a:r>
              <a:rPr lang="en-US" sz="3200" b="1" dirty="0" err="1">
                <a:solidFill>
                  <a:schemeClr val="tx2"/>
                </a:solidFill>
              </a:rPr>
              <a:t>FloodAware</a:t>
            </a:r>
            <a:r>
              <a:rPr lang="en-US" sz="3200" b="1" dirty="0">
                <a:solidFill>
                  <a:schemeClr val="tx2"/>
                </a:solidFill>
              </a:rPr>
              <a:t> concept</a:t>
            </a:r>
          </a:p>
          <a:p>
            <a:pPr marL="742950" lvl="1" indent="-285750">
              <a:buFont typeface="Arial" panose="020B0604020202020204" pitchFamily="34" charset="0"/>
              <a:buChar char="•"/>
            </a:pPr>
            <a:r>
              <a:rPr lang="en-US" sz="2400" b="1" dirty="0"/>
              <a:t>Measures:</a:t>
            </a:r>
          </a:p>
          <a:p>
            <a:pPr marL="1200150" lvl="2" indent="-285750">
              <a:buFont typeface="Arial" panose="020B0604020202020204" pitchFamily="34" charset="0"/>
              <a:buChar char="•"/>
            </a:pPr>
            <a:r>
              <a:rPr lang="en-US" sz="2000" b="1" dirty="0"/>
              <a:t>Growing dataset of time-series flooding images and water level data</a:t>
            </a:r>
          </a:p>
          <a:p>
            <a:pPr marL="1200150" lvl="2" indent="-285750">
              <a:buFont typeface="Arial" panose="020B0604020202020204" pitchFamily="34" charset="0"/>
              <a:buChar char="•"/>
            </a:pPr>
            <a:r>
              <a:rPr lang="en-US" sz="2000" b="1" dirty="0"/>
              <a:t>Ability to display near-real-time graphical maps of current flooding status</a:t>
            </a:r>
          </a:p>
          <a:p>
            <a:pPr marL="1200150" lvl="2" indent="-285750">
              <a:buFont typeface="Arial" panose="020B0604020202020204" pitchFamily="34" charset="0"/>
              <a:buChar char="•"/>
            </a:pPr>
            <a:r>
              <a:rPr lang="en-US" sz="2000" b="1" dirty="0"/>
              <a:t>V1.0 prototypes of data-driven </a:t>
            </a:r>
            <a:r>
              <a:rPr lang="en-US" sz="2000" b="1" dirty="0" err="1"/>
              <a:t>stormwater</a:t>
            </a:r>
            <a:r>
              <a:rPr lang="en-US" sz="2000" b="1" dirty="0"/>
              <a:t> models (non-real-time)</a:t>
            </a:r>
          </a:p>
          <a:p>
            <a:pPr marL="1200150" lvl="2" indent="-285750">
              <a:buFont typeface="Arial" panose="020B0604020202020204" pitchFamily="34" charset="0"/>
              <a:buChar char="•"/>
            </a:pPr>
            <a:r>
              <a:rPr lang="en-US" sz="2000" b="1" dirty="0"/>
              <a:t>Community partners eager to help with next steps</a:t>
            </a:r>
          </a:p>
          <a:p>
            <a:pPr marL="1200150" lvl="2" indent="-285750">
              <a:buFont typeface="Arial" panose="020B0604020202020204" pitchFamily="34" charset="0"/>
              <a:buChar char="•"/>
            </a:pPr>
            <a:endParaRPr lang="en-US" sz="3200" b="1" dirty="0">
              <a:solidFill>
                <a:schemeClr val="accent2"/>
              </a:solidFill>
            </a:endParaRPr>
          </a:p>
        </p:txBody>
      </p:sp>
    </p:spTree>
    <p:extLst>
      <p:ext uri="{BB962C8B-B14F-4D97-AF65-F5344CB8AC3E}">
        <p14:creationId xmlns:p14="http://schemas.microsoft.com/office/powerpoint/2010/main" val="3262247717"/>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828097"/>
            <a:ext cx="9486900" cy="762000"/>
          </a:xfrm>
        </p:spPr>
        <p:txBody>
          <a:bodyPr>
            <a:noAutofit/>
          </a:bodyPr>
          <a:lstStyle/>
          <a:p>
            <a:pPr>
              <a:lnSpc>
                <a:spcPct val="100000"/>
              </a:lnSpc>
            </a:pPr>
            <a:r>
              <a:rPr lang="en-US" sz="4000" b="1" dirty="0">
                <a:solidFill>
                  <a:schemeClr val="accent2"/>
                </a:solidFill>
              </a:rPr>
              <a:t>Thank you!</a:t>
            </a:r>
          </a:p>
        </p:txBody>
      </p:sp>
      <p:sp>
        <p:nvSpPr>
          <p:cNvPr id="4" name="Title 8">
            <a:extLst>
              <a:ext uri="{FF2B5EF4-FFF2-40B4-BE49-F238E27FC236}">
                <a16:creationId xmlns:a16="http://schemas.microsoft.com/office/drawing/2014/main" id="{A8F4D5D2-9E9D-3741-A453-DCE674BE687A}"/>
              </a:ext>
            </a:extLst>
          </p:cNvPr>
          <p:cNvSpPr txBox="1">
            <a:spLocks/>
          </p:cNvSpPr>
          <p:nvPr/>
        </p:nvSpPr>
        <p:spPr>
          <a:xfrm>
            <a:off x="1042988" y="2359212"/>
            <a:ext cx="94869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b="1" dirty="0">
                <a:solidFill>
                  <a:schemeClr val="accent2"/>
                </a:solidFill>
              </a:rPr>
              <a:t>Questions?</a:t>
            </a:r>
          </a:p>
        </p:txBody>
      </p:sp>
      <p:sp>
        <p:nvSpPr>
          <p:cNvPr id="3" name="TextBox 2">
            <a:extLst>
              <a:ext uri="{FF2B5EF4-FFF2-40B4-BE49-F238E27FC236}">
                <a16:creationId xmlns:a16="http://schemas.microsoft.com/office/drawing/2014/main" id="{C2E8ACFF-EAE9-4C49-AA60-DA7C889CEA28}"/>
              </a:ext>
            </a:extLst>
          </p:cNvPr>
          <p:cNvSpPr txBox="1"/>
          <p:nvPr/>
        </p:nvSpPr>
        <p:spPr>
          <a:xfrm>
            <a:off x="3196498" y="4142509"/>
            <a:ext cx="5179880" cy="923330"/>
          </a:xfrm>
          <a:prstGeom prst="rect">
            <a:avLst/>
          </a:prstGeom>
          <a:noFill/>
        </p:spPr>
        <p:txBody>
          <a:bodyPr wrap="none" rtlCol="0">
            <a:spAutoFit/>
          </a:bodyPr>
          <a:lstStyle/>
          <a:p>
            <a:pPr algn="ctr"/>
            <a:r>
              <a:rPr lang="en-US" dirty="0"/>
              <a:t>Eck Doerry, Professor</a:t>
            </a:r>
          </a:p>
          <a:p>
            <a:pPr algn="ctr"/>
            <a:r>
              <a:rPr lang="en-US" dirty="0"/>
              <a:t>School of Informatics, Computing, and Cyber Systems</a:t>
            </a:r>
          </a:p>
          <a:p>
            <a:pPr algn="ctr"/>
            <a:r>
              <a:rPr lang="en-US" dirty="0"/>
              <a:t>Northern Arizona University</a:t>
            </a:r>
          </a:p>
        </p:txBody>
      </p:sp>
    </p:spTree>
    <p:extLst>
      <p:ext uri="{BB962C8B-B14F-4D97-AF65-F5344CB8AC3E}">
        <p14:creationId xmlns:p14="http://schemas.microsoft.com/office/powerpoint/2010/main" val="2516623015"/>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15284</TotalTime>
  <Words>683</Words>
  <Application>Microsoft Macintosh PowerPoint</Application>
  <PresentationFormat>Widescreen</PresentationFormat>
  <Paragraphs>108</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Project Context:  Urban Flooding</vt:lpstr>
      <vt:lpstr>Project Aims:  Smarter Flood Management</vt:lpstr>
      <vt:lpstr>Year 1 Activities: Focus on webcams </vt:lpstr>
      <vt:lpstr>Update of the Project (at this moment)</vt:lpstr>
      <vt:lpstr>Anticipated outcomes and success measures in the next year </vt:lpstr>
      <vt:lpstr>Thank you!</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Eck Doerry</cp:lastModifiedBy>
  <cp:revision>138</cp:revision>
  <dcterms:created xsi:type="dcterms:W3CDTF">2016-01-15T22:20:06Z</dcterms:created>
  <dcterms:modified xsi:type="dcterms:W3CDTF">2019-03-26T15:16:43Z</dcterms:modified>
  <cp:category/>
</cp:coreProperties>
</file>