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6"/>
  </p:notesMasterIdLst>
  <p:sldIdLst>
    <p:sldId id="257" r:id="rId2"/>
    <p:sldId id="258" r:id="rId3"/>
    <p:sldId id="267" r:id="rId4"/>
    <p:sldId id="26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33" autoAdjust="0"/>
    <p:restoredTop sz="77623" autoAdjust="0"/>
  </p:normalViewPr>
  <p:slideViewPr>
    <p:cSldViewPr snapToGrid="0" snapToObjects="1">
      <p:cViewPr>
        <p:scale>
          <a:sx n="78" d="100"/>
          <a:sy n="78" d="100"/>
        </p:scale>
        <p:origin x="1424" y="2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3/22/19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This is the transition slide. The lightning talk moderator will announce the name of your project and the name of the lead PI. </a:t>
            </a:r>
            <a:r>
              <a:rPr lang="en-US" b="1"/>
              <a:t>Expect to begin your presentation from the next slide.</a:t>
            </a:r>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262867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298510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Describe what you have done so far in terms of the science (technical and social), community engagement, and capacity building. You do not need to be exhaustive and anecdotes are highly encouraged.</a:t>
            </a:r>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13569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r>
              <a:rPr lang="en-US" b="1" dirty="0"/>
              <a:t>Describe at least two deliverables that you plan to accomplish over the next year that will significantly advance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59181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3/22/19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2.jpe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emf"/><Relationship Id="rId9" Type="http://schemas.openxmlformats.org/officeDocument/2006/relationships/image" Target="../media/image6.png"/><Relationship Id="rId10" Type="http://schemas.openxmlformats.org/officeDocument/2006/relationships/image" Target="../media/image7.emf"/><Relationship Id="rId11"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90075" y="1848973"/>
            <a:ext cx="9969062" cy="2038350"/>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500" b="1" dirty="0">
                <a:solidFill>
                  <a:srgbClr val="C00000"/>
                </a:solidFill>
                <a:effectLst/>
              </a:rPr>
              <a:t>FY 2018 IRG: </a:t>
            </a:r>
            <a:r>
              <a:rPr lang="en-US" sz="3600" b="1" dirty="0" err="1">
                <a:solidFill>
                  <a:srgbClr val="C00000"/>
                </a:solidFill>
                <a:effectLst/>
              </a:rPr>
              <a:t>STEMports</a:t>
            </a:r>
            <a:r>
              <a:rPr lang="en-US" sz="3600" b="1" dirty="0">
                <a:solidFill>
                  <a:srgbClr val="C00000"/>
                </a:solidFill>
                <a:effectLst/>
              </a:rPr>
              <a:t>: Community Workforce Development through Augmented Reality STEM Learning </a:t>
            </a:r>
            <a:r>
              <a:rPr lang="en-US" sz="3600" b="1" dirty="0" smtClean="0">
                <a:solidFill>
                  <a:srgbClr val="C00000"/>
                </a:solidFill>
                <a:effectLst/>
              </a:rPr>
              <a:t>Experiences</a:t>
            </a:r>
            <a:r>
              <a:rPr lang="en-US" sz="3500" b="1" dirty="0" smtClean="0">
                <a:solidFill>
                  <a:srgbClr val="C00000"/>
                </a:solidFill>
                <a:effectLst/>
              </a:rPr>
              <a:t>, NSF</a:t>
            </a:r>
            <a:r>
              <a:rPr lang="cs-CZ" sz="3200" b="1" dirty="0" smtClean="0">
                <a:solidFill>
                  <a:srgbClr val="C00000"/>
                </a:solidFill>
                <a:effectLst/>
              </a:rPr>
              <a:t> #1831427</a:t>
            </a:r>
            <a:r>
              <a:rPr lang="en-US" sz="3500" b="1" dirty="0" smtClean="0">
                <a:solidFill>
                  <a:srgbClr val="C00000"/>
                </a:solidFill>
                <a:effectLst/>
              </a:rPr>
              <a:t> </a:t>
            </a:r>
            <a:r>
              <a:rPr lang="cs-CZ" sz="3600" b="1" dirty="0">
                <a:solidFill>
                  <a:srgbClr val="C00000"/>
                </a:solidFill>
              </a:rPr>
              <a:t> </a:t>
            </a:r>
            <a:endParaRPr lang="en-US" sz="3500" b="1" dirty="0">
              <a:solidFill>
                <a:srgbClr val="C00000"/>
              </a:solidFill>
              <a:effectLst/>
            </a:endParaRPr>
          </a:p>
        </p:txBody>
      </p:sp>
      <p:sp>
        <p:nvSpPr>
          <p:cNvPr id="10" name="Subtitle 3"/>
          <p:cNvSpPr txBox="1">
            <a:spLocks/>
          </p:cNvSpPr>
          <p:nvPr/>
        </p:nvSpPr>
        <p:spPr>
          <a:xfrm>
            <a:off x="1419315" y="3887323"/>
            <a:ext cx="9353370" cy="248941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US" dirty="0" smtClean="0">
                <a:solidFill>
                  <a:srgbClr val="2F5897"/>
                </a:solidFill>
              </a:rPr>
              <a:t>Scott Byrd, PI, Maine Mathematics and Science Alliance</a:t>
            </a:r>
          </a:p>
          <a:p>
            <a:pPr marL="0" indent="0" algn="ctr">
              <a:buNone/>
            </a:pPr>
            <a:r>
              <a:rPr lang="en-US" dirty="0" smtClean="0">
                <a:solidFill>
                  <a:srgbClr val="2F5897"/>
                </a:solidFill>
              </a:rPr>
              <a:t>Gary Lewis, Co-PI, Maine Mathematics and Science Alliance</a:t>
            </a:r>
          </a:p>
          <a:p>
            <a:pPr marL="0" indent="0" algn="ctr">
              <a:buNone/>
            </a:pPr>
            <a:r>
              <a:rPr lang="en-US" dirty="0" smtClean="0">
                <a:solidFill>
                  <a:srgbClr val="2F5897"/>
                </a:solidFill>
              </a:rPr>
              <a:t>David Gagnon, Co-PI, Field Day Lab, University of Wisconsin, Madison</a:t>
            </a:r>
          </a:p>
          <a:p>
            <a:pPr marL="0" indent="0" algn="ctr">
              <a:buNone/>
            </a:pPr>
            <a:r>
              <a:rPr lang="en-US" dirty="0">
                <a:solidFill>
                  <a:srgbClr val="2F5897"/>
                </a:solidFill>
              </a:rPr>
              <a:t>https</a:t>
            </a:r>
            <a:r>
              <a:rPr lang="en-US" dirty="0" smtClean="0">
                <a:solidFill>
                  <a:srgbClr val="2F5897"/>
                </a:solidFill>
              </a:rPr>
              <a:t>://</a:t>
            </a:r>
            <a:r>
              <a:rPr lang="en-US" dirty="0" err="1" smtClean="0">
                <a:solidFill>
                  <a:srgbClr val="2F5897"/>
                </a:solidFill>
              </a:rPr>
              <a:t>stemports.org</a:t>
            </a:r>
            <a:r>
              <a:rPr lang="en-US" dirty="0" smtClean="0">
                <a:solidFill>
                  <a:srgbClr val="2F5897"/>
                </a:solidFill>
              </a:rPr>
              <a:t> | https</a:t>
            </a:r>
            <a:r>
              <a:rPr lang="en-US" dirty="0">
                <a:solidFill>
                  <a:srgbClr val="2F5897"/>
                </a:solidFill>
              </a:rPr>
              <a:t>://</a:t>
            </a:r>
            <a:r>
              <a:rPr lang="en-US" dirty="0" err="1">
                <a:solidFill>
                  <a:srgbClr val="2F5897"/>
                </a:solidFill>
              </a:rPr>
              <a:t>fielddaylab.wisc.edu</a:t>
            </a:r>
            <a:r>
              <a:rPr lang="en-US" dirty="0" smtClean="0">
                <a:solidFill>
                  <a:srgbClr val="2F5897"/>
                </a:solidFill>
              </a:rPr>
              <a:t>/ | </a:t>
            </a:r>
            <a:r>
              <a:rPr lang="en-US" dirty="0">
                <a:solidFill>
                  <a:srgbClr val="2F5897"/>
                </a:solidFill>
              </a:rPr>
              <a:t>https</a:t>
            </a:r>
            <a:r>
              <a:rPr lang="en-US" dirty="0" smtClean="0">
                <a:solidFill>
                  <a:srgbClr val="2F5897"/>
                </a:solidFill>
              </a:rPr>
              <a:t>://</a:t>
            </a:r>
            <a:r>
              <a:rPr lang="en-US" dirty="0" err="1" smtClean="0">
                <a:solidFill>
                  <a:srgbClr val="2F5897"/>
                </a:solidFill>
              </a:rPr>
              <a:t>mmsa.org</a:t>
            </a:r>
            <a:endParaRPr lang="en-US" dirty="0" smtClean="0">
              <a:solidFill>
                <a:srgbClr val="2F5897"/>
              </a:solidFill>
            </a:endParaRPr>
          </a:p>
          <a:p>
            <a:pPr marL="0" indent="0">
              <a:buNone/>
            </a:pPr>
            <a:endParaRPr lang="en-US" dirty="0">
              <a:solidFill>
                <a:srgbClr val="2F5897"/>
              </a:solidFill>
            </a:endParaRPr>
          </a:p>
        </p:txBody>
      </p:sp>
      <p:pic>
        <p:nvPicPr>
          <p:cNvPr id="8" name="Picture 7">
            <a:extLst>
              <a:ext uri="{FF2B5EF4-FFF2-40B4-BE49-F238E27FC236}">
                <a16:creationId xmlns:a16="http://schemas.microsoft.com/office/drawing/2014/main" xmlns="" id="{331AEE49-FF5E-AA4A-8731-F6F850307C2C}"/>
              </a:ext>
            </a:extLst>
          </p:cNvPr>
          <p:cNvPicPr>
            <a:picLocks noChangeAspect="1"/>
          </p:cNvPicPr>
          <p:nvPr/>
        </p:nvPicPr>
        <p:blipFill rotWithShape="1">
          <a:blip r:embed="rId3">
            <a:alphaModFix amt="33000"/>
            <a:extLst>
              <a:ext uri="{BEBA8EAE-BF5A-486C-A8C5-ECC9F3942E4B}">
                <a14:imgProps xmlns:a14="http://schemas.microsoft.com/office/drawing/2010/main">
                  <a14:imgLayer r:embed="rId4">
                    <a14:imgEffect>
                      <a14:saturation sat="46000"/>
                    </a14:imgEffect>
                  </a14:imgLayer>
                </a14:imgProps>
              </a:ext>
            </a:extLst>
          </a:blip>
          <a:srcRect b="4922"/>
          <a:stretch/>
        </p:blipFill>
        <p:spPr>
          <a:xfrm>
            <a:off x="0" y="216098"/>
            <a:ext cx="12192000" cy="1632875"/>
          </a:xfrm>
          <a:prstGeom prst="rect">
            <a:avLst/>
          </a:prstGeom>
        </p:spPr>
      </p:pic>
      <p:pic>
        <p:nvPicPr>
          <p:cNvPr id="12" name="Picture 2" descr="ttps://www.nsf.gov/images/logos/nsf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10836" y="29573545"/>
            <a:ext cx="2949067" cy="2949067"/>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73041" y="29667200"/>
            <a:ext cx="2855558" cy="2855558"/>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19770" y="29801223"/>
            <a:ext cx="6257230" cy="223869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72167" y="29692600"/>
            <a:ext cx="2832100" cy="2870200"/>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3346" y="6144957"/>
            <a:ext cx="1773458" cy="634504"/>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7527" y="6175929"/>
            <a:ext cx="608286" cy="608286"/>
          </a:xfrm>
          <a:prstGeom prst="rect">
            <a:avLst/>
          </a:prstGeom>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51005" y="6144957"/>
            <a:ext cx="671539" cy="670231"/>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5314" y="6188872"/>
            <a:ext cx="581567" cy="589391"/>
          </a:xfrm>
          <a:prstGeom prst="rect">
            <a:avLst/>
          </a:prstGeom>
        </p:spPr>
      </p:pic>
    </p:spTree>
    <p:extLst>
      <p:ext uri="{BB962C8B-B14F-4D97-AF65-F5344CB8AC3E}">
        <p14:creationId xmlns:p14="http://schemas.microsoft.com/office/powerpoint/2010/main" val="4278698570"/>
      </p:ext>
    </p:extLst>
  </p:cSld>
  <p:clrMapOvr>
    <a:masterClrMapping/>
  </p:clrMapOvr>
  <mc:AlternateContent xmlns:mc="http://schemas.openxmlformats.org/markup-compatibility/2006">
    <mc:Choice xmlns:p14="http://schemas.microsoft.com/office/powerpoint/2010/main" Requires="p14">
      <p:transition p14:dur="250" advTm="7000"/>
    </mc:Choice>
    <mc:Fallback>
      <p:transition advTm="7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482117B5-93EE-AD49-865D-D2BA2731AF9D}"/>
              </a:ext>
            </a:extLst>
          </p:cNvPr>
          <p:cNvPicPr>
            <a:picLocks noChangeAspect="1"/>
          </p:cNvPicPr>
          <p:nvPr/>
        </p:nvPicPr>
        <p:blipFill>
          <a:blip r:embed="rId3"/>
          <a:stretch>
            <a:fillRect/>
          </a:stretch>
        </p:blipFill>
        <p:spPr>
          <a:xfrm>
            <a:off x="7463224" y="1367676"/>
            <a:ext cx="4598148" cy="4598148"/>
          </a:xfrm>
          <a:prstGeom prst="rect">
            <a:avLst/>
          </a:prstGeom>
        </p:spPr>
      </p:pic>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err="1">
                <a:solidFill>
                  <a:schemeClr val="accent2"/>
                </a:solidFill>
              </a:rPr>
              <a:t>S</a:t>
            </a:r>
            <a:r>
              <a:rPr lang="en-US" sz="4000" b="1" dirty="0" err="1" smtClean="0">
                <a:solidFill>
                  <a:schemeClr val="accent2"/>
                </a:solidFill>
              </a:rPr>
              <a:t>TEMports</a:t>
            </a:r>
            <a:r>
              <a:rPr lang="en-US" sz="4000" b="1" dirty="0" smtClean="0">
                <a:solidFill>
                  <a:schemeClr val="accent2"/>
                </a:solidFill>
              </a:rPr>
              <a:t> Project </a:t>
            </a:r>
            <a:r>
              <a:rPr lang="en-US" sz="4000" b="1" dirty="0">
                <a:solidFill>
                  <a:schemeClr val="accent2"/>
                </a:solidFill>
              </a:rPr>
              <a:t>Aims</a:t>
            </a:r>
          </a:p>
        </p:txBody>
      </p:sp>
      <p:sp>
        <p:nvSpPr>
          <p:cNvPr id="2" name="TextBox 1"/>
          <p:cNvSpPr txBox="1"/>
          <p:nvPr/>
        </p:nvSpPr>
        <p:spPr>
          <a:xfrm>
            <a:off x="648468" y="1166842"/>
            <a:ext cx="7924032" cy="4524315"/>
          </a:xfrm>
          <a:prstGeom prst="rect">
            <a:avLst/>
          </a:prstGeom>
          <a:noFill/>
        </p:spPr>
        <p:txBody>
          <a:bodyPr wrap="square" rtlCol="0">
            <a:spAutoFit/>
          </a:bodyPr>
          <a:lstStyle/>
          <a:p>
            <a:pPr marL="457200" indent="-457200">
              <a:buFont typeface="Arial" charset="0"/>
              <a:buChar char="•"/>
            </a:pPr>
            <a:r>
              <a:rPr lang="en-US" sz="3200" dirty="0" smtClean="0">
                <a:solidFill>
                  <a:srgbClr val="000000"/>
                </a:solidFill>
              </a:rPr>
              <a:t>Engages communities </a:t>
            </a:r>
            <a:r>
              <a:rPr lang="en-US" sz="3200" dirty="0">
                <a:solidFill>
                  <a:srgbClr val="000000"/>
                </a:solidFill>
              </a:rPr>
              <a:t>in Maine </a:t>
            </a:r>
            <a:r>
              <a:rPr lang="en-US" sz="3200" dirty="0" smtClean="0">
                <a:solidFill>
                  <a:srgbClr val="000000"/>
                </a:solidFill>
              </a:rPr>
              <a:t>around STEM situated learning and workforce </a:t>
            </a:r>
            <a:r>
              <a:rPr lang="en-US" sz="3200" dirty="0">
                <a:solidFill>
                  <a:srgbClr val="000000"/>
                </a:solidFill>
              </a:rPr>
              <a:t>development. </a:t>
            </a:r>
          </a:p>
          <a:p>
            <a:pPr marL="457200" indent="-457200">
              <a:buFont typeface="Arial" charset="0"/>
              <a:buChar char="•"/>
            </a:pPr>
            <a:r>
              <a:rPr lang="en-US" sz="3200" dirty="0" smtClean="0">
                <a:solidFill>
                  <a:srgbClr val="000000"/>
                </a:solidFill>
              </a:rPr>
              <a:t>Involves </a:t>
            </a:r>
            <a:r>
              <a:rPr lang="en-US" sz="3200" dirty="0">
                <a:solidFill>
                  <a:srgbClr val="000000"/>
                </a:solidFill>
              </a:rPr>
              <a:t>youth </a:t>
            </a:r>
            <a:r>
              <a:rPr lang="en-US" sz="3200" dirty="0" smtClean="0">
                <a:solidFill>
                  <a:srgbClr val="000000"/>
                </a:solidFill>
              </a:rPr>
              <a:t>in co-design of  augmented-reality</a:t>
            </a:r>
            <a:r>
              <a:rPr lang="en-US" sz="3200" dirty="0">
                <a:solidFill>
                  <a:srgbClr val="000000"/>
                </a:solidFill>
              </a:rPr>
              <a:t>, STEM learning game. </a:t>
            </a:r>
            <a:endParaRPr lang="en-US" sz="3200" dirty="0" smtClean="0">
              <a:solidFill>
                <a:srgbClr val="000000"/>
              </a:solidFill>
            </a:endParaRPr>
          </a:p>
          <a:p>
            <a:pPr marL="457200" indent="-457200">
              <a:buFont typeface="Arial" charset="0"/>
              <a:buChar char="•"/>
            </a:pPr>
            <a:r>
              <a:rPr lang="en-US" sz="3200" dirty="0" smtClean="0">
                <a:solidFill>
                  <a:srgbClr val="000000"/>
                </a:solidFill>
              </a:rPr>
              <a:t>Connects communities by youth collaborating with STEM professionals, organizations, and stakeholders in a learning ecosystem.</a:t>
            </a:r>
            <a:endParaRPr lang="en-US" sz="3200" dirty="0"/>
          </a:p>
        </p:txBody>
      </p:sp>
    </p:spTree>
    <p:extLst>
      <p:ext uri="{BB962C8B-B14F-4D97-AF65-F5344CB8AC3E}">
        <p14:creationId xmlns:p14="http://schemas.microsoft.com/office/powerpoint/2010/main" val="4154429452"/>
      </p:ext>
    </p:extLst>
  </p:cSld>
  <p:clrMapOvr>
    <a:masterClrMapping/>
  </p:clrMapOvr>
  <p:transition spd="slow" advTm="6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86923" y="248063"/>
            <a:ext cx="8018153" cy="762000"/>
          </a:xfrm>
        </p:spPr>
        <p:txBody>
          <a:bodyPr>
            <a:noAutofit/>
          </a:bodyPr>
          <a:lstStyle/>
          <a:p>
            <a:pPr>
              <a:lnSpc>
                <a:spcPct val="100000"/>
              </a:lnSpc>
            </a:pPr>
            <a:r>
              <a:rPr lang="en-US" sz="4000" b="1" dirty="0">
                <a:solidFill>
                  <a:schemeClr val="accent2"/>
                </a:solidFill>
              </a:rPr>
              <a:t>Update of the Project</a:t>
            </a:r>
          </a:p>
        </p:txBody>
      </p:sp>
      <p:sp>
        <p:nvSpPr>
          <p:cNvPr id="3" name="Rectangle 2">
            <a:extLst>
              <a:ext uri="{FF2B5EF4-FFF2-40B4-BE49-F238E27FC236}">
                <a16:creationId xmlns:a16="http://schemas.microsoft.com/office/drawing/2014/main" xmlns="" id="{9FB79048-47FA-5D45-8718-51A15EDE240A}"/>
              </a:ext>
            </a:extLst>
          </p:cNvPr>
          <p:cNvSpPr/>
          <p:nvPr/>
        </p:nvSpPr>
        <p:spPr>
          <a:xfrm>
            <a:off x="813309" y="1277608"/>
            <a:ext cx="8992841" cy="5509200"/>
          </a:xfrm>
          <a:prstGeom prst="rect">
            <a:avLst/>
          </a:prstGeom>
        </p:spPr>
        <p:txBody>
          <a:bodyPr wrap="square">
            <a:spAutoFit/>
          </a:bodyPr>
          <a:lstStyle/>
          <a:p>
            <a:pPr marL="457200" indent="-457200">
              <a:buFont typeface="Arial" charset="0"/>
              <a:buChar char="•"/>
            </a:pPr>
            <a:r>
              <a:rPr lang="en-US" sz="3200" dirty="0"/>
              <a:t>Building </a:t>
            </a:r>
            <a:r>
              <a:rPr lang="en-US" sz="3200" dirty="0" smtClean="0"/>
              <a:t>systems </a:t>
            </a:r>
            <a:r>
              <a:rPr lang="en-US" sz="3200" dirty="0"/>
              <a:t>for learning </a:t>
            </a:r>
            <a:r>
              <a:rPr lang="en-US" sz="3200" dirty="0" smtClean="0"/>
              <a:t>and </a:t>
            </a:r>
          </a:p>
          <a:p>
            <a:r>
              <a:rPr lang="en-US" sz="3200" dirty="0" smtClean="0"/>
              <a:t>collaboration </a:t>
            </a:r>
            <a:r>
              <a:rPr lang="en-US" sz="3200" dirty="0"/>
              <a:t>within and across communities.</a:t>
            </a:r>
          </a:p>
          <a:p>
            <a:endParaRPr lang="en-US" sz="3200" dirty="0"/>
          </a:p>
          <a:p>
            <a:pPr marL="285750" indent="-285750">
              <a:buFont typeface="Arial" panose="020B0604020202020204" pitchFamily="34" charset="0"/>
              <a:buChar char="•"/>
            </a:pPr>
            <a:r>
              <a:rPr lang="en-US" sz="3200" dirty="0" smtClean="0"/>
              <a:t>Community partners &amp; program </a:t>
            </a:r>
            <a:r>
              <a:rPr lang="en-US" sz="3200" dirty="0"/>
              <a:t>s</a:t>
            </a:r>
            <a:r>
              <a:rPr lang="en-US" sz="3200" dirty="0" smtClean="0"/>
              <a:t>taff </a:t>
            </a:r>
          </a:p>
          <a:p>
            <a:r>
              <a:rPr lang="en-US" sz="3200" dirty="0" smtClean="0"/>
              <a:t>are working with co-design teams in </a:t>
            </a:r>
          </a:p>
          <a:p>
            <a:r>
              <a:rPr lang="en-US" sz="3200" dirty="0" smtClean="0"/>
              <a:t>both hubs </a:t>
            </a:r>
            <a:r>
              <a:rPr lang="en-US" sz="2600" dirty="0" smtClean="0"/>
              <a:t>(Western Foothills and Central </a:t>
            </a:r>
            <a:r>
              <a:rPr lang="en-US" sz="2600" dirty="0" err="1" smtClean="0"/>
              <a:t>Midcoast</a:t>
            </a:r>
            <a:r>
              <a:rPr lang="en-US" sz="2600" dirty="0" smtClean="0"/>
              <a:t>).</a:t>
            </a:r>
            <a:endParaRPr lang="en-US" sz="2600" dirty="0"/>
          </a:p>
          <a:p>
            <a:endParaRPr lang="en-US" sz="3200" dirty="0"/>
          </a:p>
          <a:p>
            <a:pPr marL="285750" indent="-285750">
              <a:buFont typeface="Arial" panose="020B0604020202020204" pitchFamily="34" charset="0"/>
              <a:buChar char="•"/>
            </a:pPr>
            <a:r>
              <a:rPr lang="en-US" sz="3200" dirty="0" smtClean="0"/>
              <a:t>Designing universal AR </a:t>
            </a:r>
            <a:r>
              <a:rPr lang="en-US" sz="3200" dirty="0"/>
              <a:t>a</a:t>
            </a:r>
            <a:r>
              <a:rPr lang="en-US" sz="3200" dirty="0" smtClean="0"/>
              <a:t>uthoring tool, </a:t>
            </a:r>
          </a:p>
          <a:p>
            <a:r>
              <a:rPr lang="en-US" sz="3200" dirty="0" smtClean="0"/>
              <a:t>s</a:t>
            </a:r>
            <a:r>
              <a:rPr lang="en-US" sz="3200" dirty="0" smtClean="0"/>
              <a:t>ystem-of-systems, for community-based </a:t>
            </a:r>
          </a:p>
          <a:p>
            <a:r>
              <a:rPr lang="en-US" sz="3200" dirty="0"/>
              <a:t>l</a:t>
            </a:r>
            <a:r>
              <a:rPr lang="en-US" sz="3200" dirty="0" smtClean="0"/>
              <a:t>earning, connecting, and solving.</a:t>
            </a:r>
            <a:endParaRPr lang="en-US" sz="3200" dirty="0"/>
          </a:p>
          <a:p>
            <a:pPr algn="just"/>
            <a:endParaRPr lang="en-US" sz="3200" b="1" dirty="0"/>
          </a:p>
        </p:txBody>
      </p:sp>
      <p:pic>
        <p:nvPicPr>
          <p:cNvPr id="3074" name="Picture 2" descr="mage result for maine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1" y="1435263"/>
            <a:ext cx="4356538" cy="4356538"/>
          </a:xfrm>
          <a:prstGeom prst="rect">
            <a:avLst/>
          </a:prstGeom>
          <a:noFill/>
          <a:extLst>
            <a:ext uri="{909E8E84-426E-40DD-AFC4-6F175D3DCCD1}">
              <a14:hiddenFill xmlns:a14="http://schemas.microsoft.com/office/drawing/2010/main">
                <a:solidFill>
                  <a:srgbClr val="FFFFFF"/>
                </a:solidFill>
              </a14:hiddenFill>
            </a:ext>
          </a:extLst>
        </p:spPr>
      </p:pic>
      <p:sp>
        <p:nvSpPr>
          <p:cNvPr id="5" name="Teardrop 4"/>
          <p:cNvSpPr/>
          <p:nvPr/>
        </p:nvSpPr>
        <p:spPr>
          <a:xfrm rot="8121455">
            <a:off x="9032488" y="3964258"/>
            <a:ext cx="462776" cy="468351"/>
          </a:xfrm>
          <a:prstGeom prst="teardrop">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ardrop 8"/>
          <p:cNvSpPr/>
          <p:nvPr/>
        </p:nvSpPr>
        <p:spPr>
          <a:xfrm rot="8121455">
            <a:off x="9916612" y="3708566"/>
            <a:ext cx="462776" cy="468351"/>
          </a:xfrm>
          <a:prstGeom prst="teardrop">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706029"/>
      </p:ext>
    </p:extLst>
  </p:cSld>
  <p:clrMapOvr>
    <a:masterClrMapping/>
  </p:clrMapOvr>
  <p:transition spd="slow" advTm="6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042988" y="459280"/>
            <a:ext cx="9486900" cy="762000"/>
          </a:xfrm>
        </p:spPr>
        <p:txBody>
          <a:bodyPr>
            <a:noAutofit/>
          </a:bodyPr>
          <a:lstStyle/>
          <a:p>
            <a:pPr>
              <a:lnSpc>
                <a:spcPct val="100000"/>
              </a:lnSpc>
            </a:pPr>
            <a:r>
              <a:rPr lang="en-US" sz="4000" b="1" dirty="0">
                <a:solidFill>
                  <a:schemeClr val="accent2"/>
                </a:solidFill>
              </a:rPr>
              <a:t>Anticipated outcomes and success measures in the next year</a:t>
            </a:r>
          </a:p>
        </p:txBody>
      </p:sp>
      <p:sp>
        <p:nvSpPr>
          <p:cNvPr id="2" name="TextBox 1"/>
          <p:cNvSpPr txBox="1"/>
          <p:nvPr/>
        </p:nvSpPr>
        <p:spPr>
          <a:xfrm>
            <a:off x="647161" y="1562606"/>
            <a:ext cx="11044096" cy="1569660"/>
          </a:xfrm>
          <a:prstGeom prst="rect">
            <a:avLst/>
          </a:prstGeom>
          <a:noFill/>
        </p:spPr>
        <p:txBody>
          <a:bodyPr wrap="square" rtlCol="0">
            <a:spAutoFit/>
          </a:bodyPr>
          <a:lstStyle/>
          <a:p>
            <a:pPr marL="285750" lvl="0" indent="-285750">
              <a:buFont typeface="Arial" panose="020B0604020202020204" pitchFamily="34" charset="0"/>
              <a:buChar char="•"/>
            </a:pPr>
            <a:r>
              <a:rPr lang="en-US" sz="3200" dirty="0" smtClean="0"/>
              <a:t>Facilitate co-design year 1 iteration across both hubs.</a:t>
            </a:r>
          </a:p>
          <a:p>
            <a:pPr marL="285750" lvl="0" indent="-285750">
              <a:buFont typeface="Arial" panose="020B0604020202020204" pitchFamily="34" charset="0"/>
              <a:buChar char="•"/>
            </a:pPr>
            <a:r>
              <a:rPr lang="en-US" sz="3200" dirty="0" smtClean="0"/>
              <a:t>Develop and test </a:t>
            </a:r>
            <a:r>
              <a:rPr lang="en-US" sz="3200" dirty="0" err="1" smtClean="0"/>
              <a:t>STEMports</a:t>
            </a:r>
            <a:r>
              <a:rPr lang="en-US" sz="3200" dirty="0" smtClean="0"/>
              <a:t> application at 75% functionality.</a:t>
            </a:r>
          </a:p>
          <a:p>
            <a:pPr marL="285750" lvl="0" indent="-285750">
              <a:buFont typeface="Arial" panose="020B0604020202020204" pitchFamily="34" charset="0"/>
              <a:buChar char="•"/>
            </a:pPr>
            <a:r>
              <a:rPr lang="en-US" sz="3200" dirty="0" smtClean="0"/>
              <a:t>Design and validate instruments</a:t>
            </a:r>
            <a:r>
              <a:rPr lang="en-US" sz="3200" dirty="0"/>
              <a:t> </a:t>
            </a:r>
            <a:r>
              <a:rPr lang="en-US" sz="3200" dirty="0" smtClean="0"/>
              <a:t>to be deployed in Year 2.</a:t>
            </a:r>
            <a:endParaRPr lang="en-US" sz="3200" dirty="0"/>
          </a:p>
        </p:txBody>
      </p:sp>
      <p:pic>
        <p:nvPicPr>
          <p:cNvPr id="3" name="Picture 2"/>
          <p:cNvPicPr>
            <a:picLocks noChangeAspect="1"/>
          </p:cNvPicPr>
          <p:nvPr/>
        </p:nvPicPr>
        <p:blipFill>
          <a:blip r:embed="rId3"/>
          <a:stretch>
            <a:fillRect/>
          </a:stretch>
        </p:blipFill>
        <p:spPr>
          <a:xfrm>
            <a:off x="3012837" y="3132266"/>
            <a:ext cx="6312743" cy="3548551"/>
          </a:xfrm>
          <a:prstGeom prst="rect">
            <a:avLst/>
          </a:prstGeom>
        </p:spPr>
      </p:pic>
    </p:spTree>
    <p:extLst>
      <p:ext uri="{BB962C8B-B14F-4D97-AF65-F5344CB8AC3E}">
        <p14:creationId xmlns:p14="http://schemas.microsoft.com/office/powerpoint/2010/main" val="3262247717"/>
      </p:ext>
    </p:extLst>
  </p:cSld>
  <p:clrMapOvr>
    <a:masterClrMapping/>
  </p:clrMapOvr>
  <p:transition spd="slow" advTm="53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15119</TotalTime>
  <Words>305</Words>
  <Application>Microsoft Macintosh PowerPoint</Application>
  <PresentationFormat>Widescreen</PresentationFormat>
  <Paragraphs>32</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Calibri</vt:lpstr>
      <vt:lpstr>Arial</vt:lpstr>
      <vt:lpstr>Office Theme</vt:lpstr>
      <vt:lpstr>PowerPoint Presentation</vt:lpstr>
      <vt:lpstr>STEMports Project Aims</vt:lpstr>
      <vt:lpstr>Update of the Project</vt:lpstr>
      <vt:lpstr>Anticipated outcomes and success measures in the next year</vt:lpstr>
    </vt:vector>
  </TitlesOfParts>
  <Manager/>
  <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Cindy Caverly</cp:lastModifiedBy>
  <cp:revision>120</cp:revision>
  <dcterms:created xsi:type="dcterms:W3CDTF">2016-01-15T22:20:06Z</dcterms:created>
  <dcterms:modified xsi:type="dcterms:W3CDTF">2019-03-22T14:23:59Z</dcterms:modified>
  <cp:category/>
</cp:coreProperties>
</file>