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
  </p:notesMasterIdLst>
  <p:sldIdLst>
    <p:sldId id="256" r:id="rId2"/>
    <p:sldId id="257" r:id="rId3"/>
    <p:sldId id="258" r:id="rId4"/>
    <p:sldId id="259" r:id="rId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dd Shur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67"/>
  </p:normalViewPr>
  <p:slideViewPr>
    <p:cSldViewPr snapToGrid="0">
      <p:cViewPr varScale="1">
        <p:scale>
          <a:sx n="147" d="100"/>
          <a:sy n="147" d="100"/>
        </p:scale>
        <p:origin x="232" y="12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b="1"/>
              <a:t>This is the transition slide. The lightning talk moderator will announce the name of your project and the name of the lead PI. Expect to begin your presentation from the next slide.</a:t>
            </a:r>
            <a:endParaRPr/>
          </a:p>
        </p:txBody>
      </p:sp>
      <p:sp>
        <p:nvSpPr>
          <p:cNvPr id="87" name="Google Shape;87;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b="1"/>
          </a:p>
        </p:txBody>
      </p:sp>
      <p:sp>
        <p:nvSpPr>
          <p:cNvPr id="97" name="Google Shape;9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Describe what you have done so far in terms of the science (technical and social), community engagement, and capacity building. You do not need to be exhaustive and anecdotes are highly encouraged.</a:t>
            </a:r>
            <a:endParaRPr/>
          </a:p>
        </p:txBody>
      </p:sp>
      <p:sp>
        <p:nvSpPr>
          <p:cNvPr id="119" name="Google Shape;119;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b="1"/>
              <a:t>Describe what you have done so far in terms of the science (technical and social), community engagement, and capacity building. You do not need to be exhaustive and anecdotes are highly encouraged.</a:t>
            </a:r>
            <a:endParaRPr/>
          </a:p>
        </p:txBody>
      </p:sp>
      <p:sp>
        <p:nvSpPr>
          <p:cNvPr id="130" name="Google Shape;130;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833019" y="-1623217"/>
            <a:ext cx="4525963" cy="109728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285037" y="1828802"/>
            <a:ext cx="5851525" cy="27432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697037" y="-812799"/>
            <a:ext cx="5851525" cy="8026400"/>
          </a:xfrm>
          <a:prstGeom prst="rect">
            <a:avLst/>
          </a:prstGeom>
          <a:noFill/>
          <a:ln>
            <a:noFill/>
          </a:ln>
        </p:spPr>
        <p:txBody>
          <a:bodyPr spcFirstLastPara="1" wrap="square" lIns="91425" tIns="45700" rIns="91425" bIns="4570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Google Shape;22;p3"/>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4"/>
          <p:cNvSpPr txBox="1">
            <a:spLocks noGrp="1"/>
          </p:cNvSpPr>
          <p:nvPr>
            <p:ph type="ctrTitle"/>
          </p:nvPr>
        </p:nvSpPr>
        <p:spPr>
          <a:xfrm>
            <a:off x="914400" y="2130426"/>
            <a:ext cx="10363200" cy="1470025"/>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4"/>
          <p:cNvSpPr txBox="1">
            <a:spLocks noGrp="1"/>
          </p:cNvSpPr>
          <p:nvPr>
            <p:ph type="subTitle" idx="1"/>
          </p:nvPr>
        </p:nvSpPr>
        <p:spPr>
          <a:xfrm>
            <a:off x="1828800" y="3886200"/>
            <a:ext cx="8534400" cy="1752600"/>
          </a:xfrm>
          <a:prstGeom prst="rect">
            <a:avLst/>
          </a:prstGeom>
          <a:noFill/>
          <a:ln>
            <a:noFill/>
          </a:ln>
        </p:spPr>
        <p:txBody>
          <a:bodyPr spcFirstLastPara="1" wrap="square" lIns="91425" tIns="45700" rIns="91425" bIns="45700" anchor="t" anchorCtr="0"/>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8" name="Google Shape;28;p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4" name="Google Shape;34;p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0" name="Google Shape;40;p6"/>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7" name="Google Shape;47;p7"/>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8" name="Google Shape;48;p7"/>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7"/>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p:nvPr/>
        </p:nvSpPr>
        <p:spPr>
          <a:xfrm>
            <a:off x="446314" y="1848973"/>
            <a:ext cx="11299372" cy="203835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accent2"/>
              </a:buClr>
              <a:buSzPts val="3200"/>
              <a:buFont typeface="Calibri"/>
              <a:buNone/>
            </a:pPr>
            <a:r>
              <a:rPr lang="en-US" sz="3200" b="1" i="0" u="none" strike="noStrike" cap="none">
                <a:solidFill>
                  <a:schemeClr val="accent2"/>
                </a:solidFill>
                <a:latin typeface="Calibri"/>
                <a:ea typeface="Calibri"/>
                <a:cs typeface="Calibri"/>
                <a:sym typeface="Calibri"/>
              </a:rPr>
              <a:t>FY 2018 IRG: SCC: Data-Informed Scenario Planning for Mobility Decision Making in Resource Constrained Communities</a:t>
            </a:r>
            <a:endParaRPr/>
          </a:p>
          <a:p>
            <a:pPr marL="0" marR="0" lvl="0" indent="0" algn="ctr" rtl="0">
              <a:lnSpc>
                <a:spcPct val="100000"/>
              </a:lnSpc>
              <a:spcBef>
                <a:spcPts val="0"/>
              </a:spcBef>
              <a:spcAft>
                <a:spcPts val="0"/>
              </a:spcAft>
              <a:buClr>
                <a:schemeClr val="accent2"/>
              </a:buClr>
              <a:buSzPts val="3200"/>
              <a:buFont typeface="Calibri"/>
              <a:buNone/>
            </a:pPr>
            <a:r>
              <a:rPr lang="en-US" sz="3200" b="1" i="0" u="none" strike="noStrike" cap="none">
                <a:solidFill>
                  <a:schemeClr val="accent2"/>
                </a:solidFill>
                <a:latin typeface="Calibri"/>
                <a:ea typeface="Calibri"/>
                <a:cs typeface="Calibri"/>
                <a:sym typeface="Calibri"/>
              </a:rPr>
              <a:t>NSF Award 1831347</a:t>
            </a:r>
            <a:endParaRPr/>
          </a:p>
        </p:txBody>
      </p:sp>
      <p:sp>
        <p:nvSpPr>
          <p:cNvPr id="90" name="Google Shape;90;p13"/>
          <p:cNvSpPr txBox="1"/>
          <p:nvPr/>
        </p:nvSpPr>
        <p:spPr>
          <a:xfrm>
            <a:off x="1740187" y="3516087"/>
            <a:ext cx="8737678" cy="322217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2F5897"/>
              </a:buClr>
              <a:buSzPts val="1679"/>
              <a:buFont typeface="Arial"/>
              <a:buNone/>
            </a:pPr>
            <a:r>
              <a:rPr lang="en-US" sz="1679" b="1" i="0" u="none" strike="noStrike" cap="none">
                <a:solidFill>
                  <a:srgbClr val="2F5897"/>
                </a:solidFill>
                <a:latin typeface="Calibri"/>
                <a:ea typeface="Calibri"/>
                <a:cs typeface="Calibri"/>
                <a:sym typeface="Calibri"/>
              </a:rPr>
              <a:t>Jerome P. Lynch (PI) </a:t>
            </a:r>
            <a:r>
              <a:rPr lang="en-US" sz="1679" b="0" i="0" u="none" strike="noStrike" cap="none">
                <a:solidFill>
                  <a:srgbClr val="2F5897"/>
                </a:solidFill>
                <a:latin typeface="Calibri"/>
                <a:ea typeface="Calibri"/>
                <a:cs typeface="Calibri"/>
                <a:sym typeface="Calibri"/>
              </a:rPr>
              <a:t>and Tierra Bills, Civil and Environmental Engineering, University of Michigan</a:t>
            </a:r>
            <a:endParaRPr/>
          </a:p>
          <a:p>
            <a:pPr marL="0" marR="0" lvl="0" indent="0" algn="ctr" rtl="0">
              <a:lnSpc>
                <a:spcPct val="100000"/>
              </a:lnSpc>
              <a:spcBef>
                <a:spcPts val="400"/>
              </a:spcBef>
              <a:spcAft>
                <a:spcPts val="0"/>
              </a:spcAft>
              <a:buClr>
                <a:srgbClr val="2F5897"/>
              </a:buClr>
              <a:buSzPts val="1679"/>
              <a:buFont typeface="Arial"/>
              <a:buNone/>
            </a:pPr>
            <a:r>
              <a:rPr lang="en-US" sz="1679" b="0" i="0" u="none" strike="noStrike" cap="none">
                <a:solidFill>
                  <a:srgbClr val="2F5897"/>
                </a:solidFill>
                <a:latin typeface="Calibri"/>
                <a:ea typeface="Calibri"/>
                <a:cs typeface="Calibri"/>
                <a:sym typeface="Calibri"/>
              </a:rPr>
              <a:t>Robert Goodspeed, Taubman College of Architecture and Urban Planning, University of Michigan</a:t>
            </a:r>
            <a:endParaRPr/>
          </a:p>
          <a:p>
            <a:pPr marL="0" marR="0" lvl="0" indent="0" algn="ctr" rtl="0">
              <a:lnSpc>
                <a:spcPct val="100000"/>
              </a:lnSpc>
              <a:spcBef>
                <a:spcPts val="400"/>
              </a:spcBef>
              <a:spcAft>
                <a:spcPts val="0"/>
              </a:spcAft>
              <a:buClr>
                <a:srgbClr val="2F5897"/>
              </a:buClr>
              <a:buSzPts val="1679"/>
              <a:buFont typeface="Arial"/>
              <a:buNone/>
            </a:pPr>
            <a:r>
              <a:rPr lang="en-US" sz="1679" b="1" i="0" u="none" strike="noStrike" cap="none">
                <a:solidFill>
                  <a:srgbClr val="2F5897"/>
                </a:solidFill>
                <a:latin typeface="Calibri"/>
                <a:ea typeface="Calibri"/>
                <a:cs typeface="Calibri"/>
                <a:sym typeface="Calibri"/>
              </a:rPr>
              <a:t>Curt Wolf</a:t>
            </a:r>
            <a:r>
              <a:rPr lang="en-US" sz="1679" b="0" i="0" u="none" strike="noStrike" cap="none">
                <a:solidFill>
                  <a:srgbClr val="2F5897"/>
                </a:solidFill>
                <a:latin typeface="Calibri"/>
                <a:ea typeface="Calibri"/>
                <a:cs typeface="Calibri"/>
                <a:sym typeface="Calibri"/>
              </a:rPr>
              <a:t>, Todd Shurn, Urban Collaboratory, University of Michigan</a:t>
            </a:r>
            <a:endParaRPr/>
          </a:p>
          <a:p>
            <a:pPr marL="0" marR="0" lvl="0" indent="0" algn="ctr" rtl="0">
              <a:lnSpc>
                <a:spcPct val="100000"/>
              </a:lnSpc>
              <a:spcBef>
                <a:spcPts val="400"/>
              </a:spcBef>
              <a:spcAft>
                <a:spcPts val="0"/>
              </a:spcAft>
              <a:buClr>
                <a:srgbClr val="2F5897"/>
              </a:buClr>
              <a:buSzPts val="1679"/>
              <a:buFont typeface="Arial"/>
              <a:buNone/>
            </a:pPr>
            <a:r>
              <a:rPr lang="en-US" sz="1679" b="0" i="0" u="none" strike="noStrike" cap="none">
                <a:solidFill>
                  <a:srgbClr val="2F5897"/>
                </a:solidFill>
                <a:latin typeface="Calibri"/>
                <a:ea typeface="Calibri"/>
                <a:cs typeface="Calibri"/>
                <a:sym typeface="Calibri"/>
              </a:rPr>
              <a:t>Pascal Van Hentenryck, School of Industrial and Systems Engineering, Georgia Tech</a:t>
            </a:r>
            <a:endParaRPr/>
          </a:p>
          <a:p>
            <a:pPr marL="0" marR="0" lvl="0" indent="0" algn="ctr" rtl="0">
              <a:lnSpc>
                <a:spcPct val="100000"/>
              </a:lnSpc>
              <a:spcBef>
                <a:spcPts val="400"/>
              </a:spcBef>
              <a:spcAft>
                <a:spcPts val="0"/>
              </a:spcAft>
              <a:buClr>
                <a:srgbClr val="2F5897"/>
              </a:buClr>
              <a:buSzPts val="1679"/>
              <a:buFont typeface="Arial"/>
              <a:buNone/>
            </a:pPr>
            <a:r>
              <a:rPr lang="en-US" sz="1679" b="1" i="0" u="none" strike="noStrike" cap="none">
                <a:solidFill>
                  <a:srgbClr val="2F5897"/>
                </a:solidFill>
                <a:latin typeface="Calibri"/>
                <a:ea typeface="Calibri"/>
                <a:cs typeface="Calibri"/>
                <a:sym typeface="Calibri"/>
              </a:rPr>
              <a:t>Alex Little</a:t>
            </a:r>
            <a:r>
              <a:rPr lang="en-US" sz="1679" b="0" i="0" u="none" strike="noStrike" cap="none">
                <a:solidFill>
                  <a:srgbClr val="2F5897"/>
                </a:solidFill>
                <a:latin typeface="Calibri"/>
                <a:ea typeface="Calibri"/>
                <a:cs typeface="Calibri"/>
                <a:sym typeface="Calibri"/>
              </a:rPr>
              <a:t>, Twin Cities Area Transit Authority (TCATA), Benton Harbor, Michigan</a:t>
            </a:r>
            <a:endParaRPr/>
          </a:p>
          <a:p>
            <a:pPr marL="0" marR="0" lvl="0" indent="0" algn="ctr" rtl="0">
              <a:lnSpc>
                <a:spcPct val="100000"/>
              </a:lnSpc>
              <a:spcBef>
                <a:spcPts val="400"/>
              </a:spcBef>
              <a:spcAft>
                <a:spcPts val="0"/>
              </a:spcAft>
              <a:buClr>
                <a:srgbClr val="2F5897"/>
              </a:buClr>
              <a:buSzPts val="1679"/>
              <a:buFont typeface="Arial"/>
              <a:buNone/>
            </a:pPr>
            <a:r>
              <a:rPr lang="en-US" sz="1679" b="0" i="0" u="none" strike="noStrike" cap="none">
                <a:solidFill>
                  <a:srgbClr val="2F5897"/>
                </a:solidFill>
                <a:latin typeface="Calibri"/>
                <a:ea typeface="Calibri"/>
                <a:cs typeface="Calibri"/>
                <a:sym typeface="Calibri"/>
              </a:rPr>
              <a:t>Ryan Thyfault, Kinexus, Benton Harbor, Michigan</a:t>
            </a:r>
            <a:endParaRPr/>
          </a:p>
          <a:p>
            <a:pPr marL="0" marR="0" lvl="0" indent="0" algn="ctr" rtl="0">
              <a:lnSpc>
                <a:spcPct val="100000"/>
              </a:lnSpc>
              <a:spcBef>
                <a:spcPts val="400"/>
              </a:spcBef>
              <a:spcAft>
                <a:spcPts val="0"/>
              </a:spcAft>
              <a:buClr>
                <a:srgbClr val="2F5897"/>
              </a:buClr>
              <a:buSzPts val="1679"/>
              <a:buFont typeface="Arial"/>
              <a:buNone/>
            </a:pPr>
            <a:r>
              <a:rPr lang="en-US" sz="1679" b="0" i="0" u="none" strike="noStrike" cap="none">
                <a:solidFill>
                  <a:srgbClr val="2F5897"/>
                </a:solidFill>
                <a:latin typeface="Calibri"/>
                <a:ea typeface="Calibri"/>
                <a:cs typeface="Calibri"/>
                <a:sym typeface="Calibri"/>
              </a:rPr>
              <a:t>John Egelhaaf, Southwest Michigan Planning Commission, Benton Harbor, Michigan</a:t>
            </a:r>
            <a:endParaRPr/>
          </a:p>
          <a:p>
            <a:pPr marL="0" marR="0" lvl="0" indent="0" algn="l" rtl="0">
              <a:lnSpc>
                <a:spcPct val="80000"/>
              </a:lnSpc>
              <a:spcBef>
                <a:spcPts val="336"/>
              </a:spcBef>
              <a:spcAft>
                <a:spcPts val="0"/>
              </a:spcAft>
              <a:buClr>
                <a:srgbClr val="7F7F7F"/>
              </a:buClr>
              <a:buSzPts val="1680"/>
              <a:buFont typeface="Arial"/>
              <a:buNone/>
            </a:pPr>
            <a:endParaRPr sz="1679" b="0" i="0" u="none" strike="noStrike" cap="none">
              <a:solidFill>
                <a:srgbClr val="2F5897"/>
              </a:solidFill>
              <a:latin typeface="Calibri"/>
              <a:ea typeface="Calibri"/>
              <a:cs typeface="Calibri"/>
              <a:sym typeface="Calibri"/>
            </a:endParaRPr>
          </a:p>
          <a:p>
            <a:pPr marL="0" marR="0" lvl="0" indent="0" algn="ctr" rtl="0">
              <a:lnSpc>
                <a:spcPct val="80000"/>
              </a:lnSpc>
              <a:spcBef>
                <a:spcPts val="336"/>
              </a:spcBef>
              <a:spcAft>
                <a:spcPts val="0"/>
              </a:spcAft>
              <a:buClr>
                <a:srgbClr val="2F5897"/>
              </a:buClr>
              <a:buSzPts val="1679"/>
              <a:buFont typeface="Arial"/>
              <a:buNone/>
            </a:pPr>
            <a:r>
              <a:rPr lang="en-US" sz="1679" b="0" i="0" u="none" strike="noStrike" cap="none">
                <a:solidFill>
                  <a:srgbClr val="2F5897"/>
                </a:solidFill>
                <a:latin typeface="Calibri"/>
                <a:ea typeface="Calibri"/>
                <a:cs typeface="Calibri"/>
                <a:sym typeface="Calibri"/>
              </a:rPr>
              <a:t>For more information:</a:t>
            </a:r>
            <a:endParaRPr/>
          </a:p>
          <a:p>
            <a:pPr marL="0" marR="0" lvl="0" indent="0" algn="ctr" rtl="0">
              <a:lnSpc>
                <a:spcPct val="80000"/>
              </a:lnSpc>
              <a:spcBef>
                <a:spcPts val="336"/>
              </a:spcBef>
              <a:spcAft>
                <a:spcPts val="0"/>
              </a:spcAft>
              <a:buClr>
                <a:srgbClr val="2F5897"/>
              </a:buClr>
              <a:buSzPts val="1679"/>
              <a:buFont typeface="Arial"/>
              <a:buNone/>
            </a:pPr>
            <a:r>
              <a:rPr lang="en-US" sz="1679" b="0" i="0" u="none" strike="noStrike" cap="none">
                <a:solidFill>
                  <a:srgbClr val="2F5897"/>
                </a:solidFill>
                <a:latin typeface="Courier New"/>
                <a:ea typeface="Courier New"/>
                <a:cs typeface="Courier New"/>
                <a:sym typeface="Courier New"/>
              </a:rPr>
              <a:t>http://urbanlab.umich.edu/</a:t>
            </a:r>
            <a:endParaRPr/>
          </a:p>
        </p:txBody>
      </p:sp>
      <p:pic>
        <p:nvPicPr>
          <p:cNvPr id="91" name="Google Shape;91;p13"/>
          <p:cNvPicPr preferRelativeResize="0"/>
          <p:nvPr/>
        </p:nvPicPr>
        <p:blipFill rotWithShape="1">
          <a:blip r:embed="rId3">
            <a:alphaModFix amt="33000"/>
          </a:blip>
          <a:srcRect b="4922"/>
          <a:stretch/>
        </p:blipFill>
        <p:spPr>
          <a:xfrm>
            <a:off x="0" y="216098"/>
            <a:ext cx="12192000" cy="1632875"/>
          </a:xfrm>
          <a:prstGeom prst="rect">
            <a:avLst/>
          </a:prstGeom>
          <a:noFill/>
          <a:ln>
            <a:noFill/>
          </a:ln>
        </p:spPr>
      </p:pic>
      <p:pic>
        <p:nvPicPr>
          <p:cNvPr id="92" name="Google Shape;92;p13" descr="ttps://www.nsf.gov/images/logos/nsf1.jpg"/>
          <p:cNvPicPr preferRelativeResize="0"/>
          <p:nvPr/>
        </p:nvPicPr>
        <p:blipFill rotWithShape="1">
          <a:blip r:embed="rId4">
            <a:alphaModFix/>
          </a:blip>
          <a:srcRect/>
          <a:stretch/>
        </p:blipFill>
        <p:spPr>
          <a:xfrm>
            <a:off x="11371946" y="6033006"/>
            <a:ext cx="820054" cy="824994"/>
          </a:xfrm>
          <a:prstGeom prst="rect">
            <a:avLst/>
          </a:prstGeom>
          <a:noFill/>
          <a:ln>
            <a:noFill/>
          </a:ln>
        </p:spPr>
      </p:pic>
      <p:sp>
        <p:nvSpPr>
          <p:cNvPr id="93" name="Google Shape;93;p13"/>
          <p:cNvSpPr txBox="1"/>
          <p:nvPr/>
        </p:nvSpPr>
        <p:spPr>
          <a:xfrm>
            <a:off x="0" y="0"/>
            <a:ext cx="12192000" cy="400110"/>
          </a:xfrm>
          <a:prstGeom prst="rect">
            <a:avLst/>
          </a:prstGeom>
          <a:solidFill>
            <a:srgbClr val="DAE5F1"/>
          </a:solid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000" b="1" i="0" u="none" strike="noStrike" cap="none">
                <a:solidFill>
                  <a:schemeClr val="dk1"/>
                </a:solidFill>
                <a:latin typeface="Calibri"/>
                <a:ea typeface="Calibri"/>
                <a:cs typeface="Calibri"/>
                <a:sym typeface="Calibri"/>
              </a:rPr>
              <a:t>2019 NSF SMART AND CONNECTED COMMUNITIES PI MEETING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4"/>
          <p:cNvSpPr txBox="1">
            <a:spLocks noGrp="1"/>
          </p:cNvSpPr>
          <p:nvPr>
            <p:ph type="title" idx="4294967295"/>
          </p:nvPr>
        </p:nvSpPr>
        <p:spPr>
          <a:xfrm>
            <a:off x="2070411" y="130175"/>
            <a:ext cx="8018153" cy="762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accent2"/>
              </a:buClr>
              <a:buSzPts val="4000"/>
              <a:buFont typeface="Calibri"/>
              <a:buNone/>
            </a:pPr>
            <a:r>
              <a:rPr lang="en-US" sz="4000" b="1">
                <a:solidFill>
                  <a:schemeClr val="accent2"/>
                </a:solidFill>
              </a:rPr>
              <a:t>S&amp;CC Mobility Empowerment</a:t>
            </a:r>
            <a:endParaRPr/>
          </a:p>
        </p:txBody>
      </p:sp>
      <p:sp>
        <p:nvSpPr>
          <p:cNvPr id="100" name="Google Shape;100;p14"/>
          <p:cNvSpPr txBox="1"/>
          <p:nvPr/>
        </p:nvSpPr>
        <p:spPr>
          <a:xfrm>
            <a:off x="696686" y="1426030"/>
            <a:ext cx="4985657" cy="147732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2E5897"/>
                </a:solidFill>
                <a:latin typeface="Calibri"/>
                <a:ea typeface="Calibri"/>
                <a:cs typeface="Calibri"/>
                <a:sym typeface="Calibri"/>
              </a:rPr>
              <a:t>E</a:t>
            </a:r>
            <a:r>
              <a:rPr lang="en-US" sz="1800" b="0" i="0" u="none" strike="noStrike" cap="none">
                <a:solidFill>
                  <a:srgbClr val="2E5897"/>
                </a:solidFill>
                <a:latin typeface="Calibri"/>
                <a:ea typeface="Calibri"/>
                <a:cs typeface="Calibri"/>
                <a:sym typeface="Calibri"/>
              </a:rPr>
              <a:t>xplore how under-resourced communities </a:t>
            </a:r>
            <a:r>
              <a:rPr lang="en-US" sz="1800">
                <a:solidFill>
                  <a:srgbClr val="2E5897"/>
                </a:solidFill>
                <a:latin typeface="Calibri"/>
                <a:ea typeface="Calibri"/>
                <a:cs typeface="Calibri"/>
                <a:sym typeface="Calibri"/>
              </a:rPr>
              <a:t>may</a:t>
            </a:r>
            <a:r>
              <a:rPr lang="en-US" sz="1800" b="0" i="0" u="none" strike="noStrike" cap="none">
                <a:solidFill>
                  <a:srgbClr val="2E5897"/>
                </a:solidFill>
                <a:latin typeface="Calibri"/>
                <a:ea typeface="Calibri"/>
                <a:cs typeface="Calibri"/>
                <a:sym typeface="Calibri"/>
              </a:rPr>
              <a:t>  implement accessible, </a:t>
            </a:r>
            <a:r>
              <a:rPr lang="en-US" sz="1800">
                <a:solidFill>
                  <a:srgbClr val="2E5897"/>
                </a:solidFill>
                <a:latin typeface="Calibri"/>
                <a:ea typeface="Calibri"/>
                <a:cs typeface="Calibri"/>
                <a:sym typeface="Calibri"/>
              </a:rPr>
              <a:t>low cost barrier S&amp;CC technologies that improve transportation efficiency for all residents</a:t>
            </a:r>
            <a:r>
              <a:rPr lang="en-US" sz="1800" b="0" i="0" u="none" strike="noStrike" cap="none">
                <a:solidFill>
                  <a:srgbClr val="2E5897"/>
                </a:solidFill>
                <a:latin typeface="Calibri"/>
                <a:ea typeface="Calibri"/>
                <a:cs typeface="Calibri"/>
                <a:sym typeface="Calibri"/>
              </a:rPr>
              <a:t>. </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1" name="Google Shape;101;p14"/>
          <p:cNvSpPr txBox="1"/>
          <p:nvPr/>
        </p:nvSpPr>
        <p:spPr>
          <a:xfrm>
            <a:off x="707569" y="1067584"/>
            <a:ext cx="1480457" cy="400110"/>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dirty="0">
                <a:solidFill>
                  <a:srgbClr val="C14F4D"/>
                </a:solidFill>
                <a:latin typeface="Calibri"/>
                <a:ea typeface="Calibri"/>
                <a:cs typeface="Calibri"/>
                <a:sym typeface="Calibri"/>
              </a:rPr>
              <a:t>Goal</a:t>
            </a:r>
            <a:endParaRPr sz="1600" dirty="0"/>
          </a:p>
        </p:txBody>
      </p:sp>
      <p:sp>
        <p:nvSpPr>
          <p:cNvPr id="102" name="Google Shape;102;p14"/>
          <p:cNvSpPr txBox="1"/>
          <p:nvPr/>
        </p:nvSpPr>
        <p:spPr>
          <a:xfrm>
            <a:off x="696686" y="3283574"/>
            <a:ext cx="4985657" cy="147732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2E5897"/>
                </a:solidFill>
                <a:latin typeface="Calibri"/>
                <a:ea typeface="Calibri"/>
                <a:cs typeface="Calibri"/>
                <a:sym typeface="Calibri"/>
              </a:rPr>
              <a:t>Focus is non-automobile owners need for reliable, predictable transportation to/from employment, healthcare, education and retail in a low income community without shared ride services.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3" name="Google Shape;103;p14"/>
          <p:cNvSpPr txBox="1"/>
          <p:nvPr/>
        </p:nvSpPr>
        <p:spPr>
          <a:xfrm>
            <a:off x="698860" y="2925128"/>
            <a:ext cx="1839686" cy="400110"/>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dirty="0">
                <a:solidFill>
                  <a:srgbClr val="C14F4D"/>
                </a:solidFill>
                <a:latin typeface="Calibri"/>
                <a:ea typeface="Calibri"/>
                <a:cs typeface="Calibri"/>
                <a:sym typeface="Calibri"/>
              </a:rPr>
              <a:t>Context</a:t>
            </a:r>
            <a:endParaRPr sz="1600" dirty="0"/>
          </a:p>
        </p:txBody>
      </p:sp>
      <p:sp>
        <p:nvSpPr>
          <p:cNvPr id="104" name="Google Shape;104;p14"/>
          <p:cNvSpPr txBox="1"/>
          <p:nvPr/>
        </p:nvSpPr>
        <p:spPr>
          <a:xfrm>
            <a:off x="696686" y="5191701"/>
            <a:ext cx="4985657" cy="147732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rgbClr val="2E5897"/>
                </a:solidFill>
                <a:latin typeface="Calibri"/>
                <a:ea typeface="Calibri"/>
                <a:cs typeface="Calibri"/>
                <a:sym typeface="Calibri"/>
              </a:rPr>
              <a:t>Collaborate with public transit, educational institutions, job training programs and regional planners to  embed S&amp;CC technologies to  acquire data for community-based scenario planning leveraging predictive analytics.</a:t>
            </a:r>
            <a:endParaRPr/>
          </a:p>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05" name="Google Shape;105;p14"/>
          <p:cNvSpPr txBox="1"/>
          <p:nvPr/>
        </p:nvSpPr>
        <p:spPr>
          <a:xfrm>
            <a:off x="658613" y="4782680"/>
            <a:ext cx="2024700" cy="400200"/>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2400" b="1" dirty="0">
                <a:solidFill>
                  <a:srgbClr val="C14F4D"/>
                </a:solidFill>
                <a:latin typeface="Calibri"/>
                <a:ea typeface="Calibri"/>
                <a:cs typeface="Calibri"/>
                <a:sym typeface="Calibri"/>
              </a:rPr>
              <a:t> Approach</a:t>
            </a:r>
            <a:endParaRPr sz="1600" dirty="0"/>
          </a:p>
        </p:txBody>
      </p:sp>
      <p:sp>
        <p:nvSpPr>
          <p:cNvPr id="106" name="Google Shape;106;p14"/>
          <p:cNvSpPr txBox="1"/>
          <p:nvPr/>
        </p:nvSpPr>
        <p:spPr>
          <a:xfrm>
            <a:off x="6505469" y="6321368"/>
            <a:ext cx="5174901" cy="33855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600" b="1">
                <a:solidFill>
                  <a:srgbClr val="C14F4D"/>
                </a:solidFill>
                <a:latin typeface="Calibri"/>
                <a:ea typeface="Calibri"/>
                <a:cs typeface="Calibri"/>
                <a:sym typeface="Calibri"/>
              </a:rPr>
              <a:t>Data-Driven Scenario Planning Process for Mobility</a:t>
            </a:r>
            <a:endParaRPr/>
          </a:p>
        </p:txBody>
      </p:sp>
      <p:grpSp>
        <p:nvGrpSpPr>
          <p:cNvPr id="108" name="Google Shape;108;p14"/>
          <p:cNvGrpSpPr/>
          <p:nvPr/>
        </p:nvGrpSpPr>
        <p:grpSpPr>
          <a:xfrm>
            <a:off x="8707103" y="811673"/>
            <a:ext cx="3212753" cy="2922098"/>
            <a:chOff x="2916741" y="3122810"/>
            <a:chExt cx="3212753" cy="2922098"/>
          </a:xfrm>
        </p:grpSpPr>
        <p:pic>
          <p:nvPicPr>
            <p:cNvPr id="109" name="Google Shape;109;p14"/>
            <p:cNvPicPr preferRelativeResize="0"/>
            <p:nvPr/>
          </p:nvPicPr>
          <p:blipFill rotWithShape="1">
            <a:blip r:embed="rId3">
              <a:alphaModFix/>
            </a:blip>
            <a:srcRect/>
            <a:stretch/>
          </p:blipFill>
          <p:spPr>
            <a:xfrm>
              <a:off x="2916741" y="3122810"/>
              <a:ext cx="3212753" cy="2922098"/>
            </a:xfrm>
            <a:prstGeom prst="rect">
              <a:avLst/>
            </a:prstGeom>
            <a:noFill/>
            <a:ln>
              <a:noFill/>
            </a:ln>
          </p:spPr>
        </p:pic>
        <p:sp>
          <p:nvSpPr>
            <p:cNvPr id="110" name="Google Shape;110;p14"/>
            <p:cNvSpPr/>
            <p:nvPr/>
          </p:nvSpPr>
          <p:spPr>
            <a:xfrm>
              <a:off x="4381082" y="5687365"/>
              <a:ext cx="105879" cy="100484"/>
            </a:xfrm>
            <a:prstGeom prst="ellipse">
              <a:avLst/>
            </a:prstGeom>
            <a:solidFill>
              <a:schemeClr val="accent2"/>
            </a:soli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111" name="Google Shape;111;p14"/>
          <p:cNvSpPr/>
          <p:nvPr/>
        </p:nvSpPr>
        <p:spPr>
          <a:xfrm>
            <a:off x="6313715" y="1145301"/>
            <a:ext cx="2393388" cy="1200329"/>
          </a:xfrm>
          <a:prstGeom prst="rect">
            <a:avLst/>
          </a:prstGeom>
          <a:noFill/>
          <a:ln>
            <a:noFill/>
          </a:ln>
        </p:spPr>
        <p:txBody>
          <a:bodyPr spcFirstLastPara="1" wrap="square" lIns="91425" tIns="45700" rIns="91425" bIns="45700" anchor="t" anchorCtr="0">
            <a:noAutofit/>
          </a:bodyPr>
          <a:lstStyle/>
          <a:p>
            <a:pPr marL="63500" marR="0" lvl="1" indent="0" algn="l" rtl="0">
              <a:spcBef>
                <a:spcPts val="0"/>
              </a:spcBef>
              <a:spcAft>
                <a:spcPts val="0"/>
              </a:spcAft>
              <a:buNone/>
            </a:pPr>
            <a:r>
              <a:rPr lang="en-US" sz="1600" b="1" i="0" u="none" strike="noStrike" cap="none">
                <a:solidFill>
                  <a:srgbClr val="2E5897"/>
                </a:solidFill>
                <a:latin typeface="Calibri"/>
                <a:ea typeface="Calibri"/>
                <a:cs typeface="Calibri"/>
                <a:sym typeface="Calibri"/>
              </a:rPr>
              <a:t>City of Benton Harbor:</a:t>
            </a:r>
            <a:endParaRPr/>
          </a:p>
          <a:p>
            <a:pPr marL="63500" marR="0" lvl="1" indent="0" algn="l" rtl="0">
              <a:spcBef>
                <a:spcPts val="0"/>
              </a:spcBef>
              <a:spcAft>
                <a:spcPts val="0"/>
              </a:spcAft>
              <a:buNone/>
            </a:pPr>
            <a:r>
              <a:rPr lang="en-US" sz="1400" b="1" i="0" u="none" strike="noStrike" cap="none">
                <a:solidFill>
                  <a:srgbClr val="2E5897"/>
                </a:solidFill>
                <a:latin typeface="Calibri"/>
                <a:ea typeface="Calibri"/>
                <a:cs typeface="Calibri"/>
                <a:sym typeface="Calibri"/>
              </a:rPr>
              <a:t>4.68</a:t>
            </a:r>
            <a:r>
              <a:rPr lang="en-US" sz="1400" b="0" i="0" u="none" strike="noStrike" cap="none">
                <a:solidFill>
                  <a:srgbClr val="2E5897"/>
                </a:solidFill>
                <a:latin typeface="Calibri"/>
                <a:ea typeface="Calibri"/>
                <a:cs typeface="Calibri"/>
                <a:sym typeface="Calibri"/>
              </a:rPr>
              <a:t> square miles </a:t>
            </a:r>
            <a:endParaRPr/>
          </a:p>
          <a:p>
            <a:pPr marL="63500" marR="0" lvl="1" indent="0" algn="l" rtl="0">
              <a:spcBef>
                <a:spcPts val="0"/>
              </a:spcBef>
              <a:spcAft>
                <a:spcPts val="0"/>
              </a:spcAft>
              <a:buNone/>
            </a:pPr>
            <a:r>
              <a:rPr lang="en-US" sz="1400" b="1" i="0" u="none" strike="noStrike" cap="none">
                <a:solidFill>
                  <a:srgbClr val="2E5897"/>
                </a:solidFill>
                <a:latin typeface="Calibri"/>
                <a:ea typeface="Calibri"/>
                <a:cs typeface="Calibri"/>
                <a:sym typeface="Calibri"/>
              </a:rPr>
              <a:t>10,000</a:t>
            </a:r>
            <a:r>
              <a:rPr lang="en-US" sz="1400" b="0" i="0" u="none" strike="noStrike" cap="none">
                <a:solidFill>
                  <a:srgbClr val="2E5897"/>
                </a:solidFill>
                <a:latin typeface="Calibri"/>
                <a:ea typeface="Calibri"/>
                <a:cs typeface="Calibri"/>
                <a:sym typeface="Calibri"/>
              </a:rPr>
              <a:t> residents</a:t>
            </a:r>
            <a:endParaRPr/>
          </a:p>
          <a:p>
            <a:pPr marL="63500" marR="0" lvl="1" indent="0" algn="l" rtl="0">
              <a:spcBef>
                <a:spcPts val="0"/>
              </a:spcBef>
              <a:spcAft>
                <a:spcPts val="0"/>
              </a:spcAft>
              <a:buNone/>
            </a:pPr>
            <a:r>
              <a:rPr lang="en-US" sz="1400" b="1" i="0" u="none" strike="noStrike" cap="none">
                <a:solidFill>
                  <a:srgbClr val="2E5897"/>
                </a:solidFill>
                <a:latin typeface="Calibri"/>
                <a:ea typeface="Calibri"/>
                <a:cs typeface="Calibri"/>
                <a:sym typeface="Calibri"/>
              </a:rPr>
              <a:t>$8,965</a:t>
            </a:r>
            <a:r>
              <a:rPr lang="en-US" sz="1400" b="0" i="0" u="none" strike="noStrike" cap="none">
                <a:solidFill>
                  <a:srgbClr val="2E5897"/>
                </a:solidFill>
                <a:latin typeface="Calibri"/>
                <a:ea typeface="Calibri"/>
                <a:cs typeface="Calibri"/>
                <a:sym typeface="Calibri"/>
              </a:rPr>
              <a:t> i</a:t>
            </a:r>
            <a:r>
              <a:rPr lang="en-US">
                <a:solidFill>
                  <a:srgbClr val="2E5897"/>
                </a:solidFill>
                <a:latin typeface="Calibri"/>
                <a:ea typeface="Calibri"/>
                <a:cs typeface="Calibri"/>
                <a:sym typeface="Calibri"/>
              </a:rPr>
              <a:t>ncome per capita</a:t>
            </a:r>
            <a:r>
              <a:rPr lang="en-US" sz="1400" b="0" i="0" u="none" strike="noStrike" cap="none">
                <a:solidFill>
                  <a:srgbClr val="2E5897"/>
                </a:solidFill>
                <a:latin typeface="Calibri"/>
                <a:ea typeface="Calibri"/>
                <a:cs typeface="Calibri"/>
                <a:sym typeface="Calibri"/>
              </a:rPr>
              <a:t> </a:t>
            </a:r>
            <a:endParaRPr/>
          </a:p>
          <a:p>
            <a:pPr marL="63500" marR="0" lvl="1" indent="0" algn="l" rtl="0">
              <a:spcBef>
                <a:spcPts val="0"/>
              </a:spcBef>
              <a:spcAft>
                <a:spcPts val="0"/>
              </a:spcAft>
              <a:buNone/>
            </a:pPr>
            <a:r>
              <a:rPr lang="en-US" b="1">
                <a:solidFill>
                  <a:srgbClr val="2E5897"/>
                </a:solidFill>
                <a:latin typeface="Calibri"/>
                <a:ea typeface="Calibri"/>
                <a:cs typeface="Calibri"/>
                <a:sym typeface="Calibri"/>
              </a:rPr>
              <a:t>50%</a:t>
            </a:r>
            <a:r>
              <a:rPr lang="en-US">
                <a:solidFill>
                  <a:srgbClr val="2E5897"/>
                </a:solidFill>
                <a:latin typeface="Calibri"/>
                <a:ea typeface="Calibri"/>
                <a:cs typeface="Calibri"/>
                <a:sym typeface="Calibri"/>
              </a:rPr>
              <a:t> automobile</a:t>
            </a:r>
            <a:r>
              <a:rPr lang="en-US" sz="1400" b="0" i="0" u="none" strike="noStrike" cap="none">
                <a:solidFill>
                  <a:srgbClr val="2E5897"/>
                </a:solidFill>
                <a:latin typeface="Calibri"/>
                <a:ea typeface="Calibri"/>
                <a:cs typeface="Calibri"/>
                <a:sym typeface="Calibri"/>
              </a:rPr>
              <a:t> ownership</a:t>
            </a:r>
            <a:endParaRPr/>
          </a:p>
        </p:txBody>
      </p:sp>
      <p:cxnSp>
        <p:nvCxnSpPr>
          <p:cNvPr id="112" name="Google Shape;112;p14"/>
          <p:cNvCxnSpPr>
            <a:stCxn id="111" idx="3"/>
            <a:endCxn id="110" idx="1"/>
          </p:cNvCxnSpPr>
          <p:nvPr/>
        </p:nvCxnSpPr>
        <p:spPr>
          <a:xfrm>
            <a:off x="8707103" y="1745465"/>
            <a:ext cx="1479900" cy="1645500"/>
          </a:xfrm>
          <a:prstGeom prst="straightConnector1">
            <a:avLst/>
          </a:prstGeom>
          <a:noFill/>
          <a:ln w="9525" cap="flat" cmpd="sng">
            <a:solidFill>
              <a:srgbClr val="C14F4D"/>
            </a:solidFill>
            <a:prstDash val="solid"/>
            <a:round/>
            <a:headEnd type="none" w="sm" len="sm"/>
            <a:tailEnd type="none" w="sm" len="sm"/>
          </a:ln>
          <a:effectLst>
            <a:outerShdw blurRad="40000" dist="20000" dir="5400000" rotWithShape="0">
              <a:srgbClr val="000000">
                <a:alpha val="37647"/>
              </a:srgbClr>
            </a:outerShdw>
          </a:effectLst>
        </p:spPr>
      </p:cxnSp>
      <p:cxnSp>
        <p:nvCxnSpPr>
          <p:cNvPr id="113" name="Google Shape;113;p14"/>
          <p:cNvCxnSpPr>
            <a:stCxn id="114" idx="3"/>
            <a:endCxn id="110" idx="1"/>
          </p:cNvCxnSpPr>
          <p:nvPr/>
        </p:nvCxnSpPr>
        <p:spPr>
          <a:xfrm>
            <a:off x="9023821" y="3030051"/>
            <a:ext cx="1163100" cy="360900"/>
          </a:xfrm>
          <a:prstGeom prst="straightConnector1">
            <a:avLst/>
          </a:prstGeom>
          <a:noFill/>
          <a:ln w="9525" cap="flat" cmpd="sng">
            <a:solidFill>
              <a:srgbClr val="C14F4D"/>
            </a:solidFill>
            <a:prstDash val="solid"/>
            <a:round/>
            <a:headEnd type="none" w="sm" len="sm"/>
            <a:tailEnd type="none" w="sm" len="sm"/>
          </a:ln>
          <a:effectLst>
            <a:outerShdw blurRad="40000" dist="20000" dir="5400000" rotWithShape="0">
              <a:srgbClr val="000000">
                <a:alpha val="37647"/>
              </a:srgbClr>
            </a:outerShdw>
          </a:effectLst>
        </p:spPr>
      </p:cxnSp>
      <p:sp>
        <p:nvSpPr>
          <p:cNvPr id="114" name="Google Shape;114;p14"/>
          <p:cNvSpPr/>
          <p:nvPr/>
        </p:nvSpPr>
        <p:spPr>
          <a:xfrm>
            <a:off x="6313714" y="2429887"/>
            <a:ext cx="2710107" cy="1200329"/>
          </a:xfrm>
          <a:prstGeom prst="rect">
            <a:avLst/>
          </a:prstGeom>
          <a:noFill/>
          <a:ln>
            <a:noFill/>
          </a:ln>
        </p:spPr>
        <p:txBody>
          <a:bodyPr spcFirstLastPara="1" wrap="square" lIns="91425" tIns="45700" rIns="91425" bIns="45700" anchor="t" anchorCtr="0">
            <a:noAutofit/>
          </a:bodyPr>
          <a:lstStyle/>
          <a:p>
            <a:pPr marL="63500" marR="0" lvl="1" indent="0" algn="l" rtl="0">
              <a:spcBef>
                <a:spcPts val="0"/>
              </a:spcBef>
              <a:spcAft>
                <a:spcPts val="0"/>
              </a:spcAft>
              <a:buNone/>
            </a:pPr>
            <a:r>
              <a:rPr lang="en-US" sz="1600" b="1" i="0" u="none" strike="noStrike" cap="none">
                <a:solidFill>
                  <a:srgbClr val="2E5897"/>
                </a:solidFill>
                <a:latin typeface="Calibri"/>
                <a:ea typeface="Calibri"/>
                <a:cs typeface="Calibri"/>
                <a:sym typeface="Calibri"/>
              </a:rPr>
              <a:t>TCATA:</a:t>
            </a:r>
            <a:endParaRPr/>
          </a:p>
          <a:p>
            <a:pPr marL="63500" marR="0" lvl="1" indent="0" algn="l" rtl="0">
              <a:spcBef>
                <a:spcPts val="0"/>
              </a:spcBef>
              <a:spcAft>
                <a:spcPts val="0"/>
              </a:spcAft>
              <a:buNone/>
            </a:pPr>
            <a:r>
              <a:rPr lang="en-US" sz="1400" b="0" i="0" u="none" strike="noStrike" cap="none">
                <a:solidFill>
                  <a:srgbClr val="2E5897"/>
                </a:solidFill>
                <a:latin typeface="Calibri"/>
                <a:ea typeface="Calibri"/>
                <a:cs typeface="Calibri"/>
                <a:sym typeface="Calibri"/>
              </a:rPr>
              <a:t>Community-funded public transit</a:t>
            </a:r>
            <a:endParaRPr/>
          </a:p>
          <a:p>
            <a:pPr marL="63500" marR="0" lvl="1" indent="0" algn="l" rtl="0">
              <a:spcBef>
                <a:spcPts val="0"/>
              </a:spcBef>
              <a:spcAft>
                <a:spcPts val="0"/>
              </a:spcAft>
              <a:buNone/>
            </a:pPr>
            <a:r>
              <a:rPr lang="en-US" sz="1400" b="0" i="0" u="none" strike="noStrike" cap="none">
                <a:solidFill>
                  <a:srgbClr val="2E5897"/>
                </a:solidFill>
                <a:latin typeface="Calibri"/>
                <a:ea typeface="Calibri"/>
                <a:cs typeface="Calibri"/>
                <a:sym typeface="Calibri"/>
              </a:rPr>
              <a:t>Two fixed routes</a:t>
            </a:r>
            <a:endParaRPr/>
          </a:p>
          <a:p>
            <a:pPr marL="63500" marR="0" lvl="1" indent="0" algn="l" rtl="0">
              <a:spcBef>
                <a:spcPts val="0"/>
              </a:spcBef>
              <a:spcAft>
                <a:spcPts val="0"/>
              </a:spcAft>
              <a:buNone/>
            </a:pPr>
            <a:r>
              <a:rPr lang="en-US" sz="1400" b="0" i="0" u="none" strike="noStrike" cap="none">
                <a:solidFill>
                  <a:srgbClr val="2E5897"/>
                </a:solidFill>
                <a:latin typeface="Calibri"/>
                <a:ea typeface="Calibri"/>
                <a:cs typeface="Calibri"/>
                <a:sym typeface="Calibri"/>
              </a:rPr>
              <a:t>On-demand service</a:t>
            </a:r>
            <a:endParaRPr/>
          </a:p>
          <a:p>
            <a:pPr marL="63500" marR="0" lvl="1" indent="0" algn="l" rtl="0">
              <a:spcBef>
                <a:spcPts val="0"/>
              </a:spcBef>
              <a:spcAft>
                <a:spcPts val="0"/>
              </a:spcAft>
              <a:buNone/>
            </a:pPr>
            <a:r>
              <a:rPr lang="en-US" sz="1400" b="0" i="0" u="none" strike="noStrike" cap="none">
                <a:solidFill>
                  <a:srgbClr val="2E5897"/>
                </a:solidFill>
                <a:latin typeface="Calibri"/>
                <a:ea typeface="Calibri"/>
                <a:cs typeface="Calibri"/>
                <a:sym typeface="Calibri"/>
              </a:rPr>
              <a:t>Operates 27 buses</a:t>
            </a:r>
            <a:endParaRPr/>
          </a:p>
        </p:txBody>
      </p:sp>
      <p:sp>
        <p:nvSpPr>
          <p:cNvPr id="115" name="Google Shape;115;p14"/>
          <p:cNvSpPr txBox="1"/>
          <p:nvPr/>
        </p:nvSpPr>
        <p:spPr>
          <a:xfrm>
            <a:off x="6320413" y="3750804"/>
            <a:ext cx="5174901" cy="33855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600" b="1">
                <a:solidFill>
                  <a:srgbClr val="C14F4D"/>
                </a:solidFill>
                <a:latin typeface="Calibri"/>
                <a:ea typeface="Calibri"/>
                <a:cs typeface="Calibri"/>
                <a:sym typeface="Calibri"/>
              </a:rPr>
              <a:t>Introduction to Benton Harbor and TCATA</a:t>
            </a:r>
            <a:endParaRPr/>
          </a:p>
        </p:txBody>
      </p:sp>
      <p:pic>
        <p:nvPicPr>
          <p:cNvPr id="19" name="Picture 18">
            <a:extLst>
              <a:ext uri="{FF2B5EF4-FFF2-40B4-BE49-F238E27FC236}">
                <a16:creationId xmlns:a16="http://schemas.microsoft.com/office/drawing/2014/main" id="{3E9F6BDC-593A-C84E-82FA-3C10BAED1C52}"/>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13772" t="25700" r="6599" b="38148"/>
          <a:stretch/>
        </p:blipFill>
        <p:spPr bwMode="auto">
          <a:xfrm>
            <a:off x="6096000" y="4224545"/>
            <a:ext cx="5823856" cy="2043176"/>
          </a:xfrm>
          <a:prstGeom prst="rect">
            <a:avLst/>
          </a:prstGeom>
          <a:ln>
            <a:noFill/>
          </a:ln>
          <a:extLst>
            <a:ext uri="{53640926-AAD7-44D8-BBD7-CCE9431645EC}">
              <a14:shadowObscured xmlns:a14="http://schemas.microsoft.com/office/drawing/2010/main"/>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5"/>
          <p:cNvSpPr txBox="1">
            <a:spLocks noGrp="1"/>
          </p:cNvSpPr>
          <p:nvPr>
            <p:ph type="title" idx="4294967295"/>
          </p:nvPr>
        </p:nvSpPr>
        <p:spPr>
          <a:xfrm>
            <a:off x="2070411" y="130175"/>
            <a:ext cx="8018153" cy="762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accent2"/>
              </a:buClr>
              <a:buSzPts val="4000"/>
              <a:buFont typeface="Calibri"/>
              <a:buNone/>
            </a:pPr>
            <a:r>
              <a:rPr lang="en-US" sz="4000" b="1" dirty="0">
                <a:solidFill>
                  <a:schemeClr val="accent2"/>
                </a:solidFill>
              </a:rPr>
              <a:t>Project Progress</a:t>
            </a:r>
            <a:endParaRPr dirty="0"/>
          </a:p>
        </p:txBody>
      </p:sp>
      <p:sp>
        <p:nvSpPr>
          <p:cNvPr id="122" name="Google Shape;122;p15"/>
          <p:cNvSpPr/>
          <p:nvPr/>
        </p:nvSpPr>
        <p:spPr>
          <a:xfrm>
            <a:off x="693650" y="920626"/>
            <a:ext cx="7870500" cy="5646300"/>
          </a:xfrm>
          <a:prstGeom prst="rect">
            <a:avLst/>
          </a:prstGeom>
          <a:noFill/>
          <a:ln>
            <a:noFill/>
          </a:ln>
        </p:spPr>
        <p:txBody>
          <a:bodyPr spcFirstLastPara="1" wrap="square" lIns="91425" tIns="45700" rIns="91425" bIns="45700" anchor="t" anchorCtr="0">
            <a:noAutofit/>
          </a:bodyPr>
          <a:lstStyle/>
          <a:p>
            <a:pPr marL="285750" marR="0" lvl="0" indent="-285750" algn="just" rtl="0">
              <a:spcBef>
                <a:spcPts val="0"/>
              </a:spcBef>
              <a:spcAft>
                <a:spcPts val="0"/>
              </a:spcAft>
              <a:buClr>
                <a:srgbClr val="2E5897"/>
              </a:buClr>
              <a:buSzPts val="2800"/>
              <a:buFont typeface="Arial"/>
              <a:buChar char="•"/>
            </a:pPr>
            <a:r>
              <a:rPr lang="en-US" sz="2800" b="1" dirty="0">
                <a:solidFill>
                  <a:srgbClr val="2E5897"/>
                </a:solidFill>
                <a:latin typeface="Calibri"/>
                <a:ea typeface="Calibri"/>
                <a:cs typeface="Calibri"/>
                <a:sym typeface="Calibri"/>
              </a:rPr>
              <a:t>Major community outcomes:</a:t>
            </a:r>
            <a:endParaRPr sz="2000" dirty="0">
              <a:solidFill>
                <a:srgbClr val="2E5897"/>
              </a:solidFill>
              <a:latin typeface="Calibri"/>
              <a:ea typeface="Calibri"/>
              <a:cs typeface="Calibri"/>
              <a:sym typeface="Calibri"/>
            </a:endParaRPr>
          </a:p>
          <a:p>
            <a:pPr marL="742950" marR="0" lvl="1" indent="-285750" algn="just" rtl="0">
              <a:spcBef>
                <a:spcPts val="0"/>
              </a:spcBef>
              <a:spcAft>
                <a:spcPts val="0"/>
              </a:spcAft>
              <a:buClr>
                <a:srgbClr val="2E5897"/>
              </a:buClr>
              <a:buSzPts val="2000"/>
              <a:buFont typeface="Arial"/>
              <a:buChar char="•"/>
            </a:pPr>
            <a:r>
              <a:rPr lang="en-US" sz="2000" b="0" i="0" u="none" strike="noStrike" cap="none" dirty="0">
                <a:solidFill>
                  <a:srgbClr val="2E5897"/>
                </a:solidFill>
                <a:latin typeface="Calibri"/>
                <a:ea typeface="Calibri"/>
                <a:cs typeface="Calibri"/>
                <a:sym typeface="Calibri"/>
              </a:rPr>
              <a:t>Hosted workshops to </a:t>
            </a:r>
            <a:r>
              <a:rPr lang="en-US" sz="2000" dirty="0">
                <a:solidFill>
                  <a:srgbClr val="2E5897"/>
                </a:solidFill>
                <a:latin typeface="Calibri"/>
                <a:ea typeface="Calibri"/>
                <a:cs typeface="Calibri"/>
                <a:sym typeface="Calibri"/>
              </a:rPr>
              <a:t>acquire</a:t>
            </a:r>
            <a:r>
              <a:rPr lang="en-US" sz="2000" b="0" i="0" u="none" strike="noStrike" cap="none" dirty="0">
                <a:solidFill>
                  <a:srgbClr val="2E5897"/>
                </a:solidFill>
                <a:latin typeface="Calibri"/>
                <a:ea typeface="Calibri"/>
                <a:cs typeface="Calibri"/>
                <a:sym typeface="Calibri"/>
              </a:rPr>
              <a:t> mobility perceptions from the transpor</a:t>
            </a:r>
            <a:r>
              <a:rPr lang="en-US" sz="2000" dirty="0">
                <a:solidFill>
                  <a:srgbClr val="2E5897"/>
                </a:solidFill>
                <a:latin typeface="Calibri"/>
                <a:ea typeface="Calibri"/>
                <a:cs typeface="Calibri"/>
                <a:sym typeface="Calibri"/>
              </a:rPr>
              <a:t>tation dependent </a:t>
            </a:r>
            <a:r>
              <a:rPr lang="en-US" sz="2000" b="0" i="0" u="none" strike="noStrike" cap="none" dirty="0">
                <a:solidFill>
                  <a:srgbClr val="2E5897"/>
                </a:solidFill>
                <a:latin typeface="Calibri"/>
                <a:ea typeface="Calibri"/>
                <a:cs typeface="Calibri"/>
                <a:sym typeface="Calibri"/>
              </a:rPr>
              <a:t>community.</a:t>
            </a:r>
            <a:endParaRPr sz="2000" b="0" i="0" u="none" strike="noStrike" cap="none" dirty="0">
              <a:solidFill>
                <a:srgbClr val="2E5897"/>
              </a:solidFill>
              <a:latin typeface="Calibri"/>
              <a:ea typeface="Calibri"/>
              <a:cs typeface="Calibri"/>
              <a:sym typeface="Calibri"/>
            </a:endParaRPr>
          </a:p>
          <a:p>
            <a:pPr marL="742950" marR="0" lvl="1" indent="-285750" algn="just" rtl="0">
              <a:spcBef>
                <a:spcPts val="0"/>
              </a:spcBef>
              <a:spcAft>
                <a:spcPts val="0"/>
              </a:spcAft>
              <a:buClr>
                <a:srgbClr val="2E5897"/>
              </a:buClr>
              <a:buSzPts val="2000"/>
              <a:buFont typeface="Arial"/>
              <a:buChar char="•"/>
            </a:pPr>
            <a:r>
              <a:rPr lang="en-US" sz="2000" dirty="0">
                <a:solidFill>
                  <a:srgbClr val="2E5897"/>
                </a:solidFill>
                <a:latin typeface="Calibri"/>
                <a:ea typeface="Calibri"/>
                <a:cs typeface="Calibri"/>
                <a:sym typeface="Calibri"/>
              </a:rPr>
              <a:t>D</a:t>
            </a:r>
            <a:r>
              <a:rPr lang="en-US" sz="2000" b="0" i="0" u="none" strike="noStrike" cap="none" dirty="0">
                <a:solidFill>
                  <a:srgbClr val="2E5897"/>
                </a:solidFill>
                <a:latin typeface="Calibri"/>
                <a:ea typeface="Calibri"/>
                <a:cs typeface="Calibri"/>
                <a:sym typeface="Calibri"/>
              </a:rPr>
              <a:t>istributed GPS trackers to citizens</a:t>
            </a:r>
            <a:endParaRPr dirty="0"/>
          </a:p>
          <a:p>
            <a:pPr marL="742950" marR="0" lvl="1" indent="-285750" algn="just" rtl="0">
              <a:spcBef>
                <a:spcPts val="0"/>
              </a:spcBef>
              <a:spcAft>
                <a:spcPts val="0"/>
              </a:spcAft>
              <a:buClr>
                <a:srgbClr val="2E5897"/>
              </a:buClr>
              <a:buSzPts val="2000"/>
              <a:buFont typeface="Arial"/>
              <a:buChar char="•"/>
            </a:pPr>
            <a:r>
              <a:rPr lang="en-US" sz="2000" b="0" i="0" u="none" strike="noStrike" cap="none" dirty="0">
                <a:solidFill>
                  <a:srgbClr val="2E5897"/>
                </a:solidFill>
                <a:latin typeface="Calibri"/>
                <a:ea typeface="Calibri"/>
                <a:cs typeface="Calibri"/>
                <a:sym typeface="Calibri"/>
              </a:rPr>
              <a:t>Stakeholders identification underway for </a:t>
            </a:r>
            <a:r>
              <a:rPr lang="en-US" sz="2000" dirty="0">
                <a:solidFill>
                  <a:srgbClr val="2E5897"/>
                </a:solidFill>
                <a:latin typeface="Calibri"/>
                <a:ea typeface="Calibri"/>
                <a:cs typeface="Calibri"/>
                <a:sym typeface="Calibri"/>
              </a:rPr>
              <a:t>scenario </a:t>
            </a:r>
            <a:r>
              <a:rPr lang="en-US" sz="2000" b="0" i="0" u="none" strike="noStrike" cap="none" dirty="0">
                <a:solidFill>
                  <a:srgbClr val="2E5897"/>
                </a:solidFill>
                <a:latin typeface="Calibri"/>
                <a:ea typeface="Calibri"/>
                <a:cs typeface="Calibri"/>
                <a:sym typeface="Calibri"/>
              </a:rPr>
              <a:t>planning</a:t>
            </a:r>
            <a:endParaRPr sz="2000" b="0" i="0" u="none" strike="noStrike" cap="none" dirty="0">
              <a:solidFill>
                <a:srgbClr val="2E5897"/>
              </a:solidFill>
              <a:latin typeface="Calibri"/>
              <a:ea typeface="Calibri"/>
              <a:cs typeface="Calibri"/>
              <a:sym typeface="Calibri"/>
            </a:endParaRPr>
          </a:p>
          <a:p>
            <a:pPr marL="914400" marR="0" lvl="0" indent="0" algn="just" rtl="0">
              <a:spcBef>
                <a:spcPts val="0"/>
              </a:spcBef>
              <a:spcAft>
                <a:spcPts val="0"/>
              </a:spcAft>
              <a:buNone/>
            </a:pPr>
            <a:endParaRPr sz="2000" dirty="0">
              <a:solidFill>
                <a:srgbClr val="2E5897"/>
              </a:solidFill>
              <a:latin typeface="Calibri"/>
              <a:ea typeface="Calibri"/>
              <a:cs typeface="Calibri"/>
              <a:sym typeface="Calibri"/>
            </a:endParaRPr>
          </a:p>
          <a:p>
            <a:pPr marL="457200" lvl="0" indent="-406400" algn="just" rtl="0">
              <a:spcBef>
                <a:spcPts val="0"/>
              </a:spcBef>
              <a:spcAft>
                <a:spcPts val="0"/>
              </a:spcAft>
              <a:buClr>
                <a:srgbClr val="2E5897"/>
              </a:buClr>
              <a:buSzPts val="2800"/>
              <a:buChar char="•"/>
            </a:pPr>
            <a:r>
              <a:rPr lang="en-US" sz="2800" b="1" dirty="0">
                <a:solidFill>
                  <a:srgbClr val="2E5897"/>
                </a:solidFill>
                <a:latin typeface="Calibri"/>
                <a:ea typeface="Calibri"/>
                <a:cs typeface="Calibri"/>
                <a:sym typeface="Calibri"/>
              </a:rPr>
              <a:t>New socio-technical outcomes:</a:t>
            </a:r>
            <a:endParaRPr dirty="0">
              <a:solidFill>
                <a:schemeClr val="dk1"/>
              </a:solidFill>
            </a:endParaRPr>
          </a:p>
          <a:p>
            <a:pPr marL="914400" lvl="1" indent="-355600" algn="just" rtl="0">
              <a:spcBef>
                <a:spcPts val="0"/>
              </a:spcBef>
              <a:spcAft>
                <a:spcPts val="0"/>
              </a:spcAft>
              <a:buClr>
                <a:srgbClr val="2E5897"/>
              </a:buClr>
              <a:buSzPts val="2000"/>
              <a:buChar char="•"/>
            </a:pPr>
            <a:r>
              <a:rPr lang="en-US" sz="2000" dirty="0">
                <a:solidFill>
                  <a:srgbClr val="2E5897"/>
                </a:solidFill>
                <a:latin typeface="Calibri"/>
                <a:ea typeface="Calibri"/>
                <a:cs typeface="Calibri"/>
                <a:sym typeface="Calibri"/>
              </a:rPr>
              <a:t>Deployed GPS vehicle trackers in TCATA fleet enabling a regional map overlay showing vehicle location real-time.</a:t>
            </a:r>
            <a:endParaRPr sz="2000" dirty="0">
              <a:solidFill>
                <a:srgbClr val="2E5897"/>
              </a:solidFill>
              <a:latin typeface="Calibri"/>
              <a:ea typeface="Calibri"/>
              <a:cs typeface="Calibri"/>
              <a:sym typeface="Calibri"/>
            </a:endParaRPr>
          </a:p>
          <a:p>
            <a:pPr marL="0" marR="0" lvl="0" indent="0" algn="just" rtl="0">
              <a:spcBef>
                <a:spcPts val="0"/>
              </a:spcBef>
              <a:spcAft>
                <a:spcPts val="0"/>
              </a:spcAft>
              <a:buNone/>
            </a:pPr>
            <a:endParaRPr sz="2800" b="1" dirty="0">
              <a:solidFill>
                <a:srgbClr val="2E5897"/>
              </a:solidFill>
              <a:latin typeface="Calibri"/>
              <a:ea typeface="Calibri"/>
              <a:cs typeface="Calibri"/>
              <a:sym typeface="Calibri"/>
            </a:endParaRPr>
          </a:p>
          <a:p>
            <a:pPr marL="285750" marR="0" lvl="0" indent="-285750" algn="just" rtl="0">
              <a:spcBef>
                <a:spcPts val="0"/>
              </a:spcBef>
              <a:spcAft>
                <a:spcPts val="0"/>
              </a:spcAft>
              <a:buClr>
                <a:srgbClr val="2E5897"/>
              </a:buClr>
              <a:buSzPts val="2800"/>
              <a:buFont typeface="Arial"/>
              <a:buChar char="•"/>
            </a:pPr>
            <a:r>
              <a:rPr lang="en-US" sz="2800" b="1" dirty="0">
                <a:solidFill>
                  <a:srgbClr val="2E5897"/>
                </a:solidFill>
                <a:latin typeface="Calibri"/>
                <a:ea typeface="Calibri"/>
                <a:cs typeface="Calibri"/>
                <a:sym typeface="Calibri"/>
              </a:rPr>
              <a:t>Contribution to S&amp;CC:</a:t>
            </a:r>
            <a:endParaRPr dirty="0"/>
          </a:p>
          <a:p>
            <a:pPr marL="742950" marR="0" lvl="1" indent="-285750" algn="just" rtl="0">
              <a:spcBef>
                <a:spcPts val="0"/>
              </a:spcBef>
              <a:spcAft>
                <a:spcPts val="0"/>
              </a:spcAft>
              <a:buClr>
                <a:srgbClr val="2E5897"/>
              </a:buClr>
              <a:buSzPts val="2000"/>
              <a:buFont typeface="Arial"/>
              <a:buChar char="•"/>
            </a:pPr>
            <a:r>
              <a:rPr lang="en-US" sz="2000" b="0" i="0" u="none" strike="noStrike" cap="none" dirty="0">
                <a:solidFill>
                  <a:srgbClr val="2E5897"/>
                </a:solidFill>
                <a:latin typeface="Calibri"/>
                <a:ea typeface="Calibri"/>
                <a:cs typeface="Calibri"/>
                <a:sym typeface="Calibri"/>
              </a:rPr>
              <a:t>Advancing computer vision methods for automated identification of public transit ridership origin-destination </a:t>
            </a:r>
            <a:endParaRPr dirty="0"/>
          </a:p>
          <a:p>
            <a:pPr marL="742950" marR="0" lvl="1" indent="-285750" algn="just" rtl="0">
              <a:spcBef>
                <a:spcPts val="0"/>
              </a:spcBef>
              <a:spcAft>
                <a:spcPts val="0"/>
              </a:spcAft>
              <a:buClr>
                <a:srgbClr val="2E5897"/>
              </a:buClr>
              <a:buSzPts val="2000"/>
              <a:buFont typeface="Arial"/>
              <a:buChar char="•"/>
            </a:pPr>
            <a:r>
              <a:rPr lang="en-US" sz="2000" b="0" i="0" u="none" strike="noStrike" cap="none" dirty="0">
                <a:solidFill>
                  <a:srgbClr val="2E5897"/>
                </a:solidFill>
                <a:latin typeface="Calibri"/>
                <a:ea typeface="Calibri"/>
                <a:cs typeface="Calibri"/>
                <a:sym typeface="Calibri"/>
              </a:rPr>
              <a:t>Developing fine-grain discrete choice models of community based on survey data and OD data obtained from multiple sources </a:t>
            </a:r>
            <a:endParaRPr dirty="0"/>
          </a:p>
        </p:txBody>
      </p:sp>
      <p:sp>
        <p:nvSpPr>
          <p:cNvPr id="123" name="Google Shape;123;p15"/>
          <p:cNvSpPr txBox="1"/>
          <p:nvPr/>
        </p:nvSpPr>
        <p:spPr>
          <a:xfrm>
            <a:off x="9144534" y="3125229"/>
            <a:ext cx="2235758" cy="27699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200" b="1">
                <a:solidFill>
                  <a:srgbClr val="C14F4D"/>
                </a:solidFill>
                <a:latin typeface="Calibri"/>
                <a:ea typeface="Calibri"/>
                <a:cs typeface="Calibri"/>
                <a:sym typeface="Calibri"/>
              </a:rPr>
              <a:t>Community Workshop</a:t>
            </a:r>
            <a:endParaRPr/>
          </a:p>
        </p:txBody>
      </p:sp>
      <p:pic>
        <p:nvPicPr>
          <p:cNvPr id="124" name="Google Shape;124;p15"/>
          <p:cNvPicPr preferRelativeResize="0"/>
          <p:nvPr/>
        </p:nvPicPr>
        <p:blipFill rotWithShape="1">
          <a:blip r:embed="rId3">
            <a:alphaModFix/>
          </a:blip>
          <a:srcRect/>
          <a:stretch/>
        </p:blipFill>
        <p:spPr>
          <a:xfrm>
            <a:off x="8935728" y="1135718"/>
            <a:ext cx="2653370" cy="1973114"/>
          </a:xfrm>
          <a:prstGeom prst="rect">
            <a:avLst/>
          </a:prstGeom>
          <a:noFill/>
          <a:ln>
            <a:noFill/>
          </a:ln>
        </p:spPr>
      </p:pic>
      <p:sp>
        <p:nvSpPr>
          <p:cNvPr id="125" name="Google Shape;125;p15"/>
          <p:cNvSpPr txBox="1"/>
          <p:nvPr/>
        </p:nvSpPr>
        <p:spPr>
          <a:xfrm>
            <a:off x="9144535" y="5474151"/>
            <a:ext cx="2235758" cy="276999"/>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200" b="1">
                <a:solidFill>
                  <a:srgbClr val="C14F4D"/>
                </a:solidFill>
                <a:latin typeface="Calibri"/>
                <a:ea typeface="Calibri"/>
                <a:cs typeface="Calibri"/>
                <a:sym typeface="Calibri"/>
              </a:rPr>
              <a:t>GPS Trackers for Residents</a:t>
            </a:r>
            <a:endParaRPr/>
          </a:p>
        </p:txBody>
      </p:sp>
      <p:pic>
        <p:nvPicPr>
          <p:cNvPr id="126" name="Google Shape;126;p15"/>
          <p:cNvPicPr preferRelativeResize="0"/>
          <p:nvPr/>
        </p:nvPicPr>
        <p:blipFill rotWithShape="1">
          <a:blip r:embed="rId4">
            <a:alphaModFix/>
          </a:blip>
          <a:srcRect/>
          <a:stretch/>
        </p:blipFill>
        <p:spPr>
          <a:xfrm>
            <a:off x="8935729" y="3479221"/>
            <a:ext cx="2653369" cy="198325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6"/>
          <p:cNvSpPr txBox="1">
            <a:spLocks noGrp="1"/>
          </p:cNvSpPr>
          <p:nvPr>
            <p:ph type="title" idx="4294967295"/>
          </p:nvPr>
        </p:nvSpPr>
        <p:spPr>
          <a:xfrm>
            <a:off x="555171" y="130175"/>
            <a:ext cx="11033927" cy="762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accent2"/>
              </a:buClr>
              <a:buSzPts val="4000"/>
              <a:buFont typeface="Calibri"/>
              <a:buNone/>
            </a:pPr>
            <a:r>
              <a:rPr lang="en-US" sz="4000" b="1">
                <a:solidFill>
                  <a:schemeClr val="accent2"/>
                </a:solidFill>
              </a:rPr>
              <a:t>Anticipated Outcomes and Success Measures</a:t>
            </a:r>
            <a:endParaRPr/>
          </a:p>
        </p:txBody>
      </p:sp>
      <p:sp>
        <p:nvSpPr>
          <p:cNvPr id="133" name="Google Shape;133;p16"/>
          <p:cNvSpPr/>
          <p:nvPr/>
        </p:nvSpPr>
        <p:spPr>
          <a:xfrm>
            <a:off x="680172" y="1135718"/>
            <a:ext cx="10908925" cy="4524315"/>
          </a:xfrm>
          <a:prstGeom prst="rect">
            <a:avLst/>
          </a:prstGeom>
          <a:noFill/>
          <a:ln>
            <a:noFill/>
          </a:ln>
        </p:spPr>
        <p:txBody>
          <a:bodyPr spcFirstLastPara="1" wrap="square" lIns="91425" tIns="45700" rIns="91425" bIns="45700" anchor="t" anchorCtr="0">
            <a:noAutofit/>
          </a:bodyPr>
          <a:lstStyle/>
          <a:p>
            <a:pPr marL="285750" marR="0" lvl="0" indent="-285750" algn="just" rtl="0">
              <a:spcBef>
                <a:spcPts val="0"/>
              </a:spcBef>
              <a:spcAft>
                <a:spcPts val="0"/>
              </a:spcAft>
              <a:buClr>
                <a:srgbClr val="2E5897"/>
              </a:buClr>
              <a:buSzPts val="2800"/>
              <a:buFont typeface="Arial"/>
              <a:buChar char="•"/>
            </a:pPr>
            <a:r>
              <a:rPr lang="en-US" sz="2800" b="1">
                <a:solidFill>
                  <a:srgbClr val="2E5897"/>
                </a:solidFill>
                <a:latin typeface="Calibri"/>
                <a:ea typeface="Calibri"/>
                <a:cs typeface="Calibri"/>
                <a:sym typeface="Calibri"/>
              </a:rPr>
              <a:t>Deployment of sensors to inform predictive analytics:</a:t>
            </a:r>
            <a:endParaRPr/>
          </a:p>
          <a:p>
            <a:pPr marL="742950" marR="0" lvl="1" indent="-285750" algn="just" rtl="0">
              <a:spcBef>
                <a:spcPts val="0"/>
              </a:spcBef>
              <a:spcAft>
                <a:spcPts val="0"/>
              </a:spcAft>
              <a:buClr>
                <a:srgbClr val="2E5897"/>
              </a:buClr>
              <a:buSzPts val="2000"/>
              <a:buFont typeface="Arial"/>
              <a:buChar char="•"/>
            </a:pPr>
            <a:r>
              <a:rPr lang="en-US" sz="2000" b="0" i="0" u="none" strike="noStrike" cap="none">
                <a:solidFill>
                  <a:srgbClr val="2E5897"/>
                </a:solidFill>
                <a:latin typeface="Calibri"/>
                <a:ea typeface="Calibri"/>
                <a:cs typeface="Calibri"/>
                <a:sym typeface="Calibri"/>
              </a:rPr>
              <a:t>GPS tracking of residents and TCATA assets</a:t>
            </a:r>
            <a:endParaRPr/>
          </a:p>
          <a:p>
            <a:pPr marL="742950" marR="0" lvl="1" indent="-285750" algn="just" rtl="0">
              <a:spcBef>
                <a:spcPts val="0"/>
              </a:spcBef>
              <a:spcAft>
                <a:spcPts val="0"/>
              </a:spcAft>
              <a:buClr>
                <a:srgbClr val="2E5897"/>
              </a:buClr>
              <a:buSzPts val="2000"/>
              <a:buFont typeface="Arial"/>
              <a:buChar char="•"/>
            </a:pPr>
            <a:r>
              <a:rPr lang="en-US" sz="2000" b="0" i="0" u="none" strike="noStrike" cap="none">
                <a:solidFill>
                  <a:srgbClr val="2E5897"/>
                </a:solidFill>
                <a:latin typeface="Calibri"/>
                <a:ea typeface="Calibri"/>
                <a:cs typeface="Calibri"/>
                <a:sym typeface="Calibri"/>
              </a:rPr>
              <a:t>OD pairs of existing ridership on fixed route transit</a:t>
            </a:r>
            <a:endParaRPr/>
          </a:p>
          <a:p>
            <a:pPr marL="742950" marR="0" lvl="1" indent="-285750" algn="just" rtl="0">
              <a:spcBef>
                <a:spcPts val="0"/>
              </a:spcBef>
              <a:spcAft>
                <a:spcPts val="0"/>
              </a:spcAft>
              <a:buClr>
                <a:srgbClr val="2E5897"/>
              </a:buClr>
              <a:buSzPts val="2000"/>
              <a:buFont typeface="Arial"/>
              <a:buChar char="•"/>
            </a:pPr>
            <a:r>
              <a:rPr lang="en-US" sz="2000" b="0" i="0" u="none" strike="noStrike" cap="none">
                <a:solidFill>
                  <a:srgbClr val="2E5897"/>
                </a:solidFill>
                <a:latin typeface="Calibri"/>
                <a:ea typeface="Calibri"/>
                <a:cs typeface="Calibri"/>
                <a:sym typeface="Calibri"/>
              </a:rPr>
              <a:t>Employment, healthcare and education resource mapping</a:t>
            </a:r>
            <a:endParaRPr/>
          </a:p>
          <a:p>
            <a:pPr marL="742950" marR="0" lvl="1" indent="-107950" algn="just" rtl="0">
              <a:spcBef>
                <a:spcPts val="0"/>
              </a:spcBef>
              <a:spcAft>
                <a:spcPts val="0"/>
              </a:spcAft>
              <a:buClr>
                <a:schemeClr val="dk1"/>
              </a:buClr>
              <a:buSzPts val="2800"/>
              <a:buFont typeface="Arial"/>
              <a:buNone/>
            </a:pPr>
            <a:endParaRPr sz="2800" b="0" i="0" u="none" strike="noStrike" cap="none">
              <a:solidFill>
                <a:srgbClr val="2E5897"/>
              </a:solidFill>
              <a:latin typeface="Calibri"/>
              <a:ea typeface="Calibri"/>
              <a:cs typeface="Calibri"/>
              <a:sym typeface="Calibri"/>
            </a:endParaRPr>
          </a:p>
          <a:p>
            <a:pPr marL="285750" marR="0" lvl="0" indent="-285750" algn="just" rtl="0">
              <a:spcBef>
                <a:spcPts val="0"/>
              </a:spcBef>
              <a:spcAft>
                <a:spcPts val="0"/>
              </a:spcAft>
              <a:buClr>
                <a:srgbClr val="2E5897"/>
              </a:buClr>
              <a:buSzPts val="2800"/>
              <a:buFont typeface="Arial"/>
              <a:buChar char="•"/>
            </a:pPr>
            <a:r>
              <a:rPr lang="en-US" sz="2800" b="1">
                <a:solidFill>
                  <a:srgbClr val="2E5897"/>
                </a:solidFill>
                <a:latin typeface="Calibri"/>
                <a:ea typeface="Calibri"/>
                <a:cs typeface="Calibri"/>
                <a:sym typeface="Calibri"/>
              </a:rPr>
              <a:t>Offline optimization of TCATA service in Benton Harbor:</a:t>
            </a:r>
            <a:endParaRPr/>
          </a:p>
          <a:p>
            <a:pPr marL="742950" marR="0" lvl="1" indent="-285750" algn="just" rtl="0">
              <a:spcBef>
                <a:spcPts val="0"/>
              </a:spcBef>
              <a:spcAft>
                <a:spcPts val="0"/>
              </a:spcAft>
              <a:buClr>
                <a:srgbClr val="2E5897"/>
              </a:buClr>
              <a:buSzPts val="2000"/>
              <a:buFont typeface="Arial"/>
              <a:buChar char="•"/>
            </a:pPr>
            <a:r>
              <a:rPr lang="en-US" sz="2000" b="0" i="0" u="none" strike="noStrike" cap="none">
                <a:solidFill>
                  <a:srgbClr val="2E5897"/>
                </a:solidFill>
                <a:latin typeface="Calibri"/>
                <a:ea typeface="Calibri"/>
                <a:cs typeface="Calibri"/>
                <a:sym typeface="Calibri"/>
              </a:rPr>
              <a:t>Based on community </a:t>
            </a:r>
            <a:r>
              <a:rPr lang="en-US" sz="2000">
                <a:solidFill>
                  <a:srgbClr val="2E5897"/>
                </a:solidFill>
                <a:latin typeface="Calibri"/>
                <a:ea typeface="Calibri"/>
                <a:cs typeface="Calibri"/>
                <a:sym typeface="Calibri"/>
              </a:rPr>
              <a:t>data collection</a:t>
            </a:r>
            <a:r>
              <a:rPr lang="en-US" sz="2000" b="0" i="0" u="none" strike="noStrike" cap="none">
                <a:solidFill>
                  <a:srgbClr val="2E5897"/>
                </a:solidFill>
                <a:latin typeface="Calibri"/>
                <a:ea typeface="Calibri"/>
                <a:cs typeface="Calibri"/>
                <a:sym typeface="Calibri"/>
              </a:rPr>
              <a:t>, optimize TCATA resources to balance asset allocation between fixed route and on-demand service</a:t>
            </a:r>
            <a:endParaRPr/>
          </a:p>
          <a:p>
            <a:pPr marL="742950" marR="0" lvl="1" indent="-285750" algn="just" rtl="0">
              <a:spcBef>
                <a:spcPts val="0"/>
              </a:spcBef>
              <a:spcAft>
                <a:spcPts val="0"/>
              </a:spcAft>
              <a:buClr>
                <a:srgbClr val="2E5897"/>
              </a:buClr>
              <a:buSzPts val="2000"/>
              <a:buFont typeface="Arial"/>
              <a:buChar char="•"/>
            </a:pPr>
            <a:r>
              <a:rPr lang="en-US" sz="2000" b="0" i="0" u="none" strike="noStrike" cap="none">
                <a:solidFill>
                  <a:srgbClr val="2E5897"/>
                </a:solidFill>
                <a:latin typeface="Calibri"/>
                <a:ea typeface="Calibri"/>
                <a:cs typeface="Calibri"/>
                <a:sym typeface="Calibri"/>
              </a:rPr>
              <a:t>Quantify performance of proposed optimal configurations</a:t>
            </a:r>
            <a:endParaRPr/>
          </a:p>
          <a:p>
            <a:pPr marL="742950" marR="0" lvl="1" indent="-107950" algn="just" rtl="0">
              <a:spcBef>
                <a:spcPts val="0"/>
              </a:spcBef>
              <a:spcAft>
                <a:spcPts val="0"/>
              </a:spcAft>
              <a:buClr>
                <a:schemeClr val="dk1"/>
              </a:buClr>
              <a:buSzPts val="2800"/>
              <a:buFont typeface="Arial"/>
              <a:buNone/>
            </a:pPr>
            <a:endParaRPr sz="2800" b="0" i="0" u="none" strike="noStrike" cap="none">
              <a:solidFill>
                <a:srgbClr val="2E5897"/>
              </a:solidFill>
              <a:latin typeface="Calibri"/>
              <a:ea typeface="Calibri"/>
              <a:cs typeface="Calibri"/>
              <a:sym typeface="Calibri"/>
            </a:endParaRPr>
          </a:p>
          <a:p>
            <a:pPr marL="285750" marR="0" lvl="0" indent="-285750" algn="just" rtl="0">
              <a:spcBef>
                <a:spcPts val="0"/>
              </a:spcBef>
              <a:spcAft>
                <a:spcPts val="0"/>
              </a:spcAft>
              <a:buClr>
                <a:srgbClr val="2E5897"/>
              </a:buClr>
              <a:buSzPts val="2800"/>
              <a:buFont typeface="Arial"/>
              <a:buChar char="•"/>
            </a:pPr>
            <a:r>
              <a:rPr lang="en-US" sz="2800" b="1">
                <a:solidFill>
                  <a:srgbClr val="2E5897"/>
                </a:solidFill>
                <a:latin typeface="Calibri"/>
                <a:ea typeface="Calibri"/>
                <a:cs typeface="Calibri"/>
                <a:sym typeface="Calibri"/>
              </a:rPr>
              <a:t>Create a framework for the use of S&amp;CC data visualization and predictive modeling into scenario-based community planning process</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566</Words>
  <Application>Microsoft Macintosh PowerPoint</Application>
  <PresentationFormat>Widescreen</PresentationFormat>
  <Paragraphs>64</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Courier New</vt:lpstr>
      <vt:lpstr>Office Theme</vt:lpstr>
      <vt:lpstr>PowerPoint Presentation</vt:lpstr>
      <vt:lpstr>S&amp;CC Mobility Empowerment</vt:lpstr>
      <vt:lpstr>Project Progress</vt:lpstr>
      <vt:lpstr>Anticipated Outcomes and Success Measures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Jerome P. Lynch</cp:lastModifiedBy>
  <cp:revision>1</cp:revision>
  <dcterms:modified xsi:type="dcterms:W3CDTF">2019-03-24T23:51:29Z</dcterms:modified>
</cp:coreProperties>
</file>