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7"/>
  </p:notesMasterIdLst>
  <p:sldIdLst>
    <p:sldId id="269" r:id="rId2"/>
    <p:sldId id="270" r:id="rId3"/>
    <p:sldId id="273" r:id="rId4"/>
    <p:sldId id="274" r:id="rId5"/>
    <p:sldId id="268" r:id="rId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84" autoAdjust="0"/>
    <p:restoredTop sz="75459" autoAdjust="0"/>
  </p:normalViewPr>
  <p:slideViewPr>
    <p:cSldViewPr snapToGrid="0" snapToObjects="1">
      <p:cViewPr varScale="1">
        <p:scale>
          <a:sx n="84" d="100"/>
          <a:sy n="84" d="100"/>
        </p:scale>
        <p:origin x="280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BCB06A-0753-8142-AC4A-D731667376EB}" type="datetimeFigureOut">
              <a:rPr lang="en-US" smtClean="0"/>
              <a:t>3/20/2019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9530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118790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lgn="just"/>
            <a:r>
              <a:rPr lang="en-US" b="1" dirty="0"/>
              <a:t>Describe at least one deliverable that you accomplished together with your community partners and at least one outcome in terms of capacity building. Also describe something unexpected about working with your community partners. Anecdotes are highly encouraged. Include photos.</a:t>
            </a:r>
          </a:p>
          <a:p>
            <a:pPr algn="just"/>
            <a:r>
              <a:rPr lang="en-US" b="1" dirty="0"/>
              <a:t>Emphasize activities that have been carried out after last year's PI meeting and how these activities along with what was accomplished last year fits within the overall vision of your project.</a:t>
            </a:r>
          </a:p>
          <a:p>
            <a:pPr algn="just"/>
            <a:endParaRPr lang="en-US" b="1" dirty="0"/>
          </a:p>
          <a:p>
            <a:pPr algn="just"/>
            <a:r>
              <a:rPr lang="en-US" b="1" dirty="0"/>
              <a:t>Deliverable</a:t>
            </a:r>
          </a:p>
          <a:p>
            <a:pPr algn="just"/>
            <a:endParaRPr lang="en-US" b="1" dirty="0"/>
          </a:p>
          <a:p>
            <a:pPr algn="just"/>
            <a:r>
              <a:rPr lang="en-US" b="1"/>
              <a:t>Documentaries</a:t>
            </a:r>
            <a:endParaRPr lang="en-US" b="1" dirty="0"/>
          </a:p>
          <a:p>
            <a:pPr algn="just"/>
            <a:endParaRPr lang="en-US" b="1" dirty="0"/>
          </a:p>
          <a:p>
            <a:pPr marL="457200" indent="-457200">
              <a:buFont typeface="Arial" panose="020B0604020202020204" pitchFamily="34" charset="0"/>
              <a:buChar char="•"/>
            </a:pPr>
            <a:r>
              <a:rPr lang="en-US" sz="1200" b="1" dirty="0"/>
              <a:t>Technological innovation for jobs or access to job training</a:t>
            </a:r>
          </a:p>
          <a:p>
            <a:pPr marL="457200" indent="-457200">
              <a:buFont typeface="Arial" panose="020B0604020202020204" pitchFamily="34" charset="0"/>
              <a:buChar char="•"/>
            </a:pPr>
            <a:r>
              <a:rPr lang="en-US" sz="1200" b="1" dirty="0"/>
              <a:t>Access to data collected in and about the neighborhood</a:t>
            </a:r>
          </a:p>
          <a:p>
            <a:pPr marL="457200" indent="-457200">
              <a:buFont typeface="Arial" panose="020B0604020202020204" pitchFamily="34" charset="0"/>
              <a:buChar char="•"/>
            </a:pPr>
            <a:r>
              <a:rPr lang="en-US" sz="1200" b="1" dirty="0"/>
              <a:t>Improve access via free </a:t>
            </a:r>
            <a:r>
              <a:rPr lang="en-US" sz="1200" b="1" dirty="0" err="1"/>
              <a:t>wifi</a:t>
            </a:r>
            <a:endParaRPr lang="en-US" sz="1200" b="1" dirty="0"/>
          </a:p>
          <a:p>
            <a:pPr marL="457200" indent="-457200">
              <a:buFont typeface="Arial" panose="020B0604020202020204" pitchFamily="34" charset="0"/>
              <a:buChar char="•"/>
            </a:pPr>
            <a:r>
              <a:rPr lang="en-US" sz="1200" b="1" dirty="0"/>
              <a:t>Improve safety through technology</a:t>
            </a:r>
          </a:p>
          <a:p>
            <a:pPr marL="457200" indent="-457200">
              <a:buFont typeface="Arial" panose="020B0604020202020204" pitchFamily="34" charset="0"/>
              <a:buChar char="•"/>
            </a:pPr>
            <a:endParaRPr lang="en-US" sz="1200" b="1" dirty="0"/>
          </a:p>
          <a:p>
            <a:pPr marL="0" indent="0">
              <a:buFont typeface="Arial" panose="020B0604020202020204" pitchFamily="34" charset="0"/>
              <a:buNone/>
            </a:pPr>
            <a:r>
              <a:rPr lang="en-US" sz="1200" b="1" dirty="0"/>
              <a:t>Outcome</a:t>
            </a:r>
          </a:p>
          <a:p>
            <a:pPr algn="just"/>
            <a:endParaRPr lang="en-US" b="1" dirty="0"/>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accent2"/>
                </a:solidFill>
                <a:latin typeface="+mn-lt"/>
                <a:ea typeface="+mn-ea"/>
                <a:cs typeface="+mn-cs"/>
              </a:rPr>
              <a:t>holding back on “digital kiosk” deployment</a:t>
            </a:r>
          </a:p>
          <a:p>
            <a:pPr marL="171450" indent="-171450" algn="just">
              <a:buFont typeface="Arial" panose="020B0604020202020204" pitchFamily="34" charset="0"/>
              <a:buChar char="•"/>
            </a:pPr>
            <a:endParaRPr lang="en-US" b="1" dirty="0"/>
          </a:p>
          <a:p>
            <a:pPr algn="just"/>
            <a:endParaRPr lang="en-US" b="1" dirty="0"/>
          </a:p>
          <a:p>
            <a:pPr algn="just"/>
            <a:endParaRPr lang="en-US" b="1" dirty="0"/>
          </a:p>
          <a:p>
            <a:pPr algn="just"/>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402955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lgn="just"/>
            <a:r>
              <a:rPr lang="en-US" b="1" dirty="0"/>
              <a:t>Describe at least one deliverable in terms of the science (technical and social). Why is this deliverable significant/what did it accomplish or what will it allow? Include photos.</a:t>
            </a:r>
          </a:p>
          <a:p>
            <a:pPr algn="just"/>
            <a:r>
              <a:rPr lang="en-US" b="1" dirty="0"/>
              <a:t>Emphasize activities that have been carried out after last year's PI meeting and how these activities along with what was accomplished last year fits within the overall vision of your project. Inclusion of photos are encouraged.</a:t>
            </a:r>
          </a:p>
          <a:p>
            <a:pPr algn="just"/>
            <a:endParaRPr lang="en-US" b="1" dirty="0"/>
          </a:p>
          <a:p>
            <a:pPr algn="just"/>
            <a:r>
              <a:rPr lang="en-US" b="1" dirty="0"/>
              <a:t>Belied realities:</a:t>
            </a:r>
            <a:r>
              <a:rPr lang="en-US" b="1" baseline="0" dirty="0"/>
              <a:t>  Hard to have a conversation about 5G when 49% of </a:t>
            </a:r>
            <a:r>
              <a:rPr lang="en-US" b="1" baseline="0" dirty="0" err="1"/>
              <a:t>Sandtown</a:t>
            </a:r>
            <a:r>
              <a:rPr lang="en-US" b="1" baseline="0" dirty="0"/>
              <a:t>-Winchester does not have residential internet access.  </a:t>
            </a:r>
            <a:r>
              <a:rPr lang="en-US" sz="1200" b="1" dirty="0"/>
              <a:t>Surveillance, driverless busses = no security</a:t>
            </a:r>
            <a:r>
              <a:rPr lang="en-US" sz="1200" b="1" baseline="0" dirty="0"/>
              <a:t> on the bus; still need foundational economic development opportunities within these neighborhoods.</a:t>
            </a:r>
            <a:endParaRPr lang="en-US" sz="1200" b="1" dirty="0"/>
          </a:p>
          <a:p>
            <a:pPr algn="just"/>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21915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142649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3/20/2019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2148839"/>
            <a:ext cx="12192000" cy="1744007"/>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400" b="1" spc="-1" dirty="0">
                <a:solidFill>
                  <a:srgbClr val="000000"/>
                </a:solidFill>
                <a:uFill>
                  <a:solidFill>
                    <a:srgbClr val="FFFFFF"/>
                  </a:solidFill>
                </a:uFill>
                <a:latin typeface="Gill Sans MT" panose="020B0502020104020203" pitchFamily="34" charset="0"/>
              </a:rPr>
              <a:t>How Can Investments In Smart Cities Technologies Improve The Lives Of Low-Income, Inner-City Residents?</a:t>
            </a:r>
            <a:endParaRPr lang="en-US" sz="3400" b="1" dirty="0">
              <a:solidFill>
                <a:schemeClr val="accent2"/>
              </a:solidFill>
              <a:effectLst/>
              <a:latin typeface="Gill Sans MT" panose="020B0502020104020203" pitchFamily="34" charset="0"/>
            </a:endParaRPr>
          </a:p>
          <a:p>
            <a:pPr>
              <a:lnSpc>
                <a:spcPct val="100000"/>
              </a:lnSpc>
            </a:pPr>
            <a:r>
              <a:rPr lang="en-US" sz="3200" b="1" dirty="0">
                <a:solidFill>
                  <a:schemeClr val="accent2"/>
                </a:solidFill>
                <a:effectLst/>
                <a:latin typeface="Gill Sans MT" panose="020B0502020104020203" pitchFamily="34" charset="0"/>
              </a:rPr>
              <a:t>FY 2017 PG: NSF Award [</a:t>
            </a:r>
            <a:r>
              <a:rPr lang="en-US" sz="3200" b="1" spc="-1" dirty="0">
                <a:solidFill>
                  <a:srgbClr val="000000"/>
                </a:solidFill>
                <a:uFill>
                  <a:solidFill>
                    <a:srgbClr val="FFFFFF"/>
                  </a:solidFill>
                </a:uFill>
                <a:latin typeface="Gill Sans MT" panose="020B0502020104020203" pitchFamily="34" charset="0"/>
              </a:rPr>
              <a:t>1737495</a:t>
            </a:r>
            <a:r>
              <a:rPr lang="en-US" sz="3200" b="1" dirty="0">
                <a:solidFill>
                  <a:schemeClr val="accent2"/>
                </a:solidFill>
                <a:effectLst/>
                <a:latin typeface="Gill Sans MT" panose="020B0502020104020203" pitchFamily="34" charset="0"/>
              </a:rPr>
              <a:t>]</a:t>
            </a:r>
          </a:p>
        </p:txBody>
      </p:sp>
      <p:sp>
        <p:nvSpPr>
          <p:cNvPr id="10" name="Subtitle 3"/>
          <p:cNvSpPr txBox="1">
            <a:spLocks/>
          </p:cNvSpPr>
          <p:nvPr/>
        </p:nvSpPr>
        <p:spPr>
          <a:xfrm>
            <a:off x="445770" y="4102526"/>
            <a:ext cx="10527030" cy="2489416"/>
          </a:xfrm>
          <a:prstGeom prst="rect">
            <a:avLst/>
          </a:prstGeom>
          <a:no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b="1" dirty="0">
                <a:solidFill>
                  <a:schemeClr val="tx1"/>
                </a:solidFill>
                <a:latin typeface="Gill Sans MT" panose="020B0502020104020203" pitchFamily="34" charset="0"/>
              </a:rPr>
              <a:t>Gerrit-Jan Knaap,  Vanessa Frias Martinez</a:t>
            </a:r>
            <a:r>
              <a:rPr lang="en-US" dirty="0">
                <a:solidFill>
                  <a:schemeClr val="tx1"/>
                </a:solidFill>
                <a:latin typeface="Gill Sans MT" panose="020B0502020104020203" pitchFamily="34" charset="0"/>
              </a:rPr>
              <a:t>, Seema </a:t>
            </a:r>
            <a:r>
              <a:rPr lang="en-US" dirty="0" err="1">
                <a:solidFill>
                  <a:schemeClr val="tx1"/>
                </a:solidFill>
                <a:latin typeface="Gill Sans MT" panose="020B0502020104020203" pitchFamily="34" charset="0"/>
              </a:rPr>
              <a:t>Iyer</a:t>
            </a:r>
            <a:r>
              <a:rPr lang="en-US" dirty="0">
                <a:solidFill>
                  <a:schemeClr val="tx1"/>
                </a:solidFill>
                <a:latin typeface="Gill Sans MT" panose="020B0502020104020203" pitchFamily="34" charset="0"/>
              </a:rPr>
              <a:t>,  Willow Lung-</a:t>
            </a:r>
            <a:r>
              <a:rPr lang="en-US" dirty="0" err="1">
                <a:solidFill>
                  <a:schemeClr val="tx1"/>
                </a:solidFill>
                <a:latin typeface="Gill Sans MT" panose="020B0502020104020203" pitchFamily="34" charset="0"/>
              </a:rPr>
              <a:t>Amam</a:t>
            </a:r>
            <a:r>
              <a:rPr lang="en-US" dirty="0">
                <a:solidFill>
                  <a:schemeClr val="tx1"/>
                </a:solidFill>
                <a:latin typeface="Gill Sans MT" panose="020B0502020104020203" pitchFamily="34" charset="0"/>
              </a:rPr>
              <a:t>,  Ariel </a:t>
            </a:r>
            <a:r>
              <a:rPr lang="en-US" dirty="0" err="1">
                <a:solidFill>
                  <a:schemeClr val="tx1"/>
                </a:solidFill>
                <a:latin typeface="Gill Sans MT" panose="020B0502020104020203" pitchFamily="34" charset="0"/>
              </a:rPr>
              <a:t>Bierbuam</a:t>
            </a:r>
            <a:r>
              <a:rPr lang="en-US" dirty="0">
                <a:solidFill>
                  <a:schemeClr val="tx1"/>
                </a:solidFill>
                <a:latin typeface="Gill Sans MT" panose="020B0502020104020203" pitchFamily="34" charset="0"/>
              </a:rPr>
              <a:t>, Sheri Parks, Katherine </a:t>
            </a:r>
            <a:r>
              <a:rPr lang="en-US" dirty="0" err="1">
                <a:solidFill>
                  <a:schemeClr val="tx1"/>
                </a:solidFill>
                <a:latin typeface="Gill Sans MT" panose="020B0502020104020203" pitchFamily="34" charset="0"/>
              </a:rPr>
              <a:t>Klosek</a:t>
            </a:r>
            <a:r>
              <a:rPr lang="en-US" dirty="0">
                <a:solidFill>
                  <a:schemeClr val="tx1"/>
                </a:solidFill>
                <a:latin typeface="Gill Sans MT" panose="020B0502020104020203" pitchFamily="34" charset="0"/>
              </a:rPr>
              <a:t>, Lauren </a:t>
            </a:r>
            <a:r>
              <a:rPr lang="en-US" dirty="0" err="1">
                <a:solidFill>
                  <a:schemeClr val="tx1"/>
                </a:solidFill>
                <a:latin typeface="Gill Sans MT" panose="020B0502020104020203" pitchFamily="34" charset="0"/>
              </a:rPr>
              <a:t>Stamm</a:t>
            </a:r>
            <a:r>
              <a:rPr lang="en-US" dirty="0">
                <a:solidFill>
                  <a:schemeClr val="tx1"/>
                </a:solidFill>
                <a:latin typeface="Gill Sans MT" panose="020B0502020104020203" pitchFamily="34" charset="0"/>
              </a:rPr>
              <a:t>, Gail </a:t>
            </a:r>
            <a:r>
              <a:rPr lang="en-US" dirty="0" err="1">
                <a:solidFill>
                  <a:schemeClr val="tx1"/>
                </a:solidFill>
                <a:latin typeface="Gill Sans MT" panose="020B0502020104020203" pitchFamily="34" charset="0"/>
              </a:rPr>
              <a:t>Sunderman</a:t>
            </a:r>
            <a:r>
              <a:rPr lang="en-US" dirty="0">
                <a:solidFill>
                  <a:schemeClr val="tx1"/>
                </a:solidFill>
                <a:latin typeface="Gill Sans MT" panose="020B0502020104020203" pitchFamily="34" charset="0"/>
              </a:rPr>
              <a:t>, Kevin Kornegay, </a:t>
            </a:r>
            <a:r>
              <a:rPr lang="en-US" dirty="0" err="1">
                <a:solidFill>
                  <a:schemeClr val="tx1"/>
                </a:solidFill>
                <a:latin typeface="Gill Sans MT" panose="020B0502020104020203" pitchFamily="34" charset="0"/>
              </a:rPr>
              <a:t>Shonte</a:t>
            </a:r>
            <a:r>
              <a:rPr lang="en-US" dirty="0">
                <a:solidFill>
                  <a:schemeClr val="tx1"/>
                </a:solidFill>
                <a:latin typeface="Gill Sans MT" panose="020B0502020104020203" pitchFamily="34" charset="0"/>
              </a:rPr>
              <a:t> Eldridge,  Andre Robinson, Wanda Best,  </a:t>
            </a:r>
            <a:r>
              <a:rPr lang="en-US" dirty="0" err="1">
                <a:solidFill>
                  <a:schemeClr val="tx1"/>
                </a:solidFill>
                <a:latin typeface="Gill Sans MT" panose="020B0502020104020203" pitchFamily="34" charset="0"/>
              </a:rPr>
              <a:t>Azalee</a:t>
            </a:r>
            <a:r>
              <a:rPr lang="en-US" dirty="0">
                <a:solidFill>
                  <a:schemeClr val="tx1"/>
                </a:solidFill>
                <a:latin typeface="Gill Sans MT" panose="020B0502020104020203" pitchFamily="34" charset="0"/>
              </a:rPr>
              <a:t> Fisher,  Anthony </a:t>
            </a:r>
            <a:r>
              <a:rPr lang="en-US" dirty="0" err="1">
                <a:solidFill>
                  <a:schemeClr val="tx1"/>
                </a:solidFill>
                <a:latin typeface="Gill Sans MT" panose="020B0502020104020203" pitchFamily="34" charset="0"/>
              </a:rPr>
              <a:t>Pressly</a:t>
            </a:r>
            <a:r>
              <a:rPr lang="en-US" dirty="0">
                <a:solidFill>
                  <a:schemeClr val="tx1"/>
                </a:solidFill>
                <a:latin typeface="Gill Sans MT" panose="020B0502020104020203" pitchFamily="34" charset="0"/>
              </a:rPr>
              <a:t>, Bethany Swain</a:t>
            </a:r>
          </a:p>
          <a:p>
            <a:r>
              <a:rPr lang="en-US" dirty="0">
                <a:solidFill>
                  <a:schemeClr val="tx1"/>
                </a:solidFill>
                <a:latin typeface="Gill Sans MT" panose="020B0502020104020203" pitchFamily="34" charset="0"/>
              </a:rPr>
              <a:t>University of Maryland, College Park; University of Baltimore; Morgan State University; Johns Hopkins University; City of Baltimore; Upton Planning Committee; Mount Royal CDC; Druid Heights CDC</a:t>
            </a:r>
          </a:p>
          <a:p>
            <a:r>
              <a:rPr lang="en-US" dirty="0">
                <a:solidFill>
                  <a:schemeClr val="tx1"/>
                </a:solidFill>
                <a:latin typeface="Gill Sans MT" panose="020B0502020104020203" pitchFamily="34" charset="0"/>
              </a:rPr>
              <a:t>http://www.umdsmartgrowth.org/city/baltimore-smart-cities-project/</a:t>
            </a:r>
          </a:p>
        </p:txBody>
      </p:sp>
      <p:pic>
        <p:nvPicPr>
          <p:cNvPr id="8" name="Picture 2" descr="ttps://www.nsf.gov/images/logos/ns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2" name="Picture 11">
            <a:extLst>
              <a:ext uri="{FF2B5EF4-FFF2-40B4-BE49-F238E27FC236}">
                <a16:creationId xmlns:a16="http://schemas.microsoft.com/office/drawing/2014/main" id="{331AEE49-FF5E-AA4A-8731-F6F850307C2C}"/>
              </a:ext>
            </a:extLst>
          </p:cNvPr>
          <p:cNvPicPr>
            <a:picLocks noChangeAspect="1"/>
          </p:cNvPicPr>
          <p:nvPr/>
        </p:nvPicPr>
        <p:blipFill rotWithShape="1">
          <a:blip r:embed="rId4">
            <a:alphaModFix amt="33000"/>
            <a:extLst>
              <a:ext uri="{BEBA8EAE-BF5A-486C-A8C5-ECC9F3942E4B}">
                <a14:imgProps xmlns:a14="http://schemas.microsoft.com/office/drawing/2010/main">
                  <a14:imgLayer r:embed="rId5">
                    <a14:imgEffect>
                      <a14:saturation sat="46000"/>
                    </a14:imgEffect>
                  </a14:imgLayer>
                </a14:imgProps>
              </a:ext>
            </a:extLst>
          </a:blip>
          <a:srcRect b="4922"/>
          <a:stretch/>
        </p:blipFill>
        <p:spPr>
          <a:xfrm>
            <a:off x="0" y="360476"/>
            <a:ext cx="12192000" cy="1632875"/>
          </a:xfrm>
          <a:prstGeom prst="rect">
            <a:avLst/>
          </a:prstGeom>
        </p:spPr>
      </p:pic>
    </p:spTree>
    <p:extLst>
      <p:ext uri="{BB962C8B-B14F-4D97-AF65-F5344CB8AC3E}">
        <p14:creationId xmlns:p14="http://schemas.microsoft.com/office/powerpoint/2010/main" val="1733810832"/>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latin typeface="Gill Sans MT" panose="020B0502020104020203" pitchFamily="34" charset="0"/>
              </a:rPr>
              <a:t>Project Aims</a:t>
            </a:r>
          </a:p>
        </p:txBody>
      </p:sp>
      <p:sp>
        <p:nvSpPr>
          <p:cNvPr id="2" name="TextBox 1"/>
          <p:cNvSpPr txBox="1"/>
          <p:nvPr/>
        </p:nvSpPr>
        <p:spPr>
          <a:xfrm>
            <a:off x="1050282" y="1504109"/>
            <a:ext cx="5836293" cy="4154984"/>
          </a:xfrm>
          <a:prstGeom prst="rect">
            <a:avLst/>
          </a:prstGeom>
          <a:noFill/>
        </p:spPr>
        <p:txBody>
          <a:bodyPr wrap="square" rtlCol="0">
            <a:spAutoFit/>
          </a:bodyPr>
          <a:lstStyle/>
          <a:p>
            <a:pPr marL="285750" indent="-285750">
              <a:buFont typeface="Arial" panose="020B0604020202020204" pitchFamily="34" charset="0"/>
              <a:buChar char="•"/>
            </a:pPr>
            <a:r>
              <a:rPr lang="en-US" sz="3300" dirty="0">
                <a:latin typeface="Gill Sans MT" panose="020B0502020104020203" pitchFamily="34" charset="0"/>
              </a:rPr>
              <a:t>Community focused, </a:t>
            </a:r>
          </a:p>
          <a:p>
            <a:r>
              <a:rPr lang="en-US" sz="3300" dirty="0">
                <a:latin typeface="Gill Sans MT" panose="020B0502020104020203" pitchFamily="34" charset="0"/>
              </a:rPr>
              <a:t>   </a:t>
            </a:r>
            <a:r>
              <a:rPr lang="en-US" sz="3300" b="1" dirty="0">
                <a:solidFill>
                  <a:schemeClr val="accent2"/>
                </a:solidFill>
                <a:latin typeface="Gill Sans MT" panose="020B0502020104020203" pitchFamily="34" charset="0"/>
                <a:ea typeface="+mj-ea"/>
                <a:cs typeface="+mj-cs"/>
              </a:rPr>
              <a:t>needs-based</a:t>
            </a:r>
            <a:r>
              <a:rPr lang="en-US" sz="3300" dirty="0">
                <a:latin typeface="Gill Sans MT" panose="020B0502020104020203" pitchFamily="34" charset="0"/>
              </a:rPr>
              <a:t> assessment </a:t>
            </a:r>
          </a:p>
          <a:p>
            <a:endParaRPr lang="en-US" sz="3300" dirty="0">
              <a:latin typeface="Gill Sans MT" panose="020B0502020104020203" pitchFamily="34" charset="0"/>
            </a:endParaRPr>
          </a:p>
          <a:p>
            <a:pPr marL="285750" indent="-285750">
              <a:buFont typeface="Arial" panose="020B0604020202020204" pitchFamily="34" charset="0"/>
              <a:buChar char="•"/>
            </a:pPr>
            <a:r>
              <a:rPr lang="en-US" sz="3300" dirty="0">
                <a:latin typeface="Gill Sans MT" panose="020B0502020104020203" pitchFamily="34" charset="0"/>
              </a:rPr>
              <a:t>Create relationship matrix between neighborhoods, social scientists, technologists, City government, and community stakeholders</a:t>
            </a:r>
            <a:endParaRPr lang="en-US" dirty="0">
              <a:latin typeface="Gill Sans MT" panose="020B0502020104020203"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17" t="2154" r="4081" b="1928"/>
          <a:stretch/>
        </p:blipFill>
        <p:spPr>
          <a:xfrm rot="5400000">
            <a:off x="6762273" y="1567064"/>
            <a:ext cx="5186363" cy="4029075"/>
          </a:xfrm>
          <a:prstGeom prst="rect">
            <a:avLst/>
          </a:prstGeom>
        </p:spPr>
      </p:pic>
    </p:spTree>
    <p:extLst>
      <p:ext uri="{BB962C8B-B14F-4D97-AF65-F5344CB8AC3E}">
        <p14:creationId xmlns:p14="http://schemas.microsoft.com/office/powerpoint/2010/main" val="700523190"/>
      </p:ext>
    </p:extLst>
  </p:cSld>
  <p:clrMapOvr>
    <a:masterClrMapping/>
  </p:clrMapOvr>
  <p:transition advTm="6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285875" y="373063"/>
            <a:ext cx="9215437" cy="762000"/>
          </a:xfrm>
        </p:spPr>
        <p:txBody>
          <a:bodyPr>
            <a:noAutofit/>
          </a:bodyPr>
          <a:lstStyle/>
          <a:p>
            <a:pPr>
              <a:lnSpc>
                <a:spcPct val="100000"/>
              </a:lnSpc>
            </a:pPr>
            <a:r>
              <a:rPr lang="en-US" sz="4000" b="1" dirty="0">
                <a:solidFill>
                  <a:schemeClr val="accent2"/>
                </a:solidFill>
              </a:rPr>
              <a:t>Updates</a:t>
            </a:r>
          </a:p>
        </p:txBody>
      </p:sp>
      <p:sp>
        <p:nvSpPr>
          <p:cNvPr id="2" name="TextBox 1"/>
          <p:cNvSpPr txBox="1"/>
          <p:nvPr/>
        </p:nvSpPr>
        <p:spPr>
          <a:xfrm>
            <a:off x="713097" y="2160598"/>
            <a:ext cx="5844865" cy="3170099"/>
          </a:xfrm>
          <a:prstGeom prst="rect">
            <a:avLst/>
          </a:prstGeom>
          <a:noFill/>
        </p:spPr>
        <p:txBody>
          <a:bodyPr wrap="square" rtlCol="0">
            <a:spAutoFit/>
          </a:bodyPr>
          <a:lstStyle/>
          <a:p>
            <a:r>
              <a:rPr lang="en-US" sz="3200" b="1" dirty="0"/>
              <a:t>Deliverable: </a:t>
            </a:r>
          </a:p>
          <a:p>
            <a:r>
              <a:rPr lang="en-US" sz="2600" b="1" dirty="0">
                <a:solidFill>
                  <a:schemeClr val="accent2"/>
                </a:solidFill>
                <a:latin typeface="+mj-lt"/>
                <a:ea typeface="+mj-ea"/>
                <a:cs typeface="+mj-cs"/>
              </a:rPr>
              <a:t>10 focus groups; two sets of surveys</a:t>
            </a:r>
          </a:p>
          <a:p>
            <a:endParaRPr lang="en-US" sz="3200" b="1" dirty="0"/>
          </a:p>
          <a:p>
            <a:r>
              <a:rPr lang="en-US" sz="3200" b="1" dirty="0"/>
              <a:t>Outcome:</a:t>
            </a:r>
          </a:p>
          <a:p>
            <a:r>
              <a:rPr lang="en-US" sz="2600" b="1" dirty="0">
                <a:solidFill>
                  <a:schemeClr val="accent2"/>
                </a:solidFill>
                <a:latin typeface="+mj-lt"/>
                <a:ea typeface="+mj-ea"/>
                <a:cs typeface="+mj-cs"/>
              </a:rPr>
              <a:t>City engagement and leadership of stakeholder continuity through development of a Smart Cities Council</a:t>
            </a:r>
          </a:p>
        </p:txBody>
      </p:sp>
      <p:pic>
        <p:nvPicPr>
          <p:cNvPr id="5" name="Picture 4">
            <a:extLst>
              <a:ext uri="{FF2B5EF4-FFF2-40B4-BE49-F238E27FC236}">
                <a16:creationId xmlns:a16="http://schemas.microsoft.com/office/drawing/2014/main" id="{F95B5D4C-06FC-446A-A0D4-79187000D153}"/>
              </a:ext>
            </a:extLst>
          </p:cNvPr>
          <p:cNvPicPr>
            <a:picLocks noChangeAspect="1"/>
          </p:cNvPicPr>
          <p:nvPr/>
        </p:nvPicPr>
        <p:blipFill rotWithShape="1">
          <a:blip r:embed="rId3"/>
          <a:srcRect l="2972" t="669" r="-1929"/>
          <a:stretch/>
        </p:blipFill>
        <p:spPr>
          <a:xfrm>
            <a:off x="7072312" y="1171575"/>
            <a:ext cx="4269429" cy="5422583"/>
          </a:xfrm>
          <a:prstGeom prst="rect">
            <a:avLst/>
          </a:prstGeom>
        </p:spPr>
      </p:pic>
    </p:spTree>
    <p:extLst>
      <p:ext uri="{BB962C8B-B14F-4D97-AF65-F5344CB8AC3E}">
        <p14:creationId xmlns:p14="http://schemas.microsoft.com/office/powerpoint/2010/main" val="906752759"/>
      </p:ext>
    </p:extLst>
  </p:cSld>
  <p:clrMapOvr>
    <a:masterClrMapping/>
  </p:clrMapOvr>
  <p:transition advTm="6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278343" y="387350"/>
            <a:ext cx="4817657" cy="762000"/>
          </a:xfrm>
        </p:spPr>
        <p:txBody>
          <a:bodyPr>
            <a:noAutofit/>
          </a:bodyPr>
          <a:lstStyle/>
          <a:p>
            <a:pPr>
              <a:lnSpc>
                <a:spcPct val="100000"/>
              </a:lnSpc>
            </a:pPr>
            <a:r>
              <a:rPr lang="en-US" sz="4000" b="1" dirty="0">
                <a:solidFill>
                  <a:schemeClr val="accent2"/>
                </a:solidFill>
              </a:rPr>
              <a:t>Updates</a:t>
            </a:r>
          </a:p>
        </p:txBody>
      </p:sp>
      <p:sp>
        <p:nvSpPr>
          <p:cNvPr id="2" name="TextBox 1"/>
          <p:cNvSpPr txBox="1"/>
          <p:nvPr/>
        </p:nvSpPr>
        <p:spPr>
          <a:xfrm>
            <a:off x="468630" y="1403624"/>
            <a:ext cx="6000750" cy="5139869"/>
          </a:xfrm>
          <a:prstGeom prst="rect">
            <a:avLst/>
          </a:prstGeom>
          <a:noFill/>
        </p:spPr>
        <p:txBody>
          <a:bodyPr wrap="square" rtlCol="0">
            <a:spAutoFit/>
          </a:bodyPr>
          <a:lstStyle/>
          <a:p>
            <a:pPr algn="ctr">
              <a:spcBef>
                <a:spcPct val="0"/>
              </a:spcBef>
            </a:pPr>
            <a:r>
              <a:rPr lang="en-US" sz="4000" b="1" dirty="0">
                <a:latin typeface="+mj-lt"/>
                <a:ea typeface="+mj-ea"/>
                <a:cs typeface="+mj-cs"/>
              </a:rPr>
              <a:t>Sociotechnical outcome:</a:t>
            </a:r>
          </a:p>
          <a:p>
            <a:pPr algn="ctr"/>
            <a:r>
              <a:rPr lang="en-US" sz="3600" b="1" dirty="0">
                <a:solidFill>
                  <a:schemeClr val="accent2"/>
                </a:solidFill>
                <a:latin typeface="+mj-lt"/>
                <a:ea typeface="+mj-ea"/>
                <a:cs typeface="+mj-cs"/>
              </a:rPr>
              <a:t>development of new technologies (like 5G or autonomous vehicles) belie neighborhood realities</a:t>
            </a:r>
          </a:p>
          <a:p>
            <a:pPr algn="ctr"/>
            <a:endParaRPr lang="en-US" sz="3600" b="1" dirty="0">
              <a:solidFill>
                <a:schemeClr val="accent2"/>
              </a:solidFill>
              <a:latin typeface="+mj-lt"/>
              <a:ea typeface="+mj-ea"/>
              <a:cs typeface="+mj-cs"/>
            </a:endParaRPr>
          </a:p>
          <a:p>
            <a:pPr marL="514350" indent="-514350" algn="ctr">
              <a:buFont typeface="+mj-lt"/>
              <a:buAutoNum type="arabicPeriod"/>
            </a:pPr>
            <a:r>
              <a:rPr lang="en-US" sz="3600" b="1" dirty="0">
                <a:latin typeface="+mj-lt"/>
                <a:ea typeface="+mj-ea"/>
                <a:cs typeface="+mj-cs"/>
              </a:rPr>
              <a:t>Connectivity</a:t>
            </a:r>
          </a:p>
          <a:p>
            <a:pPr marL="514350" indent="-514350" algn="ctr">
              <a:buFont typeface="+mj-lt"/>
              <a:buAutoNum type="arabicPeriod"/>
            </a:pPr>
            <a:r>
              <a:rPr lang="en-US" sz="3600" b="1" dirty="0">
                <a:latin typeface="+mj-lt"/>
                <a:ea typeface="+mj-ea"/>
                <a:cs typeface="+mj-cs"/>
              </a:rPr>
              <a:t>Safety</a:t>
            </a:r>
          </a:p>
          <a:p>
            <a:pPr marL="514350" indent="-514350" algn="ctr">
              <a:buFont typeface="+mj-lt"/>
              <a:buAutoNum type="arabicPeriod"/>
            </a:pPr>
            <a:r>
              <a:rPr lang="en-US" sz="3600" b="1" dirty="0">
                <a:latin typeface="+mj-lt"/>
                <a:ea typeface="+mj-ea"/>
                <a:cs typeface="+mj-cs"/>
              </a:rPr>
              <a:t>Jobs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609" y="209244"/>
            <a:ext cx="5149761" cy="6439512"/>
          </a:xfrm>
          <a:prstGeom prst="rect">
            <a:avLst/>
          </a:prstGeom>
        </p:spPr>
      </p:pic>
    </p:spTree>
    <p:extLst>
      <p:ext uri="{BB962C8B-B14F-4D97-AF65-F5344CB8AC3E}">
        <p14:creationId xmlns:p14="http://schemas.microsoft.com/office/powerpoint/2010/main" val="3602698747"/>
      </p:ext>
    </p:extLst>
  </p:cSld>
  <p:clrMapOvr>
    <a:masterClrMapping/>
  </p:clrMapOvr>
  <p:transition advTm="6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97876" y="1724025"/>
            <a:ext cx="3381375" cy="2952750"/>
          </a:xfrm>
          <a:prstGeom prst="rect">
            <a:avLst/>
          </a:prstGeom>
        </p:spPr>
      </p:pic>
      <p:sp>
        <p:nvSpPr>
          <p:cNvPr id="8" name="Title 8"/>
          <p:cNvSpPr>
            <a:spLocks noGrp="1"/>
          </p:cNvSpPr>
          <p:nvPr>
            <p:ph type="title" idx="4294967295"/>
          </p:nvPr>
        </p:nvSpPr>
        <p:spPr>
          <a:xfrm>
            <a:off x="2070411" y="130175"/>
            <a:ext cx="8018153" cy="762000"/>
          </a:xfrm>
        </p:spPr>
        <p:txBody>
          <a:bodyPr>
            <a:noAutofit/>
          </a:bodyPr>
          <a:lstStyle/>
          <a:p>
            <a:pPr algn="l">
              <a:lnSpc>
                <a:spcPct val="100000"/>
              </a:lnSpc>
            </a:pPr>
            <a:r>
              <a:rPr lang="en-US" sz="4000" b="1" dirty="0">
                <a:solidFill>
                  <a:schemeClr val="accent2"/>
                </a:solidFill>
              </a:rPr>
              <a:t>Planned Outcomes/Next Steps</a:t>
            </a:r>
          </a:p>
        </p:txBody>
      </p:sp>
      <p:sp>
        <p:nvSpPr>
          <p:cNvPr id="2" name="TextBox 1"/>
          <p:cNvSpPr txBox="1"/>
          <p:nvPr/>
        </p:nvSpPr>
        <p:spPr>
          <a:xfrm>
            <a:off x="513072" y="1055532"/>
            <a:ext cx="8888103" cy="5509200"/>
          </a:xfrm>
          <a:prstGeom prst="rect">
            <a:avLst/>
          </a:prstGeom>
          <a:noFill/>
        </p:spPr>
        <p:txBody>
          <a:bodyPr wrap="square" rtlCol="0">
            <a:spAutoFit/>
          </a:bodyPr>
          <a:lstStyle/>
          <a:p>
            <a:pPr lvl="0"/>
            <a:r>
              <a:rPr lang="en-US" sz="3200" b="1" dirty="0"/>
              <a:t>Work with community engaged stakeholders and the City to leverage the smart cities movement: </a:t>
            </a:r>
          </a:p>
          <a:p>
            <a:pPr lvl="0"/>
            <a:endParaRPr lang="en-US" sz="3200" b="1" dirty="0"/>
          </a:p>
          <a:p>
            <a:pPr marL="457200" indent="-457200">
              <a:buFont typeface="Arial" panose="020B0604020202020204" pitchFamily="34" charset="0"/>
              <a:buChar char="•"/>
            </a:pPr>
            <a:r>
              <a:rPr lang="en-US" sz="3200" b="1" dirty="0">
                <a:solidFill>
                  <a:srgbClr val="C0504D"/>
                </a:solidFill>
              </a:rPr>
              <a:t>Community internet access </a:t>
            </a:r>
          </a:p>
          <a:p>
            <a:pPr marL="457200" indent="-457200">
              <a:buFont typeface="Arial" panose="020B0604020202020204" pitchFamily="34" charset="0"/>
              <a:buChar char="•"/>
            </a:pPr>
            <a:r>
              <a:rPr lang="en-US" sz="3200" b="1" dirty="0">
                <a:solidFill>
                  <a:srgbClr val="C0504D"/>
                </a:solidFill>
              </a:rPr>
              <a:t>Smart cities related job training programs </a:t>
            </a:r>
          </a:p>
          <a:p>
            <a:pPr marL="457200" lvl="0" indent="-457200">
              <a:buFont typeface="Arial" panose="020B0604020202020204" pitchFamily="34" charset="0"/>
              <a:buChar char="•"/>
            </a:pPr>
            <a:r>
              <a:rPr lang="en-US" sz="3200" b="1" dirty="0">
                <a:solidFill>
                  <a:srgbClr val="C0504D"/>
                </a:solidFill>
              </a:rPr>
              <a:t>Prioritized City infrastructure </a:t>
            </a:r>
          </a:p>
          <a:p>
            <a:pPr lvl="0"/>
            <a:r>
              <a:rPr lang="en-US" sz="3200" b="1" dirty="0">
                <a:solidFill>
                  <a:srgbClr val="C0504D"/>
                </a:solidFill>
              </a:rPr>
              <a:t>		investments – </a:t>
            </a:r>
            <a:r>
              <a:rPr lang="en-US" sz="3200" b="1" dirty="0" err="1"/>
              <a:t>Gov</a:t>
            </a:r>
            <a:r>
              <a:rPr lang="en-US" sz="3200" b="1" dirty="0"/>
              <a:t> Ex</a:t>
            </a:r>
          </a:p>
          <a:p>
            <a:pPr marL="457200" lvl="0" indent="-457200">
              <a:buFont typeface="Arial" panose="020B0604020202020204" pitchFamily="34" charset="0"/>
              <a:buChar char="•"/>
            </a:pPr>
            <a:r>
              <a:rPr lang="en-US" sz="3200" b="1" dirty="0">
                <a:solidFill>
                  <a:srgbClr val="C0504D"/>
                </a:solidFill>
              </a:rPr>
              <a:t>Data citizens – increase familiarity with existing data portals; improve the quality of the data and increase access to that data - </a:t>
            </a:r>
            <a:r>
              <a:rPr lang="en-US" sz="3200" b="1" dirty="0"/>
              <a:t>BNIA</a:t>
            </a:r>
          </a:p>
          <a:p>
            <a:pPr lvl="0"/>
            <a:endParaRPr lang="en-US" sz="3200" b="1" dirty="0"/>
          </a:p>
        </p:txBody>
      </p:sp>
    </p:spTree>
    <p:extLst>
      <p:ext uri="{BB962C8B-B14F-4D97-AF65-F5344CB8AC3E}">
        <p14:creationId xmlns:p14="http://schemas.microsoft.com/office/powerpoint/2010/main" val="2096842574"/>
      </p:ext>
    </p:extLst>
  </p:cSld>
  <p:clrMapOvr>
    <a:masterClrMapping/>
  </p:clrMapOvr>
  <p:transition advTm="6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16501</TotalTime>
  <Words>500</Words>
  <Application>Microsoft Office PowerPoint</Application>
  <PresentationFormat>Widescreen</PresentationFormat>
  <Paragraphs>59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MT</vt:lpstr>
      <vt:lpstr>Office Theme</vt:lpstr>
      <vt:lpstr>PowerPoint Presentation</vt:lpstr>
      <vt:lpstr>Project Aims</vt:lpstr>
      <vt:lpstr>Updates</vt:lpstr>
      <vt:lpstr>Updates</vt:lpstr>
      <vt:lpstr>Planned Outcomes/Next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Tara Burke</cp:lastModifiedBy>
  <cp:revision>127</cp:revision>
  <cp:lastPrinted>2019-03-15T17:16:30Z</cp:lastPrinted>
  <dcterms:created xsi:type="dcterms:W3CDTF">2016-01-15T22:20:06Z</dcterms:created>
  <dcterms:modified xsi:type="dcterms:W3CDTF">2019-03-20T11:35:57Z</dcterms:modified>
  <cp:category/>
</cp:coreProperties>
</file>