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57" r:id="rId2"/>
    <p:sldId id="277" r:id="rId3"/>
    <p:sldId id="278" r:id="rId4"/>
    <p:sldId id="276" r:id="rId5"/>
    <p:sldId id="26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12" autoAdjust="0"/>
    <p:restoredTop sz="90984" autoAdjust="0"/>
  </p:normalViewPr>
  <p:slideViewPr>
    <p:cSldViewPr snapToGrid="0" snapToObjects="1">
      <p:cViewPr varScale="1">
        <p:scale>
          <a:sx n="74" d="100"/>
          <a:sy n="74" d="100"/>
        </p:scale>
        <p:origin x="1592"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BRIEFLY INTRODUCE YOURSELF AND YOUR</a:t>
            </a:r>
            <a:r>
              <a:rPr lang="en-US" b="1" baseline="0" dirty="0"/>
              <a:t> INVESTIGATORS (10 sec slide)</a:t>
            </a:r>
          </a:p>
          <a:p>
            <a:endParaRPr lang="en-US" dirty="0"/>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329676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 brief background:</a:t>
            </a:r>
            <a:r>
              <a:rPr lang="en-US" b="1" baseline="0" dirty="0"/>
              <a:t> P</a:t>
            </a:r>
            <a:r>
              <a:rPr lang="en-US" b="1" dirty="0"/>
              <a:t>lease describe the</a:t>
            </a:r>
            <a:r>
              <a:rPr lang="en-US" b="1" baseline="0" dirty="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2069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55637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89062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4264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3/24/19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jpeg"/><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jpeg"/><Relationship Id="rId16"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6" Type="http://schemas.openxmlformats.org/officeDocument/2006/relationships/hyperlink" Target="http://www.spatial.cs.umn.edu/Project/smart-city/index.html" TargetMode="External"/><Relationship Id="rId7" Type="http://schemas.openxmlformats.org/officeDocument/2006/relationships/image" Target="../media/image3.jpeg"/><Relationship Id="rId8" Type="http://schemas.openxmlformats.org/officeDocument/2006/relationships/image" Target="../media/image4.gif"/><Relationship Id="rId9" Type="http://schemas.openxmlformats.org/officeDocument/2006/relationships/image" Target="../media/image5.jpeg"/><Relationship Id="rId10"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31AEE49-FF5E-AA4A-8731-F6F850307C2C}"/>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59822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338554"/>
          </a:xfrm>
          <a:prstGeom prst="rect">
            <a:avLst/>
          </a:prstGeom>
          <a:solidFill>
            <a:schemeClr val="accent1">
              <a:lumMod val="20000"/>
              <a:lumOff val="80000"/>
            </a:schemeClr>
          </a:solidFill>
        </p:spPr>
        <p:txBody>
          <a:bodyPr wrap="square" rtlCol="0">
            <a:spAutoFit/>
          </a:bodyPr>
          <a:lstStyle/>
          <a:p>
            <a:pPr algn="ctr"/>
            <a:r>
              <a:rPr lang="en-US" sz="1600" dirty="0">
                <a:latin typeface="Arial" charset="0"/>
                <a:ea typeface="Arial" charset="0"/>
                <a:cs typeface="Arial" charset="0"/>
              </a:rPr>
              <a:t>2019 NSF SMART AND CONNECTED COMMUNITIES PI MEETING</a:t>
            </a:r>
          </a:p>
        </p:txBody>
      </p:sp>
      <p:sp>
        <p:nvSpPr>
          <p:cNvPr id="11" name="Rectangle 10">
            <a:extLst>
              <a:ext uri="{FF2B5EF4-FFF2-40B4-BE49-F238E27FC236}">
                <a16:creationId xmlns="" xmlns:a16="http://schemas.microsoft.com/office/drawing/2014/main" id="{F935C280-BF33-F646-B19A-2FCF7D307EB4}"/>
              </a:ext>
            </a:extLst>
          </p:cNvPr>
          <p:cNvSpPr/>
          <p:nvPr/>
        </p:nvSpPr>
        <p:spPr>
          <a:xfrm>
            <a:off x="0" y="332369"/>
            <a:ext cx="12192000" cy="1261884"/>
          </a:xfrm>
          <a:prstGeom prst="rect">
            <a:avLst/>
          </a:prstGeom>
        </p:spPr>
        <p:txBody>
          <a:bodyPr wrap="square">
            <a:spAutoFit/>
          </a:bodyPr>
          <a:lstStyle/>
          <a:p>
            <a:pPr algn="ctr"/>
            <a:r>
              <a:rPr lang="en-US" sz="2000" b="1" dirty="0">
                <a:latin typeface="Arial" charset="0"/>
                <a:ea typeface="Arial" charset="0"/>
                <a:cs typeface="Arial" charset="0"/>
              </a:rPr>
              <a:t>S&amp;CC-IRG Track 1: </a:t>
            </a:r>
            <a:r>
              <a:rPr lang="en-US" sz="2400" b="1" dirty="0">
                <a:solidFill>
                  <a:srgbClr val="C00000"/>
                </a:solidFill>
                <a:latin typeface="Arial" charset="0"/>
                <a:ea typeface="Arial" charset="0"/>
                <a:cs typeface="Arial" charset="0"/>
              </a:rPr>
              <a:t>Connecting the Smart-City Paradigm </a:t>
            </a:r>
            <a:r>
              <a:rPr lang="en-US" sz="2400" b="1" dirty="0">
                <a:solidFill>
                  <a:srgbClr val="002060"/>
                </a:solidFill>
                <a:latin typeface="Arial" charset="0"/>
                <a:ea typeface="Arial" charset="0"/>
                <a:cs typeface="Arial" charset="0"/>
              </a:rPr>
              <a:t>with </a:t>
            </a:r>
          </a:p>
          <a:p>
            <a:pPr algn="ctr"/>
            <a:r>
              <a:rPr lang="en-US" sz="2400" b="1" dirty="0">
                <a:solidFill>
                  <a:srgbClr val="002060"/>
                </a:solidFill>
                <a:latin typeface="Arial" charset="0"/>
                <a:ea typeface="Arial" charset="0"/>
                <a:cs typeface="Arial" charset="0"/>
              </a:rPr>
              <a:t>a </a:t>
            </a:r>
            <a:r>
              <a:rPr lang="en-US" sz="2400" b="1" i="1" dirty="0">
                <a:solidFill>
                  <a:srgbClr val="7030A0"/>
                </a:solidFill>
                <a:latin typeface="Arial" charset="0"/>
                <a:ea typeface="Arial" charset="0"/>
                <a:cs typeface="Arial" charset="0"/>
              </a:rPr>
              <a:t>Sustainable Urban Infrastructure Systems Framework </a:t>
            </a:r>
          </a:p>
          <a:p>
            <a:pPr algn="ctr"/>
            <a:r>
              <a:rPr lang="en-US" sz="2400" b="1" dirty="0">
                <a:solidFill>
                  <a:srgbClr val="FF0000"/>
                </a:solidFill>
                <a:latin typeface="Arial" charset="0"/>
                <a:ea typeface="Arial" charset="0"/>
                <a:cs typeface="Arial" charset="0"/>
              </a:rPr>
              <a:t>to Advance Equity in Communities</a:t>
            </a:r>
            <a:r>
              <a:rPr lang="en-US" sz="2800" b="1" dirty="0">
                <a:solidFill>
                  <a:srgbClr val="FF0000"/>
                </a:solidFill>
                <a:latin typeface="Arial" charset="0"/>
                <a:ea typeface="Arial" charset="0"/>
                <a:cs typeface="Arial" charset="0"/>
              </a:rPr>
              <a:t> </a:t>
            </a:r>
            <a:r>
              <a:rPr lang="en-US" sz="2400" b="1" dirty="0" smtClean="0">
                <a:latin typeface="Arial" charset="0"/>
                <a:ea typeface="Arial" charset="0"/>
                <a:cs typeface="Arial" charset="0"/>
              </a:rPr>
              <a:t>(NSF Award </a:t>
            </a:r>
            <a:r>
              <a:rPr lang="en-US" sz="2400" b="1" dirty="0">
                <a:latin typeface="Arial" charset="0"/>
                <a:ea typeface="Arial" charset="0"/>
                <a:cs typeface="Arial" charset="0"/>
              </a:rPr>
              <a:t>#</a:t>
            </a:r>
            <a:r>
              <a:rPr lang="en-US" sz="2400" b="1" dirty="0" smtClean="0">
                <a:latin typeface="Arial" charset="0"/>
                <a:ea typeface="Arial" charset="0"/>
                <a:cs typeface="Arial" charset="0"/>
              </a:rPr>
              <a:t>1737633)</a:t>
            </a:r>
            <a:r>
              <a:rPr lang="en-US" sz="2000" b="1" dirty="0" smtClean="0">
                <a:latin typeface="Arial" charset="0"/>
                <a:ea typeface="Arial" charset="0"/>
                <a:cs typeface="Arial" charset="0"/>
              </a:rPr>
              <a:t> </a:t>
            </a:r>
            <a:endParaRPr lang="en-US" sz="2400" b="1" dirty="0">
              <a:latin typeface="Arial" charset="0"/>
              <a:ea typeface="Arial" charset="0"/>
              <a:cs typeface="Arial" charset="0"/>
            </a:endParaRPr>
          </a:p>
        </p:txBody>
      </p:sp>
      <p:sp>
        <p:nvSpPr>
          <p:cNvPr id="2" name="TextBox 1">
            <a:extLst>
              <a:ext uri="{FF2B5EF4-FFF2-40B4-BE49-F238E27FC236}">
                <a16:creationId xmlns="" xmlns:a16="http://schemas.microsoft.com/office/drawing/2014/main" id="{9E53EF77-76EB-0B4D-83FF-F558FCCA92A3}"/>
              </a:ext>
            </a:extLst>
          </p:cNvPr>
          <p:cNvSpPr txBox="1"/>
          <p:nvPr/>
        </p:nvSpPr>
        <p:spPr>
          <a:xfrm>
            <a:off x="2435619" y="4474843"/>
            <a:ext cx="6764327" cy="338554"/>
          </a:xfrm>
          <a:prstGeom prst="rect">
            <a:avLst/>
          </a:prstGeom>
          <a:noFill/>
        </p:spPr>
        <p:txBody>
          <a:bodyPr wrap="square" rtlCol="0">
            <a:spAutoFit/>
          </a:bodyPr>
          <a:lstStyle/>
          <a:p>
            <a:r>
              <a:rPr lang="en-US" sz="1600" b="1" dirty="0">
                <a:latin typeface="Arial" charset="0"/>
                <a:ea typeface="Arial" charset="0"/>
                <a:cs typeface="Arial" charset="0"/>
              </a:rPr>
              <a:t>Website: </a:t>
            </a:r>
            <a:r>
              <a:rPr lang="en-US" sz="1600" dirty="0">
                <a:latin typeface="Arial" charset="0"/>
                <a:ea typeface="Arial" charset="0"/>
                <a:cs typeface="Arial" charset="0"/>
                <a:hlinkClick r:id="rId6"/>
              </a:rPr>
              <a:t>http://</a:t>
            </a:r>
            <a:r>
              <a:rPr lang="en-US" sz="1600" dirty="0" err="1">
                <a:latin typeface="Arial" charset="0"/>
                <a:ea typeface="Arial" charset="0"/>
                <a:cs typeface="Arial" charset="0"/>
                <a:hlinkClick r:id="rId6"/>
              </a:rPr>
              <a:t>www.spatial.cs.umn.edu</a:t>
            </a:r>
            <a:r>
              <a:rPr lang="en-US" sz="1600" dirty="0">
                <a:latin typeface="Arial" charset="0"/>
                <a:ea typeface="Arial" charset="0"/>
                <a:cs typeface="Arial" charset="0"/>
                <a:hlinkClick r:id="rId6"/>
              </a:rPr>
              <a:t>/Project/smart-city/</a:t>
            </a:r>
            <a:r>
              <a:rPr lang="en-US" sz="1600" dirty="0" err="1">
                <a:latin typeface="Arial" charset="0"/>
                <a:ea typeface="Arial" charset="0"/>
                <a:cs typeface="Arial" charset="0"/>
                <a:hlinkClick r:id="rId6"/>
              </a:rPr>
              <a:t>index.html</a:t>
            </a:r>
            <a:endParaRPr lang="en-US" sz="1600" dirty="0">
              <a:latin typeface="Arial" charset="0"/>
              <a:ea typeface="Arial" charset="0"/>
              <a:cs typeface="Arial" charset="0"/>
            </a:endParaRPr>
          </a:p>
        </p:txBody>
      </p:sp>
      <p:grpSp>
        <p:nvGrpSpPr>
          <p:cNvPr id="19" name="Group 18"/>
          <p:cNvGrpSpPr/>
          <p:nvPr/>
        </p:nvGrpSpPr>
        <p:grpSpPr>
          <a:xfrm>
            <a:off x="268482" y="1862022"/>
            <a:ext cx="6005317" cy="2730055"/>
            <a:chOff x="202910" y="4015240"/>
            <a:chExt cx="6005317" cy="2443965"/>
          </a:xfrm>
        </p:grpSpPr>
        <p:cxnSp>
          <p:nvCxnSpPr>
            <p:cNvPr id="20" name="Straight Connector 19"/>
            <p:cNvCxnSpPr/>
            <p:nvPr/>
          </p:nvCxnSpPr>
          <p:spPr>
            <a:xfrm flipH="1" flipV="1">
              <a:off x="202911" y="4361235"/>
              <a:ext cx="5689599" cy="9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02910" y="4015240"/>
              <a:ext cx="6005317" cy="2443965"/>
              <a:chOff x="304799" y="3124201"/>
              <a:chExt cx="6005317" cy="2443965"/>
            </a:xfrm>
          </p:grpSpPr>
          <p:sp>
            <p:nvSpPr>
              <p:cNvPr id="22" name="TextBox 21"/>
              <p:cNvSpPr txBox="1"/>
              <p:nvPr/>
            </p:nvSpPr>
            <p:spPr>
              <a:xfrm>
                <a:off x="609600" y="4267200"/>
                <a:ext cx="184731" cy="369332"/>
              </a:xfrm>
              <a:prstGeom prst="rect">
                <a:avLst/>
              </a:prstGeom>
              <a:noFill/>
            </p:spPr>
            <p:txBody>
              <a:bodyPr wrap="none" rtlCol="0">
                <a:spAutoFit/>
              </a:bodyPr>
              <a:lstStyle/>
              <a:p>
                <a:endParaRPr lang="en-US" dirty="0"/>
              </a:p>
            </p:txBody>
          </p:sp>
          <p:sp>
            <p:nvSpPr>
              <p:cNvPr id="23" name="TextBox 22"/>
              <p:cNvSpPr txBox="1"/>
              <p:nvPr/>
            </p:nvSpPr>
            <p:spPr>
              <a:xfrm>
                <a:off x="326009" y="3506063"/>
                <a:ext cx="5984107" cy="2062103"/>
              </a:xfrm>
              <a:prstGeom prst="rect">
                <a:avLst/>
              </a:prstGeom>
              <a:noFill/>
              <a:ln w="12700">
                <a:noFill/>
              </a:ln>
            </p:spPr>
            <p:txBody>
              <a:bodyPr wrap="square" rtlCol="0">
                <a:spAutoFit/>
              </a:bodyPr>
              <a:lstStyle/>
              <a:p>
                <a:pPr marL="91440" indent="-91440">
                  <a:buSzPct val="75000"/>
                  <a:buFont typeface="Wingdings" charset="2"/>
                  <a:buChar char="§"/>
                </a:pPr>
                <a:r>
                  <a:rPr lang="en-US" sz="1600" dirty="0">
                    <a:latin typeface="Arial" charset="0"/>
                    <a:ea typeface="Arial" charset="0"/>
                    <a:cs typeface="Arial" charset="0"/>
                  </a:rPr>
                  <a:t>S. </a:t>
                </a:r>
                <a:r>
                  <a:rPr lang="en-US" sz="1600" dirty="0" err="1">
                    <a:latin typeface="Arial" charset="0"/>
                    <a:ea typeface="Arial" charset="0"/>
                    <a:cs typeface="Arial" charset="0"/>
                  </a:rPr>
                  <a:t>Shekhar</a:t>
                </a:r>
                <a:r>
                  <a:rPr lang="en-US" sz="1600" dirty="0">
                    <a:latin typeface="Arial" charset="0"/>
                    <a:ea typeface="Arial" charset="0"/>
                    <a:cs typeface="Arial" charset="0"/>
                  </a:rPr>
                  <a:t> &amp; A. </a:t>
                </a:r>
                <a:r>
                  <a:rPr lang="en-US" sz="1600" dirty="0" err="1">
                    <a:latin typeface="Arial" charset="0"/>
                    <a:ea typeface="Arial" charset="0"/>
                    <a:cs typeface="Arial" charset="0"/>
                  </a:rPr>
                  <a:t>Ramaswami</a:t>
                </a:r>
                <a:r>
                  <a:rPr lang="en-US" sz="1600" dirty="0">
                    <a:latin typeface="Arial" charset="0"/>
                    <a:ea typeface="Arial" charset="0"/>
                    <a:cs typeface="Arial" charset="0"/>
                  </a:rPr>
                  <a:t>, Co-Leads, Univ. of Minnesota</a:t>
                </a:r>
                <a:endParaRPr lang="en-US" sz="1600" i="1" dirty="0">
                  <a:latin typeface="Arial" charset="0"/>
                  <a:ea typeface="Arial" charset="0"/>
                  <a:cs typeface="Arial" charset="0"/>
                </a:endParaRPr>
              </a:p>
              <a:p>
                <a:pPr marL="91440" indent="-91440">
                  <a:buSzPct val="75000"/>
                  <a:buFont typeface="Wingdings" charset="2"/>
                  <a:buChar char="§"/>
                </a:pPr>
                <a:r>
                  <a:rPr lang="en-US" sz="1600" dirty="0">
                    <a:latin typeface="Arial" charset="0"/>
                    <a:ea typeface="Arial" charset="0"/>
                    <a:cs typeface="Arial" charset="0"/>
                  </a:rPr>
                  <a:t>J. Marshall, </a:t>
                </a:r>
                <a:r>
                  <a:rPr lang="en-US" sz="1600" i="1" dirty="0">
                    <a:latin typeface="Arial" charset="0"/>
                    <a:ea typeface="Arial" charset="0"/>
                    <a:cs typeface="Arial" charset="0"/>
                  </a:rPr>
                  <a:t>University of Washington</a:t>
                </a:r>
              </a:p>
              <a:p>
                <a:pPr marL="91440" indent="-91440">
                  <a:buSzPct val="75000"/>
                  <a:buFont typeface="Wingdings" charset="2"/>
                  <a:buChar char="§"/>
                </a:pPr>
                <a:r>
                  <a:rPr lang="en-US" sz="1600" dirty="0">
                    <a:latin typeface="Arial" charset="0"/>
                    <a:ea typeface="Arial" charset="0"/>
                    <a:cs typeface="Arial" charset="0"/>
                  </a:rPr>
                  <a:t>V. </a:t>
                </a:r>
                <a:r>
                  <a:rPr lang="en-US" sz="1600" dirty="0" err="1">
                    <a:latin typeface="Arial" charset="0"/>
                    <a:ea typeface="Arial" charset="0"/>
                    <a:cs typeface="Arial" charset="0"/>
                  </a:rPr>
                  <a:t>Merwade</a:t>
                </a:r>
                <a:r>
                  <a:rPr lang="en-US" sz="1600" dirty="0">
                    <a:latin typeface="Arial" charset="0"/>
                    <a:ea typeface="Arial" charset="0"/>
                    <a:cs typeface="Arial" charset="0"/>
                  </a:rPr>
                  <a:t>, </a:t>
                </a:r>
                <a:r>
                  <a:rPr lang="en-US" sz="1600" i="1" dirty="0">
                    <a:latin typeface="Arial" charset="0"/>
                    <a:ea typeface="Arial" charset="0"/>
                    <a:cs typeface="Arial" charset="0"/>
                  </a:rPr>
                  <a:t>Purdue University</a:t>
                </a:r>
              </a:p>
              <a:p>
                <a:pPr marL="91440" indent="-91440">
                  <a:buSzPct val="75000"/>
                  <a:buFont typeface="Wingdings" charset="2"/>
                  <a:buChar char="§"/>
                </a:pPr>
                <a:r>
                  <a:rPr lang="en-US" sz="1600" dirty="0">
                    <a:latin typeface="Arial" charset="0"/>
                    <a:ea typeface="Arial" charset="0"/>
                    <a:cs typeface="Arial" charset="0"/>
                  </a:rPr>
                  <a:t>R. </a:t>
                </a:r>
                <a:r>
                  <a:rPr lang="en-US" sz="1600" dirty="0" err="1">
                    <a:latin typeface="Arial" charset="0"/>
                    <a:ea typeface="Arial" charset="0"/>
                    <a:cs typeface="Arial" charset="0"/>
                  </a:rPr>
                  <a:t>Feiock</a:t>
                </a:r>
                <a:r>
                  <a:rPr lang="en-US" sz="1600" dirty="0">
                    <a:latin typeface="Arial" charset="0"/>
                    <a:ea typeface="Arial" charset="0"/>
                    <a:cs typeface="Arial" charset="0"/>
                  </a:rPr>
                  <a:t>, </a:t>
                </a:r>
                <a:r>
                  <a:rPr lang="en-US" sz="1600" i="1" dirty="0">
                    <a:latin typeface="Arial" charset="0"/>
                    <a:ea typeface="Arial" charset="0"/>
                    <a:cs typeface="Arial" charset="0"/>
                  </a:rPr>
                  <a:t>Florida State University</a:t>
                </a:r>
              </a:p>
              <a:p>
                <a:pPr marL="91440" indent="-91440">
                  <a:buSzPct val="75000"/>
                  <a:buFont typeface="Wingdings" charset="2"/>
                  <a:buChar char="§"/>
                </a:pPr>
                <a:r>
                  <a:rPr lang="en-US" sz="1600" dirty="0">
                    <a:latin typeface="Arial" charset="0"/>
                    <a:ea typeface="Arial" charset="0"/>
                    <a:cs typeface="Arial" charset="0"/>
                  </a:rPr>
                  <a:t>J. Brown, D. </a:t>
                </a:r>
                <a:r>
                  <a:rPr lang="en-US" sz="1600" dirty="0" err="1">
                    <a:latin typeface="Arial" charset="0"/>
                    <a:ea typeface="Arial" charset="0"/>
                    <a:cs typeface="Arial" charset="0"/>
                  </a:rPr>
                  <a:t>Dalbotten</a:t>
                </a:r>
                <a:r>
                  <a:rPr lang="en-US" sz="1600" dirty="0">
                    <a:latin typeface="Arial" charset="0"/>
                    <a:ea typeface="Arial" charset="0"/>
                    <a:cs typeface="Arial" charset="0"/>
                  </a:rPr>
                  <a:t>, R. Johns, J. Cao, F. </a:t>
                </a:r>
                <a:r>
                  <a:rPr lang="en-US" sz="1600" dirty="0" err="1">
                    <a:latin typeface="Arial" charset="0"/>
                    <a:ea typeface="Arial" charset="0"/>
                    <a:cs typeface="Arial" charset="0"/>
                  </a:rPr>
                  <a:t>Douma</a:t>
                </a:r>
                <a:r>
                  <a:rPr lang="en-US" sz="1600" dirty="0">
                    <a:latin typeface="Arial" charset="0"/>
                    <a:ea typeface="Arial" charset="0"/>
                    <a:cs typeface="Arial" charset="0"/>
                  </a:rPr>
                  <a:t>, L. </a:t>
                </a:r>
                <a:r>
                  <a:rPr lang="en-US" sz="1600" dirty="0" err="1">
                    <a:latin typeface="Arial" charset="0"/>
                    <a:ea typeface="Arial" charset="0"/>
                    <a:cs typeface="Arial" charset="0"/>
                  </a:rPr>
                  <a:t>Kne</a:t>
                </a:r>
                <a:r>
                  <a:rPr lang="en-US" sz="1600" dirty="0">
                    <a:latin typeface="Arial" charset="0"/>
                    <a:ea typeface="Arial" charset="0"/>
                    <a:cs typeface="Arial" charset="0"/>
                  </a:rPr>
                  <a:t>, </a:t>
                </a:r>
                <a:r>
                  <a:rPr lang="en-US" sz="1600" i="1" dirty="0">
                    <a:latin typeface="Arial" charset="0"/>
                    <a:ea typeface="Arial" charset="0"/>
                    <a:cs typeface="Arial" charset="0"/>
                  </a:rPr>
                  <a:t>University of Minnesota</a:t>
                </a:r>
              </a:p>
              <a:p>
                <a:pPr>
                  <a:buSzPct val="25000"/>
                </a:pPr>
                <a:endParaRPr lang="en-US" sz="1600" i="1" dirty="0">
                  <a:latin typeface="Garamond" charset="0"/>
                  <a:ea typeface="Garamond" charset="0"/>
                  <a:cs typeface="Garamond" charset="0"/>
                </a:endParaRPr>
              </a:p>
              <a:p>
                <a:pPr marL="91440" indent="-182880">
                  <a:buSzPct val="25000"/>
                  <a:buFont typeface="Arial" charset="0"/>
                  <a:buChar char="•"/>
                </a:pPr>
                <a:endParaRPr lang="en-US" sz="1600" i="1" dirty="0">
                  <a:latin typeface="Garamond" charset="0"/>
                  <a:ea typeface="Garamond" charset="0"/>
                  <a:cs typeface="Garamond" charset="0"/>
                </a:endParaRPr>
              </a:p>
            </p:txBody>
          </p:sp>
          <p:sp>
            <p:nvSpPr>
              <p:cNvPr id="24" name="Rectangle 23"/>
              <p:cNvSpPr/>
              <p:nvPr/>
            </p:nvSpPr>
            <p:spPr>
              <a:xfrm>
                <a:off x="304799" y="3124201"/>
                <a:ext cx="5689600" cy="22663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2691" y="3141155"/>
                <a:ext cx="5517399" cy="369332"/>
              </a:xfrm>
              <a:prstGeom prst="rect">
                <a:avLst/>
              </a:prstGeom>
              <a:noFill/>
            </p:spPr>
            <p:txBody>
              <a:bodyPr wrap="square" rtlCol="0">
                <a:spAutoFit/>
              </a:bodyPr>
              <a:lstStyle/>
              <a:p>
                <a:pPr algn="ctr"/>
                <a:r>
                  <a:rPr lang="en-US" b="1" dirty="0">
                    <a:solidFill>
                      <a:srgbClr val="FF0000"/>
                    </a:solidFill>
                    <a:latin typeface="Arial" charset="0"/>
                    <a:ea typeface="Arial" charset="0"/>
                    <a:cs typeface="Arial" charset="0"/>
                  </a:rPr>
                  <a:t>Team Composition</a:t>
                </a:r>
              </a:p>
            </p:txBody>
          </p:sp>
        </p:grpSp>
      </p:grpSp>
      <p:grpSp>
        <p:nvGrpSpPr>
          <p:cNvPr id="26" name="Group 25"/>
          <p:cNvGrpSpPr/>
          <p:nvPr/>
        </p:nvGrpSpPr>
        <p:grpSpPr>
          <a:xfrm>
            <a:off x="6186683" y="1848973"/>
            <a:ext cx="6005317" cy="2565523"/>
            <a:chOff x="202910" y="4015240"/>
            <a:chExt cx="6005317" cy="2266384"/>
          </a:xfrm>
        </p:grpSpPr>
        <p:cxnSp>
          <p:nvCxnSpPr>
            <p:cNvPr id="27" name="Straight Connector 26"/>
            <p:cNvCxnSpPr/>
            <p:nvPr/>
          </p:nvCxnSpPr>
          <p:spPr>
            <a:xfrm flipH="1" flipV="1">
              <a:off x="202911" y="4361235"/>
              <a:ext cx="5689599" cy="9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02910" y="4015240"/>
              <a:ext cx="6005317" cy="2266384"/>
              <a:chOff x="304799" y="3124201"/>
              <a:chExt cx="6005317" cy="2266384"/>
            </a:xfrm>
          </p:grpSpPr>
          <p:sp>
            <p:nvSpPr>
              <p:cNvPr id="29" name="TextBox 28"/>
              <p:cNvSpPr txBox="1"/>
              <p:nvPr/>
            </p:nvSpPr>
            <p:spPr>
              <a:xfrm>
                <a:off x="609600" y="4267200"/>
                <a:ext cx="184731" cy="369332"/>
              </a:xfrm>
              <a:prstGeom prst="rect">
                <a:avLst/>
              </a:prstGeom>
              <a:noFill/>
            </p:spPr>
            <p:txBody>
              <a:bodyPr wrap="none" rtlCol="0">
                <a:spAutoFit/>
              </a:bodyPr>
              <a:lstStyle/>
              <a:p>
                <a:endParaRPr lang="en-US" dirty="0"/>
              </a:p>
            </p:txBody>
          </p:sp>
          <p:sp>
            <p:nvSpPr>
              <p:cNvPr id="30" name="TextBox 29"/>
              <p:cNvSpPr txBox="1"/>
              <p:nvPr/>
            </p:nvSpPr>
            <p:spPr>
              <a:xfrm>
                <a:off x="326009" y="3506063"/>
                <a:ext cx="5984107" cy="1821663"/>
              </a:xfrm>
              <a:prstGeom prst="rect">
                <a:avLst/>
              </a:prstGeom>
              <a:noFill/>
              <a:ln w="12700">
                <a:noFill/>
              </a:ln>
            </p:spPr>
            <p:txBody>
              <a:bodyPr wrap="square" rtlCol="0">
                <a:spAutoFit/>
              </a:bodyPr>
              <a:lstStyle/>
              <a:p>
                <a:pPr marL="285750" indent="-285750">
                  <a:buClr>
                    <a:schemeClr val="tx1"/>
                  </a:buClr>
                  <a:buSzPct val="100000"/>
                  <a:buFont typeface="Arial" charset="0"/>
                  <a:buChar char="•"/>
                </a:pPr>
                <a:r>
                  <a:rPr lang="en-US" sz="1600" dirty="0">
                    <a:latin typeface="Arial" charset="0"/>
                    <a:ea typeface="Arial" charset="0"/>
                    <a:cs typeface="Arial" charset="0"/>
                  </a:rPr>
                  <a:t>M. Larson, St. </a:t>
                </a:r>
                <a:r>
                  <a:rPr lang="en-US" sz="1600" dirty="0" smtClean="0">
                    <a:latin typeface="Arial" charset="0"/>
                    <a:ea typeface="Arial" charset="0"/>
                    <a:cs typeface="Arial" charset="0"/>
                  </a:rPr>
                  <a:t>Paul Mayor’s Office</a:t>
                </a:r>
                <a:endParaRPr lang="en-US" sz="1600" dirty="0">
                  <a:latin typeface="Arial" charset="0"/>
                  <a:ea typeface="Arial" charset="0"/>
                  <a:cs typeface="Arial" charset="0"/>
                </a:endParaRPr>
              </a:p>
              <a:p>
                <a:pPr marL="285750" indent="-285750">
                  <a:buClr>
                    <a:schemeClr val="tx1"/>
                  </a:buClr>
                  <a:buSzPct val="100000"/>
                  <a:buFont typeface="Arial" charset="0"/>
                  <a:buChar char="•"/>
                </a:pPr>
                <a:r>
                  <a:rPr lang="en-US" sz="1600" dirty="0" smtClean="0">
                    <a:latin typeface="Arial" charset="0"/>
                    <a:ea typeface="Arial" charset="0"/>
                    <a:cs typeface="Arial" charset="0"/>
                  </a:rPr>
                  <a:t>B</a:t>
                </a:r>
                <a:r>
                  <a:rPr lang="en-US" sz="1600" dirty="0">
                    <a:latin typeface="Arial" charset="0"/>
                    <a:ea typeface="Arial" charset="0"/>
                    <a:cs typeface="Arial" charset="0"/>
                  </a:rPr>
                  <a:t>. </a:t>
                </a:r>
                <a:r>
                  <a:rPr lang="en-US" sz="1600" dirty="0" err="1">
                    <a:latin typeface="Arial" charset="0"/>
                    <a:ea typeface="Arial" charset="0"/>
                    <a:cs typeface="Arial" charset="0"/>
                  </a:rPr>
                  <a:t>Hjelle</a:t>
                </a:r>
                <a:r>
                  <a:rPr lang="en-US" sz="1600" dirty="0">
                    <a:latin typeface="Arial" charset="0"/>
                    <a:ea typeface="Arial" charset="0"/>
                    <a:cs typeface="Arial" charset="0"/>
                  </a:rPr>
                  <a:t> &amp; K. Mayell, Minneapolis </a:t>
                </a:r>
                <a:r>
                  <a:rPr lang="en-US" sz="1600" dirty="0" smtClean="0">
                    <a:latin typeface="Arial" charset="0"/>
                    <a:ea typeface="Arial" charset="0"/>
                    <a:cs typeface="Arial" charset="0"/>
                  </a:rPr>
                  <a:t>PWD</a:t>
                </a:r>
                <a:endParaRPr lang="en-US" sz="1600" dirty="0">
                  <a:latin typeface="Arial" charset="0"/>
                  <a:ea typeface="Arial" charset="0"/>
                  <a:cs typeface="Arial" charset="0"/>
                </a:endParaRPr>
              </a:p>
              <a:p>
                <a:pPr marL="285750" indent="-285750">
                  <a:buClr>
                    <a:schemeClr val="tx1"/>
                  </a:buClr>
                  <a:buSzPct val="100000"/>
                  <a:buFont typeface="Arial" charset="0"/>
                  <a:buChar char="•"/>
                </a:pPr>
                <a:r>
                  <a:rPr lang="en-US" sz="1600" dirty="0">
                    <a:latin typeface="Arial" charset="0"/>
                    <a:ea typeface="Arial" charset="0"/>
                    <a:cs typeface="Arial" charset="0"/>
                  </a:rPr>
                  <a:t>Carl Michaud, Hennepin </a:t>
                </a:r>
                <a:r>
                  <a:rPr lang="en-US" sz="1600" dirty="0" smtClean="0">
                    <a:latin typeface="Arial" charset="0"/>
                    <a:ea typeface="Arial" charset="0"/>
                    <a:cs typeface="Arial" charset="0"/>
                  </a:rPr>
                  <a:t>County PWD</a:t>
                </a:r>
                <a:endParaRPr lang="en-US" sz="1600" dirty="0">
                  <a:latin typeface="Arial" charset="0"/>
                  <a:ea typeface="Arial" charset="0"/>
                  <a:cs typeface="Arial" charset="0"/>
                </a:endParaRPr>
              </a:p>
              <a:p>
                <a:pPr marL="285750" indent="-285750">
                  <a:buClr>
                    <a:schemeClr val="tx1"/>
                  </a:buClr>
                  <a:buSzPct val="100000"/>
                  <a:buFont typeface="Arial" charset="0"/>
                  <a:buChar char="•"/>
                </a:pPr>
                <a:r>
                  <a:rPr lang="en-US" sz="1600" dirty="0" smtClean="0">
                    <a:latin typeface="Arial" charset="0"/>
                    <a:ea typeface="Arial" charset="0"/>
                    <a:cs typeface="Arial" charset="0"/>
                  </a:rPr>
                  <a:t>M</a:t>
                </a:r>
                <a:r>
                  <a:rPr lang="en-US" sz="1600" dirty="0">
                    <a:latin typeface="Arial" charset="0"/>
                    <a:ea typeface="Arial" charset="0"/>
                    <a:cs typeface="Arial" charset="0"/>
                  </a:rPr>
                  <a:t>. </a:t>
                </a:r>
                <a:r>
                  <a:rPr lang="en-US" sz="1600" dirty="0" err="1">
                    <a:latin typeface="Arial" charset="0"/>
                    <a:ea typeface="Arial" charset="0"/>
                    <a:cs typeface="Arial" charset="0"/>
                  </a:rPr>
                  <a:t>Ohlsen</a:t>
                </a:r>
                <a:r>
                  <a:rPr lang="en-US" sz="1600" dirty="0">
                    <a:latin typeface="Arial" charset="0"/>
                    <a:ea typeface="Arial" charset="0"/>
                    <a:cs typeface="Arial" charset="0"/>
                  </a:rPr>
                  <a:t>, Tallahassee (Utilities) </a:t>
                </a:r>
              </a:p>
              <a:p>
                <a:pPr marL="285750" indent="-285750">
                  <a:buClr>
                    <a:schemeClr val="tx1"/>
                  </a:buClr>
                  <a:buSzPct val="100000"/>
                  <a:buFont typeface="Arial" charset="0"/>
                  <a:buChar char="•"/>
                </a:pPr>
                <a:r>
                  <a:rPr lang="en-US" sz="1600" dirty="0" smtClean="0">
                    <a:latin typeface="Arial" charset="0"/>
                    <a:ea typeface="Arial" charset="0"/>
                    <a:cs typeface="Arial" charset="0"/>
                  </a:rPr>
                  <a:t>C</a:t>
                </a:r>
                <a:r>
                  <a:rPr lang="en-US" sz="1600" dirty="0">
                    <a:latin typeface="Arial" charset="0"/>
                    <a:ea typeface="Arial" charset="0"/>
                    <a:cs typeface="Arial" charset="0"/>
                  </a:rPr>
                  <a:t>. </a:t>
                </a:r>
                <a:r>
                  <a:rPr lang="en-US" sz="1600" dirty="0" err="1">
                    <a:latin typeface="Arial" charset="0"/>
                    <a:ea typeface="Arial" charset="0"/>
                    <a:cs typeface="Arial" charset="0"/>
                  </a:rPr>
                  <a:t>Ellingson</a:t>
                </a:r>
                <a:r>
                  <a:rPr lang="en-US" sz="1600" dirty="0">
                    <a:latin typeface="Arial" charset="0"/>
                    <a:ea typeface="Arial" charset="0"/>
                    <a:cs typeface="Arial" charset="0"/>
                  </a:rPr>
                  <a:t> &amp; B. Stretch, Minneapolis Public Schools</a:t>
                </a:r>
              </a:p>
              <a:p>
                <a:pPr marL="285750" indent="-285750">
                  <a:buClr>
                    <a:schemeClr val="tx1"/>
                  </a:buClr>
                  <a:buSzPct val="100000"/>
                  <a:buFont typeface="Arial" charset="0"/>
                  <a:buChar char="•"/>
                </a:pPr>
                <a:r>
                  <a:rPr lang="en-US" sz="1600" dirty="0">
                    <a:latin typeface="Arial" charset="0"/>
                    <a:ea typeface="Arial" charset="0"/>
                    <a:cs typeface="Arial" charset="0"/>
                  </a:rPr>
                  <a:t>A. </a:t>
                </a:r>
                <a:r>
                  <a:rPr lang="en-US" sz="1600" dirty="0" err="1">
                    <a:latin typeface="Arial" charset="0"/>
                    <a:ea typeface="Arial" charset="0"/>
                    <a:cs typeface="Arial" charset="0"/>
                  </a:rPr>
                  <a:t>Fyfie</a:t>
                </a:r>
                <a:r>
                  <a:rPr lang="en-US" sz="1600" dirty="0">
                    <a:latin typeface="Arial" charset="0"/>
                    <a:ea typeface="Arial" charset="0"/>
                    <a:cs typeface="Arial" charset="0"/>
                  </a:rPr>
                  <a:t>, ICLEI-USA</a:t>
                </a:r>
              </a:p>
              <a:p>
                <a:pPr marL="285750" indent="-285750">
                  <a:buClr>
                    <a:schemeClr val="tx1"/>
                  </a:buClr>
                  <a:buSzPct val="100000"/>
                  <a:buFont typeface="Arial" charset="0"/>
                  <a:buChar char="•"/>
                </a:pPr>
                <a:r>
                  <a:rPr lang="en-US" sz="1600" dirty="0">
                    <a:latin typeface="Arial" charset="0"/>
                    <a:ea typeface="Arial" charset="0"/>
                    <a:cs typeface="Arial" charset="0"/>
                  </a:rPr>
                  <a:t>T. </a:t>
                </a:r>
                <a:r>
                  <a:rPr lang="en-US" sz="1600" dirty="0" err="1">
                    <a:latin typeface="Arial" charset="0"/>
                    <a:ea typeface="Arial" charset="0"/>
                    <a:cs typeface="Arial" charset="0"/>
                  </a:rPr>
                  <a:t>Macgalliard</a:t>
                </a:r>
                <a:r>
                  <a:rPr lang="en-US" sz="1600" dirty="0">
                    <a:latin typeface="Arial" charset="0"/>
                    <a:ea typeface="Arial" charset="0"/>
                    <a:cs typeface="Arial" charset="0"/>
                  </a:rPr>
                  <a:t>, Intl. City/County Management Association</a:t>
                </a:r>
              </a:p>
              <a:p>
                <a:pPr marL="285750" indent="-285750">
                  <a:buClr>
                    <a:schemeClr val="tx1"/>
                  </a:buClr>
                  <a:buSzPct val="100000"/>
                  <a:buFont typeface="Arial" charset="0"/>
                  <a:buChar char="•"/>
                </a:pPr>
                <a:r>
                  <a:rPr lang="en-US" sz="1600" dirty="0">
                    <a:latin typeface="Arial" charset="0"/>
                    <a:ea typeface="Arial" charset="0"/>
                    <a:cs typeface="Arial" charset="0"/>
                  </a:rPr>
                  <a:t>B. Levine, </a:t>
                </a:r>
                <a:r>
                  <a:rPr lang="en-US" sz="1600" dirty="0" err="1">
                    <a:latin typeface="Arial" charset="0"/>
                    <a:ea typeface="Arial" charset="0"/>
                    <a:cs typeface="Arial" charset="0"/>
                  </a:rPr>
                  <a:t>MetroLab</a:t>
                </a:r>
                <a:r>
                  <a:rPr lang="en-US" sz="1600" dirty="0">
                    <a:latin typeface="Arial" charset="0"/>
                    <a:ea typeface="Arial" charset="0"/>
                    <a:cs typeface="Arial" charset="0"/>
                  </a:rPr>
                  <a:t> </a:t>
                </a:r>
                <a:r>
                  <a:rPr lang="en-US" sz="1600" dirty="0" smtClean="0">
                    <a:latin typeface="Arial" charset="0"/>
                    <a:ea typeface="Arial" charset="0"/>
                    <a:cs typeface="Arial" charset="0"/>
                  </a:rPr>
                  <a:t>Network</a:t>
                </a:r>
                <a:endParaRPr lang="en-US" sz="1600" dirty="0">
                  <a:latin typeface="Arial" charset="0"/>
                  <a:ea typeface="Arial" charset="0"/>
                  <a:cs typeface="Arial" charset="0"/>
                </a:endParaRPr>
              </a:p>
            </p:txBody>
          </p:sp>
          <p:sp>
            <p:nvSpPr>
              <p:cNvPr id="31" name="Rectangle 30"/>
              <p:cNvSpPr/>
              <p:nvPr/>
            </p:nvSpPr>
            <p:spPr>
              <a:xfrm>
                <a:off x="304799" y="3124201"/>
                <a:ext cx="5689600" cy="22663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82691" y="3141155"/>
                <a:ext cx="5517399" cy="369332"/>
              </a:xfrm>
              <a:prstGeom prst="rect">
                <a:avLst/>
              </a:prstGeom>
              <a:noFill/>
            </p:spPr>
            <p:txBody>
              <a:bodyPr wrap="square" rtlCol="0">
                <a:spAutoFit/>
              </a:bodyPr>
              <a:lstStyle/>
              <a:p>
                <a:pPr algn="ctr"/>
                <a:r>
                  <a:rPr lang="en-US" b="1" dirty="0">
                    <a:solidFill>
                      <a:srgbClr val="FF0000"/>
                    </a:solidFill>
                    <a:latin typeface="Arial" charset="0"/>
                    <a:ea typeface="Arial" charset="0"/>
                    <a:cs typeface="Arial" charset="0"/>
                  </a:rPr>
                  <a:t>Community Partners</a:t>
                </a:r>
              </a:p>
            </p:txBody>
          </p:sp>
        </p:grpSp>
      </p:grpSp>
      <p:pic>
        <p:nvPicPr>
          <p:cNvPr id="43" name="Picture Placeholder 5"/>
          <p:cNvPicPr>
            <a:picLocks noChangeAspect="1"/>
          </p:cNvPicPr>
          <p:nvPr/>
        </p:nvPicPr>
        <p:blipFill>
          <a:blip r:embed="rId7" cstate="print">
            <a:extLst>
              <a:ext uri="{28A0092B-C50C-407E-A947-70E740481C1C}">
                <a14:useLocalDpi xmlns:a14="http://schemas.microsoft.com/office/drawing/2010/main" val="0"/>
              </a:ext>
            </a:extLst>
          </a:blip>
          <a:srcRect t="31790" b="31790"/>
          <a:stretch>
            <a:fillRect/>
          </a:stretch>
        </p:blipFill>
        <p:spPr>
          <a:xfrm>
            <a:off x="3489871" y="4849387"/>
            <a:ext cx="4936422" cy="1198411"/>
          </a:xfrm>
          <a:prstGeom prst="rect">
            <a:avLst/>
          </a:prstGeom>
        </p:spPr>
      </p:pic>
      <p:grpSp>
        <p:nvGrpSpPr>
          <p:cNvPr id="4" name="Group 3">
            <a:extLst>
              <a:ext uri="{FF2B5EF4-FFF2-40B4-BE49-F238E27FC236}">
                <a16:creationId xmlns="" xmlns:a16="http://schemas.microsoft.com/office/drawing/2014/main" id="{804336F0-9584-D645-AB2B-C6B6724C0ED8}"/>
              </a:ext>
            </a:extLst>
          </p:cNvPr>
          <p:cNvGrpSpPr/>
          <p:nvPr/>
        </p:nvGrpSpPr>
        <p:grpSpPr>
          <a:xfrm>
            <a:off x="1866900" y="6135427"/>
            <a:ext cx="8928100" cy="588096"/>
            <a:chOff x="1866900" y="4889518"/>
            <a:chExt cx="8928100" cy="588096"/>
          </a:xfrm>
        </p:grpSpPr>
        <p:grpSp>
          <p:nvGrpSpPr>
            <p:cNvPr id="33" name="Group 32"/>
            <p:cNvGrpSpPr/>
            <p:nvPr/>
          </p:nvGrpSpPr>
          <p:grpSpPr>
            <a:xfrm>
              <a:off x="1866900" y="4890314"/>
              <a:ext cx="8928100" cy="587300"/>
              <a:chOff x="2590800" y="6194500"/>
              <a:chExt cx="7290856" cy="587300"/>
            </a:xfrm>
          </p:grpSpPr>
          <p:pic>
            <p:nvPicPr>
              <p:cNvPr id="34" name="Shape 250" descr="http://a3.twimg.com/profile_images/132382039/01M_normal.gif"/>
              <p:cNvPicPr preferRelativeResize="0"/>
              <p:nvPr/>
            </p:nvPicPr>
            <p:blipFill rotWithShape="1">
              <a:blip r:embed="rId8">
                <a:alphaModFix/>
              </a:blip>
              <a:srcRect/>
              <a:stretch/>
            </p:blipFill>
            <p:spPr>
              <a:xfrm>
                <a:off x="2590800" y="6210300"/>
                <a:ext cx="477742" cy="571500"/>
              </a:xfrm>
              <a:prstGeom prst="rect">
                <a:avLst/>
              </a:prstGeom>
              <a:noFill/>
              <a:ln>
                <a:noFill/>
              </a:ln>
            </p:spPr>
          </p:pic>
          <p:pic>
            <p:nvPicPr>
              <p:cNvPr id="35" name="Shape 258" descr="flo1.jpg"/>
              <p:cNvPicPr preferRelativeResize="0"/>
              <p:nvPr/>
            </p:nvPicPr>
            <p:blipFill rotWithShape="1">
              <a:blip r:embed="rId9">
                <a:alphaModFix/>
              </a:blip>
              <a:srcRect/>
              <a:stretch/>
            </p:blipFill>
            <p:spPr>
              <a:xfrm>
                <a:off x="5893376" y="6204197"/>
                <a:ext cx="369529" cy="540984"/>
              </a:xfrm>
              <a:prstGeom prst="rect">
                <a:avLst/>
              </a:prstGeom>
              <a:noFill/>
              <a:ln>
                <a:noFill/>
              </a:ln>
            </p:spPr>
          </p:pic>
          <p:pic>
            <p:nvPicPr>
              <p:cNvPr id="36" name="Shape 259" descr="pur2.jpg"/>
              <p:cNvPicPr preferRelativeResize="0"/>
              <p:nvPr/>
            </p:nvPicPr>
            <p:blipFill rotWithShape="1">
              <a:blip r:embed="rId10">
                <a:alphaModFix/>
              </a:blip>
              <a:srcRect/>
              <a:stretch/>
            </p:blipFill>
            <p:spPr>
              <a:xfrm>
                <a:off x="4260774" y="6244307"/>
                <a:ext cx="547383" cy="500783"/>
              </a:xfrm>
              <a:prstGeom prst="rect">
                <a:avLst/>
              </a:prstGeom>
              <a:noFill/>
              <a:ln>
                <a:noFill/>
              </a:ln>
            </p:spPr>
          </p:pic>
          <p:pic>
            <p:nvPicPr>
              <p:cNvPr id="37" name="Shape 260" descr="washing.png"/>
              <p:cNvPicPr preferRelativeResize="0"/>
              <p:nvPr/>
            </p:nvPicPr>
            <p:blipFill rotWithShape="1">
              <a:blip r:embed="rId11">
                <a:alphaModFix/>
              </a:blip>
              <a:srcRect/>
              <a:stretch/>
            </p:blipFill>
            <p:spPr>
              <a:xfrm>
                <a:off x="3429000" y="6231293"/>
                <a:ext cx="463730" cy="465907"/>
              </a:xfrm>
              <a:prstGeom prst="rect">
                <a:avLst/>
              </a:prstGeom>
              <a:noFill/>
              <a:ln>
                <a:noFill/>
              </a:ln>
            </p:spPr>
          </p:pic>
          <p:pic>
            <p:nvPicPr>
              <p:cNvPr id="38" name="Shape 256" descr="saintpaul.jpg"/>
              <p:cNvPicPr preferRelativeResize="0"/>
              <p:nvPr/>
            </p:nvPicPr>
            <p:blipFill rotWithShape="1">
              <a:blip r:embed="rId12">
                <a:alphaModFix/>
              </a:blip>
              <a:srcRect/>
              <a:stretch/>
            </p:blipFill>
            <p:spPr>
              <a:xfrm>
                <a:off x="7210179" y="6210300"/>
                <a:ext cx="690071" cy="571500"/>
              </a:xfrm>
              <a:prstGeom prst="rect">
                <a:avLst/>
              </a:prstGeom>
              <a:noFill/>
              <a:ln>
                <a:noFill/>
              </a:ln>
            </p:spPr>
          </p:pic>
          <p:pic>
            <p:nvPicPr>
              <p:cNvPr id="39" name="Shape 265" descr="MetroLab_2Color_Horizontal.png"/>
              <p:cNvPicPr preferRelativeResize="0"/>
              <p:nvPr/>
            </p:nvPicPr>
            <p:blipFill rotWithShape="1">
              <a:blip r:embed="rId13">
                <a:alphaModFix/>
              </a:blip>
              <a:srcRect/>
              <a:stretch/>
            </p:blipFill>
            <p:spPr>
              <a:xfrm>
                <a:off x="8967256" y="6324600"/>
                <a:ext cx="914400" cy="381000"/>
              </a:xfrm>
              <a:prstGeom prst="rect">
                <a:avLst/>
              </a:prstGeom>
              <a:noFill/>
              <a:ln>
                <a:noFill/>
              </a:ln>
            </p:spPr>
          </p:pic>
          <p:pic>
            <p:nvPicPr>
              <p:cNvPr id="40" name="Shape 266" descr="minn.png"/>
              <p:cNvPicPr preferRelativeResize="0"/>
              <p:nvPr/>
            </p:nvPicPr>
            <p:blipFill rotWithShape="1">
              <a:blip r:embed="rId14">
                <a:alphaModFix/>
              </a:blip>
              <a:srcRect/>
              <a:stretch/>
            </p:blipFill>
            <p:spPr>
              <a:xfrm>
                <a:off x="6590208" y="6194500"/>
                <a:ext cx="477742" cy="492500"/>
              </a:xfrm>
              <a:prstGeom prst="rect">
                <a:avLst/>
              </a:prstGeom>
              <a:noFill/>
              <a:ln>
                <a:noFill/>
              </a:ln>
            </p:spPr>
          </p:pic>
          <p:pic>
            <p:nvPicPr>
              <p:cNvPr id="41" name="Shape 267" descr="tallahassee4.jpg"/>
              <p:cNvPicPr preferRelativeResize="0"/>
              <p:nvPr/>
            </p:nvPicPr>
            <p:blipFill rotWithShape="1">
              <a:blip r:embed="rId15">
                <a:alphaModFix/>
              </a:blip>
              <a:srcRect t="28570" b="21430"/>
              <a:stretch/>
            </p:blipFill>
            <p:spPr>
              <a:xfrm>
                <a:off x="7917159" y="6375400"/>
                <a:ext cx="902401" cy="254000"/>
              </a:xfrm>
              <a:prstGeom prst="rect">
                <a:avLst/>
              </a:prstGeom>
              <a:noFill/>
              <a:ln>
                <a:noFill/>
              </a:ln>
            </p:spPr>
          </p:pic>
        </p:grpSp>
        <p:pic>
          <p:nvPicPr>
            <p:cNvPr id="3" name="Picture 2">
              <a:extLst>
                <a:ext uri="{FF2B5EF4-FFF2-40B4-BE49-F238E27FC236}">
                  <a16:creationId xmlns="" xmlns:a16="http://schemas.microsoft.com/office/drawing/2014/main" id="{828DF26A-8D2C-E945-9D99-C7DA03ECF0FB}"/>
                </a:ext>
              </a:extLst>
            </p:cNvPr>
            <p:cNvPicPr>
              <a:picLocks noChangeAspect="1"/>
            </p:cNvPicPr>
            <p:nvPr/>
          </p:nvPicPr>
          <p:blipFill>
            <a:blip r:embed="rId16"/>
            <a:stretch>
              <a:fillRect/>
            </a:stretch>
          </p:blipFill>
          <p:spPr>
            <a:xfrm>
              <a:off x="5041662" y="4889518"/>
              <a:ext cx="405066" cy="511896"/>
            </a:xfrm>
            <a:prstGeom prst="rect">
              <a:avLst/>
            </a:prstGeom>
          </p:spPr>
        </p:pic>
      </p:grpSp>
    </p:spTree>
    <p:extLst>
      <p:ext uri="{BB962C8B-B14F-4D97-AF65-F5344CB8AC3E}">
        <p14:creationId xmlns:p14="http://schemas.microsoft.com/office/powerpoint/2010/main" val="1828376500"/>
      </p:ext>
    </p:extLst>
  </p:cSld>
  <p:clrMapOvr>
    <a:masterClrMapping/>
  </p:clrMapOvr>
  <mc:AlternateContent xmlns:mc="http://schemas.openxmlformats.org/markup-compatibility/2006">
    <mc:Choice xmlns:p14="http://schemas.microsoft.com/office/powerpoint/2010/main" Requires="p14">
      <p:transition p14:dur="150" advTm="30000"/>
    </mc:Choice>
    <mc:Fallback>
      <p:transition advTm="3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4142284" y="46180"/>
            <a:ext cx="3596236" cy="445755"/>
          </a:xfrm>
        </p:spPr>
        <p:txBody>
          <a:bodyPr>
            <a:noAutofit/>
          </a:bodyPr>
          <a:lstStyle/>
          <a:p>
            <a:pPr>
              <a:lnSpc>
                <a:spcPct val="100000"/>
              </a:lnSpc>
            </a:pPr>
            <a:r>
              <a:rPr lang="en-US" sz="3200" b="1" dirty="0">
                <a:solidFill>
                  <a:schemeClr val="accent2"/>
                </a:solidFill>
                <a:latin typeface="Arial" charset="0"/>
                <a:ea typeface="Arial" charset="0"/>
                <a:cs typeface="Arial" charset="0"/>
              </a:rPr>
              <a:t>Project Aims</a:t>
            </a:r>
          </a:p>
        </p:txBody>
      </p:sp>
      <p:sp>
        <p:nvSpPr>
          <p:cNvPr id="67" name="TextBox 66">
            <a:extLst>
              <a:ext uri="{FF2B5EF4-FFF2-40B4-BE49-F238E27FC236}">
                <a16:creationId xmlns="" xmlns:a16="http://schemas.microsoft.com/office/drawing/2014/main" id="{97CD5BD0-A977-1345-A37F-59ED0908DD1C}"/>
              </a:ext>
            </a:extLst>
          </p:cNvPr>
          <p:cNvSpPr txBox="1"/>
          <p:nvPr/>
        </p:nvSpPr>
        <p:spPr>
          <a:xfrm>
            <a:off x="228601" y="476169"/>
            <a:ext cx="11687174" cy="2400657"/>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charset="0"/>
                <a:ea typeface="Arial" charset="0"/>
                <a:cs typeface="Arial" charset="0"/>
              </a:rPr>
              <a:t>Objectives</a:t>
            </a:r>
          </a:p>
          <a:p>
            <a:pPr marL="742950" lvl="1" indent="-285750">
              <a:buFont typeface="Arial" panose="020B0604020202020204" pitchFamily="34" charset="0"/>
              <a:buChar char="•"/>
            </a:pPr>
            <a:r>
              <a:rPr lang="en-US" sz="1600" dirty="0">
                <a:solidFill>
                  <a:srgbClr val="222222"/>
                </a:solidFill>
                <a:highlight>
                  <a:srgbClr val="FFFFFF"/>
                </a:highlight>
                <a:latin typeface="Arial" charset="0"/>
                <a:ea typeface="Arial" charset="0"/>
                <a:cs typeface="Arial" charset="0"/>
                <a:sym typeface="Times New Roman"/>
              </a:rPr>
              <a:t>Understand </a:t>
            </a:r>
            <a:r>
              <a:rPr lang="en-US" sz="1600" dirty="0">
                <a:solidFill>
                  <a:srgbClr val="C00000"/>
                </a:solidFill>
                <a:highlight>
                  <a:srgbClr val="FFFFFF"/>
                </a:highlight>
                <a:latin typeface="Arial" charset="0"/>
                <a:ea typeface="Arial" charset="0"/>
                <a:cs typeface="Arial" charset="0"/>
                <a:sym typeface="Times New Roman"/>
              </a:rPr>
              <a:t>spatial equity </a:t>
            </a:r>
            <a:r>
              <a:rPr lang="en-US" sz="1600" dirty="0">
                <a:solidFill>
                  <a:srgbClr val="222222"/>
                </a:solidFill>
                <a:highlight>
                  <a:srgbClr val="FFFFFF"/>
                </a:highlight>
                <a:latin typeface="Arial" charset="0"/>
                <a:ea typeface="Arial" charset="0"/>
                <a:cs typeface="Arial" charset="0"/>
                <a:sym typeface="Times New Roman"/>
              </a:rPr>
              <a:t>(e) </a:t>
            </a:r>
            <a:r>
              <a:rPr lang="en-US" sz="1600" dirty="0" smtClean="0">
                <a:highlight>
                  <a:srgbClr val="FFFFFF"/>
                </a:highlight>
                <a:latin typeface="Arial" charset="0"/>
                <a:ea typeface="Arial" charset="0"/>
                <a:cs typeface="Arial" charset="0"/>
                <a:sym typeface="Times New Roman"/>
              </a:rPr>
              <a:t>across</a:t>
            </a:r>
            <a:r>
              <a:rPr lang="en-US" sz="1600" dirty="0" smtClean="0">
                <a:solidFill>
                  <a:srgbClr val="0070C0"/>
                </a:solidFill>
                <a:highlight>
                  <a:srgbClr val="FFFFFF"/>
                </a:highlight>
                <a:latin typeface="Arial" charset="0"/>
                <a:ea typeface="Arial" charset="0"/>
                <a:cs typeface="Arial" charset="0"/>
                <a:sym typeface="Times New Roman"/>
              </a:rPr>
              <a:t> infrastructures</a:t>
            </a:r>
            <a:r>
              <a:rPr lang="en-US" sz="1600" dirty="0" smtClean="0">
                <a:solidFill>
                  <a:srgbClr val="222222"/>
                </a:solidFill>
                <a:highlight>
                  <a:srgbClr val="FFFFFF"/>
                </a:highlight>
                <a:latin typeface="Arial" charset="0"/>
                <a:ea typeface="Arial" charset="0"/>
                <a:cs typeface="Arial" charset="0"/>
                <a:sym typeface="Times New Roman"/>
              </a:rPr>
              <a:t> </a:t>
            </a:r>
            <a:r>
              <a:rPr lang="en-US" sz="1600" dirty="0">
                <a:solidFill>
                  <a:srgbClr val="7030A0"/>
                </a:solidFill>
                <a:highlight>
                  <a:srgbClr val="FFFFFF"/>
                </a:highlight>
                <a:latin typeface="Arial" charset="0"/>
                <a:ea typeface="Arial" charset="0"/>
                <a:cs typeface="Arial" charset="0"/>
                <a:sym typeface="Times New Roman"/>
              </a:rPr>
              <a:t>and </a:t>
            </a:r>
            <a:r>
              <a:rPr lang="en-US" sz="1600" dirty="0" smtClean="0">
                <a:solidFill>
                  <a:srgbClr val="7030A0"/>
                </a:solidFill>
                <a:highlight>
                  <a:srgbClr val="FFFFFF"/>
                </a:highlight>
                <a:latin typeface="Arial" charset="0"/>
                <a:ea typeface="Arial" charset="0"/>
                <a:cs typeface="Arial" charset="0"/>
                <a:sym typeface="Times New Roman"/>
              </a:rPr>
              <a:t>outcomes (</a:t>
            </a:r>
            <a:r>
              <a:rPr lang="en-US" sz="1600" dirty="0" smtClean="0">
                <a:solidFill>
                  <a:srgbClr val="222222"/>
                </a:solidFill>
                <a:highlight>
                  <a:srgbClr val="FFFFFF"/>
                </a:highlight>
                <a:latin typeface="Arial" charset="0"/>
                <a:ea typeface="Arial" charset="0"/>
                <a:cs typeface="Arial" charset="0"/>
                <a:sym typeface="Times New Roman"/>
              </a:rPr>
              <a:t>wellbeing </a:t>
            </a:r>
            <a:r>
              <a:rPr lang="en-US" sz="1600" dirty="0">
                <a:solidFill>
                  <a:srgbClr val="222222"/>
                </a:solidFill>
                <a:highlight>
                  <a:srgbClr val="FFFFFF"/>
                </a:highlight>
                <a:latin typeface="Arial" charset="0"/>
                <a:ea typeface="Arial" charset="0"/>
                <a:cs typeface="Arial" charset="0"/>
                <a:sym typeface="Times New Roman"/>
              </a:rPr>
              <a:t>(</a:t>
            </a:r>
            <a:r>
              <a:rPr lang="en-US" sz="1600" i="1" dirty="0">
                <a:solidFill>
                  <a:srgbClr val="222222"/>
                </a:solidFill>
                <a:highlight>
                  <a:srgbClr val="FFFFFF"/>
                </a:highlight>
                <a:latin typeface="Arial" charset="0"/>
                <a:ea typeface="Arial" charset="0"/>
                <a:cs typeface="Arial" charset="0"/>
                <a:sym typeface="Times New Roman"/>
              </a:rPr>
              <a:t>W</a:t>
            </a:r>
            <a:r>
              <a:rPr lang="en-US" sz="1600" dirty="0">
                <a:solidFill>
                  <a:srgbClr val="222222"/>
                </a:solidFill>
                <a:highlight>
                  <a:srgbClr val="FFFFFF"/>
                </a:highlight>
                <a:latin typeface="Arial" charset="0"/>
                <a:ea typeface="Arial" charset="0"/>
                <a:cs typeface="Arial" charset="0"/>
                <a:sym typeface="Times New Roman"/>
              </a:rPr>
              <a:t>), health (</a:t>
            </a:r>
            <a:r>
              <a:rPr lang="en-US" sz="1600" i="1" dirty="0">
                <a:solidFill>
                  <a:srgbClr val="222222"/>
                </a:solidFill>
                <a:highlight>
                  <a:srgbClr val="FFFFFF"/>
                </a:highlight>
                <a:latin typeface="Arial" charset="0"/>
                <a:ea typeface="Arial" charset="0"/>
                <a:cs typeface="Arial" charset="0"/>
                <a:sym typeface="Times New Roman"/>
              </a:rPr>
              <a:t>H</a:t>
            </a:r>
            <a:r>
              <a:rPr lang="en-US" sz="1600" dirty="0">
                <a:solidFill>
                  <a:srgbClr val="222222"/>
                </a:solidFill>
                <a:highlight>
                  <a:srgbClr val="FFFFFF"/>
                </a:highlight>
                <a:latin typeface="Arial" charset="0"/>
                <a:ea typeface="Arial" charset="0"/>
                <a:cs typeface="Arial" charset="0"/>
                <a:sym typeface="Times New Roman"/>
              </a:rPr>
              <a:t>), environment (</a:t>
            </a:r>
            <a:r>
              <a:rPr lang="en-US" sz="1600" i="1" dirty="0">
                <a:solidFill>
                  <a:srgbClr val="222222"/>
                </a:solidFill>
                <a:highlight>
                  <a:srgbClr val="FFFFFF"/>
                </a:highlight>
                <a:latin typeface="Arial" charset="0"/>
                <a:ea typeface="Arial" charset="0"/>
                <a:cs typeface="Arial" charset="0"/>
                <a:sym typeface="Times New Roman"/>
              </a:rPr>
              <a:t>E</a:t>
            </a:r>
            <a:r>
              <a:rPr lang="en-US" sz="1600" dirty="0" smtClean="0">
                <a:solidFill>
                  <a:srgbClr val="222222"/>
                </a:solidFill>
                <a:highlight>
                  <a:srgbClr val="FFFFFF"/>
                </a:highlight>
                <a:latin typeface="Arial" charset="0"/>
                <a:ea typeface="Arial" charset="0"/>
                <a:cs typeface="Arial" charset="0"/>
                <a:sym typeface="Times New Roman"/>
              </a:rPr>
              <a:t>))</a:t>
            </a:r>
            <a:endParaRPr lang="en-US" sz="1600" dirty="0">
              <a:solidFill>
                <a:srgbClr val="222222"/>
              </a:solidFill>
              <a:highlight>
                <a:srgbClr val="FFFFFF"/>
              </a:highlight>
              <a:latin typeface="Arial" charset="0"/>
              <a:ea typeface="Arial" charset="0"/>
              <a:cs typeface="Arial" charset="0"/>
              <a:sym typeface="Times New Roman"/>
            </a:endParaRPr>
          </a:p>
          <a:p>
            <a:pPr marL="742950" lvl="1" indent="-285750">
              <a:buFont typeface="Arial" panose="020B0604020202020204" pitchFamily="34" charset="0"/>
              <a:buChar char="•"/>
            </a:pPr>
            <a:r>
              <a:rPr lang="en-US" sz="1600" dirty="0">
                <a:solidFill>
                  <a:srgbClr val="7030A0"/>
                </a:solidFill>
                <a:highlight>
                  <a:srgbClr val="FFFFFF"/>
                </a:highlight>
                <a:latin typeface="Arial" charset="0"/>
                <a:ea typeface="Arial" charset="0"/>
                <a:cs typeface="Arial" charset="0"/>
                <a:sym typeface="Times New Roman"/>
              </a:rPr>
              <a:t>Advance </a:t>
            </a:r>
            <a:r>
              <a:rPr lang="en-US" sz="1600" dirty="0" err="1" smtClean="0">
                <a:solidFill>
                  <a:srgbClr val="7030A0"/>
                </a:solidFill>
                <a:highlight>
                  <a:srgbClr val="FFFFFF"/>
                </a:highlight>
                <a:latin typeface="Arial" charset="0"/>
                <a:ea typeface="Arial" charset="0"/>
                <a:cs typeface="Arial" charset="0"/>
                <a:sym typeface="Times New Roman"/>
              </a:rPr>
              <a:t>WHEe</a:t>
            </a:r>
            <a:r>
              <a:rPr lang="en-US" sz="1600" dirty="0" smtClean="0">
                <a:solidFill>
                  <a:srgbClr val="7030A0"/>
                </a:solidFill>
                <a:highlight>
                  <a:srgbClr val="FFFFFF"/>
                </a:highlight>
                <a:latin typeface="Arial" charset="0"/>
                <a:ea typeface="Arial" charset="0"/>
                <a:cs typeface="Arial" charset="0"/>
                <a:sym typeface="Times New Roman"/>
              </a:rPr>
              <a:t> </a:t>
            </a:r>
            <a:r>
              <a:rPr lang="en-US" sz="1600" dirty="0">
                <a:solidFill>
                  <a:srgbClr val="7030A0"/>
                </a:solidFill>
                <a:highlight>
                  <a:srgbClr val="FFFFFF"/>
                </a:highlight>
                <a:latin typeface="Arial" charset="0"/>
                <a:ea typeface="Arial" charset="0"/>
                <a:cs typeface="Arial" charset="0"/>
                <a:sym typeface="Times New Roman"/>
              </a:rPr>
              <a:t>outcomes </a:t>
            </a:r>
            <a:r>
              <a:rPr lang="en-US" sz="1600" dirty="0">
                <a:solidFill>
                  <a:srgbClr val="222222"/>
                </a:solidFill>
                <a:highlight>
                  <a:srgbClr val="FFFFFF"/>
                </a:highlight>
                <a:latin typeface="Arial" charset="0"/>
                <a:ea typeface="Arial" charset="0"/>
                <a:cs typeface="Arial" charset="0"/>
                <a:sym typeface="Times New Roman"/>
              </a:rPr>
              <a:t>using </a:t>
            </a:r>
            <a:r>
              <a:rPr lang="en-US" sz="1600" dirty="0">
                <a:solidFill>
                  <a:srgbClr val="0070C0"/>
                </a:solidFill>
                <a:highlight>
                  <a:srgbClr val="FFFFFF"/>
                </a:highlight>
                <a:latin typeface="Arial" charset="0"/>
                <a:ea typeface="Arial" charset="0"/>
                <a:cs typeface="Arial" charset="0"/>
                <a:sym typeface="Times New Roman"/>
              </a:rPr>
              <a:t>smart spatial infrastructure planning </a:t>
            </a:r>
            <a:r>
              <a:rPr lang="en-US" sz="1600" dirty="0">
                <a:solidFill>
                  <a:srgbClr val="222222"/>
                </a:solidFill>
                <a:highlight>
                  <a:srgbClr val="FFFFFF"/>
                </a:highlight>
                <a:latin typeface="Arial" charset="0"/>
                <a:ea typeface="Arial" charset="0"/>
                <a:cs typeface="Arial" charset="0"/>
                <a:sym typeface="Times New Roman"/>
              </a:rPr>
              <a:t>in cities.</a:t>
            </a:r>
          </a:p>
          <a:p>
            <a:pPr marL="292100" lvl="0" indent="-292100" algn="just">
              <a:buClr>
                <a:srgbClr val="0C7B9C"/>
              </a:buClr>
              <a:buSzPct val="75000"/>
              <a:buFont typeface="Arial"/>
              <a:buChar char="●"/>
            </a:pPr>
            <a:r>
              <a:rPr lang="en-US" b="1" dirty="0">
                <a:solidFill>
                  <a:schemeClr val="dk1"/>
                </a:solidFill>
                <a:highlight>
                  <a:srgbClr val="FFFFFF"/>
                </a:highlight>
                <a:latin typeface="Arial"/>
                <a:ea typeface="Arial"/>
                <a:cs typeface="Arial"/>
                <a:sym typeface="Arial"/>
              </a:rPr>
              <a:t>Challenges:</a:t>
            </a:r>
          </a:p>
          <a:p>
            <a:pPr marL="450850" indent="-91440" algn="just">
              <a:spcBef>
                <a:spcPts val="0"/>
              </a:spcBef>
              <a:spcAft>
                <a:spcPts val="0"/>
              </a:spcAft>
              <a:buClr>
                <a:srgbClr val="0C7B9C"/>
              </a:buClr>
              <a:buSzPct val="100000"/>
              <a:buFont typeface="+mj-lt"/>
              <a:buAutoNum type="arabicPeriod"/>
            </a:pPr>
            <a:r>
              <a:rPr lang="en-US" sz="1600" dirty="0">
                <a:solidFill>
                  <a:srgbClr val="FF0000"/>
                </a:solidFill>
                <a:highlight>
                  <a:srgbClr val="FFFFFF"/>
                </a:highlight>
                <a:latin typeface="Arial" charset="0"/>
                <a:ea typeface="Arial" charset="0"/>
                <a:cs typeface="Arial" charset="0"/>
                <a:sym typeface="Arial"/>
              </a:rPr>
              <a:t>Data Gaps: </a:t>
            </a:r>
            <a:r>
              <a:rPr lang="en-US" sz="1600" dirty="0">
                <a:solidFill>
                  <a:schemeClr val="dk1"/>
                </a:solidFill>
                <a:highlight>
                  <a:srgbClr val="FFFFFF"/>
                </a:highlight>
                <a:latin typeface="Arial" charset="0"/>
                <a:ea typeface="Arial" charset="0"/>
                <a:cs typeface="Arial" charset="0"/>
                <a:sym typeface="Arial"/>
              </a:rPr>
              <a:t>need intra-urban scale data on SEIU and WHE parameters (Theme 1)</a:t>
            </a:r>
          </a:p>
          <a:p>
            <a:pPr marL="450850" indent="-91440" algn="just">
              <a:spcBef>
                <a:spcPts val="0"/>
              </a:spcBef>
              <a:spcAft>
                <a:spcPts val="0"/>
              </a:spcAft>
              <a:buClr>
                <a:srgbClr val="0C7B9C"/>
              </a:buClr>
              <a:buSzPct val="100000"/>
              <a:buFont typeface="+mj-lt"/>
              <a:buAutoNum type="arabicPeriod"/>
            </a:pPr>
            <a:r>
              <a:rPr lang="en-US" sz="1600" dirty="0">
                <a:solidFill>
                  <a:srgbClr val="C00000"/>
                </a:solidFill>
                <a:highlight>
                  <a:srgbClr val="FFFFFF"/>
                </a:highlight>
                <a:latin typeface="Arial" charset="0"/>
                <a:ea typeface="Arial" charset="0"/>
                <a:cs typeface="Arial" charset="0"/>
                <a:sym typeface="Arial"/>
              </a:rPr>
              <a:t>Knowledge Gaps </a:t>
            </a:r>
            <a:r>
              <a:rPr lang="en-US" sz="1600" dirty="0">
                <a:highlight>
                  <a:srgbClr val="FFFFFF"/>
                </a:highlight>
                <a:latin typeface="Arial" charset="0"/>
                <a:ea typeface="Arial" charset="0"/>
                <a:cs typeface="Arial" charset="0"/>
                <a:sym typeface="Arial"/>
              </a:rPr>
              <a:t>(Themes 2, 3):</a:t>
            </a:r>
          </a:p>
          <a:p>
            <a:pPr marL="850900" lvl="1" indent="-91440" algn="just">
              <a:spcBef>
                <a:spcPts val="0"/>
              </a:spcBef>
              <a:spcAft>
                <a:spcPts val="0"/>
              </a:spcAft>
              <a:buClr>
                <a:srgbClr val="0C7B9C"/>
              </a:buClr>
              <a:buSzPct val="100000"/>
            </a:pPr>
            <a:r>
              <a:rPr lang="en-US" sz="1600" dirty="0">
                <a:solidFill>
                  <a:srgbClr val="C00000"/>
                </a:solidFill>
                <a:highlight>
                  <a:srgbClr val="FFFFFF"/>
                </a:highlight>
                <a:latin typeface="Arial" charset="0"/>
                <a:ea typeface="Arial" charset="0"/>
                <a:cs typeface="Arial" charset="0"/>
                <a:sym typeface="Arial"/>
              </a:rPr>
              <a:t> Data science</a:t>
            </a:r>
            <a:r>
              <a:rPr lang="en-US" sz="1600" dirty="0">
                <a:solidFill>
                  <a:schemeClr val="dk1"/>
                </a:solidFill>
                <a:highlight>
                  <a:srgbClr val="FFFFFF"/>
                </a:highlight>
                <a:latin typeface="Arial" charset="0"/>
                <a:ea typeface="Arial" charset="0"/>
                <a:cs typeface="Arial" charset="0"/>
                <a:sym typeface="Arial"/>
              </a:rPr>
              <a:t> to understand spatial interactions among SEIU-</a:t>
            </a:r>
            <a:r>
              <a:rPr lang="en-US" sz="1600" i="1" dirty="0" err="1">
                <a:solidFill>
                  <a:schemeClr val="dk1"/>
                </a:solidFill>
                <a:highlight>
                  <a:srgbClr val="FFFFFF"/>
                </a:highlight>
                <a:latin typeface="Arial" charset="0"/>
                <a:ea typeface="Arial" charset="0"/>
                <a:cs typeface="Arial" charset="0"/>
                <a:sym typeface="Arial"/>
              </a:rPr>
              <a:t>WHEe</a:t>
            </a:r>
            <a:r>
              <a:rPr lang="en-US" sz="1600" i="1" dirty="0">
                <a:solidFill>
                  <a:schemeClr val="dk1"/>
                </a:solidFill>
                <a:highlight>
                  <a:srgbClr val="FFFFFF"/>
                </a:highlight>
                <a:latin typeface="Arial" charset="0"/>
                <a:ea typeface="Arial" charset="0"/>
                <a:cs typeface="Arial" charset="0"/>
                <a:sym typeface="Arial"/>
              </a:rPr>
              <a:t> parameters.</a:t>
            </a:r>
            <a:endParaRPr lang="en-US" sz="1600" b="1" i="1" dirty="0">
              <a:highlight>
                <a:srgbClr val="FFFFFF"/>
              </a:highlight>
              <a:latin typeface="Arial" charset="0"/>
              <a:ea typeface="Arial" charset="0"/>
              <a:cs typeface="Arial" charset="0"/>
            </a:endParaRPr>
          </a:p>
          <a:p>
            <a:pPr marL="850900" lvl="1" indent="-91440" algn="just">
              <a:spcBef>
                <a:spcPts val="0"/>
              </a:spcBef>
              <a:spcAft>
                <a:spcPts val="0"/>
              </a:spcAft>
              <a:buClr>
                <a:srgbClr val="0C7B9C"/>
              </a:buClr>
              <a:buSzPct val="100000"/>
            </a:pPr>
            <a:r>
              <a:rPr lang="en-US" sz="1600" dirty="0">
                <a:highlight>
                  <a:srgbClr val="FFFFFF"/>
                </a:highlight>
                <a:latin typeface="Arial" charset="0"/>
                <a:ea typeface="Arial" charset="0"/>
                <a:cs typeface="Arial" charset="0"/>
              </a:rPr>
              <a:t> </a:t>
            </a:r>
            <a:r>
              <a:rPr lang="en-US" sz="1600" dirty="0">
                <a:solidFill>
                  <a:srgbClr val="C00000"/>
                </a:solidFill>
                <a:highlight>
                  <a:srgbClr val="FFFFFF"/>
                </a:highlight>
                <a:latin typeface="Arial" charset="0"/>
                <a:ea typeface="Arial" charset="0"/>
                <a:cs typeface="Arial" charset="0"/>
              </a:rPr>
              <a:t>All-infrastructure models of spatial futures</a:t>
            </a:r>
            <a:r>
              <a:rPr lang="en-US" sz="1600" dirty="0">
                <a:highlight>
                  <a:srgbClr val="FFFFFF"/>
                </a:highlight>
                <a:latin typeface="Arial" charset="0"/>
                <a:ea typeface="Arial" charset="0"/>
                <a:cs typeface="Arial" charset="0"/>
              </a:rPr>
              <a:t> in changing climate, with disruptive </a:t>
            </a:r>
            <a:r>
              <a:rPr lang="en-US" sz="1600" dirty="0" smtClean="0">
                <a:highlight>
                  <a:srgbClr val="FFFFFF"/>
                </a:highlight>
                <a:latin typeface="Arial" charset="0"/>
                <a:ea typeface="Arial" charset="0"/>
                <a:cs typeface="Arial" charset="0"/>
              </a:rPr>
              <a:t>infrastructures </a:t>
            </a:r>
            <a:r>
              <a:rPr lang="en-US" sz="1600" dirty="0">
                <a:highlight>
                  <a:srgbClr val="FFFFFF"/>
                </a:highlight>
                <a:latin typeface="Arial" charset="0"/>
                <a:ea typeface="Arial" charset="0"/>
                <a:cs typeface="Arial" charset="0"/>
              </a:rPr>
              <a:t>&amp; </a:t>
            </a:r>
            <a:r>
              <a:rPr lang="en-US" sz="1600" dirty="0" smtClean="0">
                <a:highlight>
                  <a:srgbClr val="FFFFFF"/>
                </a:highlight>
                <a:latin typeface="Arial" charset="0"/>
                <a:ea typeface="Arial" charset="0"/>
                <a:cs typeface="Arial" charset="0"/>
              </a:rPr>
              <a:t>technologies </a:t>
            </a:r>
            <a:endParaRPr lang="en-US" dirty="0">
              <a:solidFill>
                <a:srgbClr val="222222"/>
              </a:solidFill>
              <a:highlight>
                <a:srgbClr val="FFFFFF"/>
              </a:highlight>
              <a:latin typeface="Arial" charset="0"/>
              <a:ea typeface="Arial" charset="0"/>
              <a:cs typeface="Arial" charset="0"/>
              <a:sym typeface="Times New Roman"/>
            </a:endParaRPr>
          </a:p>
          <a:p>
            <a:pPr marL="285750" indent="-285750">
              <a:buFont typeface="Arial" panose="020B0604020202020204" pitchFamily="34" charset="0"/>
              <a:buChar char="•"/>
            </a:pPr>
            <a:r>
              <a:rPr lang="en-US" b="1" dirty="0">
                <a:solidFill>
                  <a:srgbClr val="222222"/>
                </a:solidFill>
                <a:highlight>
                  <a:srgbClr val="FFFFFF"/>
                </a:highlight>
                <a:latin typeface="Arial" charset="0"/>
                <a:ea typeface="Arial" charset="0"/>
                <a:cs typeface="Arial" charset="0"/>
                <a:sym typeface="Times New Roman"/>
              </a:rPr>
              <a:t>Approach in collaboration of Community </a:t>
            </a:r>
            <a:r>
              <a:rPr lang="en-US" b="1" dirty="0" smtClean="0">
                <a:solidFill>
                  <a:srgbClr val="222222"/>
                </a:solidFill>
                <a:highlight>
                  <a:srgbClr val="FFFFFF"/>
                </a:highlight>
                <a:latin typeface="Arial" charset="0"/>
                <a:ea typeface="Arial" charset="0"/>
                <a:cs typeface="Arial" charset="0"/>
                <a:sym typeface="Times New Roman"/>
              </a:rPr>
              <a:t>Partners</a:t>
            </a:r>
            <a:endParaRPr lang="en-US" b="1" dirty="0">
              <a:solidFill>
                <a:srgbClr val="222222"/>
              </a:solidFill>
              <a:highlight>
                <a:srgbClr val="FFFFFF"/>
              </a:highlight>
              <a:latin typeface="Arial" charset="0"/>
              <a:ea typeface="Arial" charset="0"/>
              <a:cs typeface="Arial" charset="0"/>
              <a:sym typeface="Times New Roman"/>
            </a:endParaRPr>
          </a:p>
        </p:txBody>
      </p:sp>
      <p:pic>
        <p:nvPicPr>
          <p:cNvPr id="11" name="Shape 426">
            <a:extLst>
              <a:ext uri="{FF2B5EF4-FFF2-40B4-BE49-F238E27FC236}">
                <a16:creationId xmlns="" xmlns:a16="http://schemas.microsoft.com/office/drawing/2014/main" id="{E9460F99-CC16-3B42-99E6-1489B0AB60E4}"/>
              </a:ext>
            </a:extLst>
          </p:cNvPr>
          <p:cNvPicPr preferRelativeResize="0"/>
          <p:nvPr/>
        </p:nvPicPr>
        <p:blipFill rotWithShape="1">
          <a:blip r:embed="rId3">
            <a:alphaModFix/>
          </a:blip>
          <a:srcRect/>
          <a:stretch/>
        </p:blipFill>
        <p:spPr>
          <a:xfrm>
            <a:off x="1116202" y="2939890"/>
            <a:ext cx="10073460" cy="3817989"/>
          </a:xfrm>
          <a:prstGeom prst="rect">
            <a:avLst/>
          </a:prstGeom>
          <a:noFill/>
          <a:ln>
            <a:noFill/>
          </a:ln>
        </p:spPr>
      </p:pic>
      <p:sp>
        <p:nvSpPr>
          <p:cNvPr id="12" name="Rectangle 11">
            <a:extLst>
              <a:ext uri="{FF2B5EF4-FFF2-40B4-BE49-F238E27FC236}">
                <a16:creationId xmlns="" xmlns:a16="http://schemas.microsoft.com/office/drawing/2014/main" id="{67CF0EF4-33DC-3A43-91C0-A699E4CB2B5E}"/>
              </a:ext>
            </a:extLst>
          </p:cNvPr>
          <p:cNvSpPr/>
          <p:nvPr/>
        </p:nvSpPr>
        <p:spPr>
          <a:xfrm>
            <a:off x="1303857" y="4859615"/>
            <a:ext cx="3718814" cy="26219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0B2D4A5A-8882-E741-A5F4-23842E5D842B}"/>
              </a:ext>
            </a:extLst>
          </p:cNvPr>
          <p:cNvSpPr/>
          <p:nvPr/>
        </p:nvSpPr>
        <p:spPr>
          <a:xfrm>
            <a:off x="1316557" y="5152745"/>
            <a:ext cx="3718814" cy="262194"/>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43A112A-AF9C-8343-B73C-93893DF6D053}"/>
              </a:ext>
            </a:extLst>
          </p:cNvPr>
          <p:cNvSpPr/>
          <p:nvPr/>
        </p:nvSpPr>
        <p:spPr>
          <a:xfrm>
            <a:off x="5119063" y="3929817"/>
            <a:ext cx="3073402" cy="618241"/>
          </a:xfrm>
          <a:prstGeom prst="rect">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2DD136D8-05DE-AA4A-A1FB-7641BE33CAAC}"/>
              </a:ext>
            </a:extLst>
          </p:cNvPr>
          <p:cNvSpPr/>
          <p:nvPr/>
        </p:nvSpPr>
        <p:spPr>
          <a:xfrm>
            <a:off x="5101916" y="5129571"/>
            <a:ext cx="3073399" cy="822878"/>
          </a:xfrm>
          <a:prstGeom prst="rect">
            <a:avLst/>
          </a:prstGeom>
          <a:noFill/>
          <a:ln w="190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47A283A-A36A-BD4D-A213-CF3C6B8D4116}"/>
              </a:ext>
            </a:extLst>
          </p:cNvPr>
          <p:cNvSpPr/>
          <p:nvPr/>
        </p:nvSpPr>
        <p:spPr>
          <a:xfrm>
            <a:off x="1154674" y="6039429"/>
            <a:ext cx="9983252" cy="618241"/>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28027485-CFA4-B047-9653-E2DB63DB64E0}"/>
              </a:ext>
            </a:extLst>
          </p:cNvPr>
          <p:cNvSpPr/>
          <p:nvPr/>
        </p:nvSpPr>
        <p:spPr>
          <a:xfrm>
            <a:off x="1280773" y="3007896"/>
            <a:ext cx="3754598" cy="630876"/>
          </a:xfrm>
          <a:prstGeom prst="rect">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742802"/>
      </p:ext>
    </p:extLst>
  </p:cSld>
  <p:clrMapOvr>
    <a:masterClrMapping/>
  </p:clrMapOvr>
  <mc:AlternateContent xmlns:mc="http://schemas.openxmlformats.org/markup-compatibility/2006">
    <mc:Choice xmlns:p14="http://schemas.microsoft.com/office/powerpoint/2010/main" Requires="p14">
      <p:transition spd="slow" p14:dur="45000" advTm="60000"/>
    </mc:Choice>
    <mc:Fallback>
      <p:transition spd="slow" advTm="6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ADEE862-B626-8E48-8CE4-9F83DF74EC93}"/>
              </a:ext>
            </a:extLst>
          </p:cNvPr>
          <p:cNvPicPr>
            <a:picLocks noChangeAspect="1"/>
          </p:cNvPicPr>
          <p:nvPr/>
        </p:nvPicPr>
        <p:blipFill>
          <a:blip r:embed="rId3"/>
          <a:stretch>
            <a:fillRect/>
          </a:stretch>
        </p:blipFill>
        <p:spPr>
          <a:xfrm>
            <a:off x="9171491" y="2608734"/>
            <a:ext cx="2530884" cy="1564468"/>
          </a:xfrm>
          <a:prstGeom prst="rect">
            <a:avLst/>
          </a:prstGeom>
        </p:spPr>
      </p:pic>
      <p:pic>
        <p:nvPicPr>
          <p:cNvPr id="9" name="Content Placeholder 7">
            <a:extLst>
              <a:ext uri="{FF2B5EF4-FFF2-40B4-BE49-F238E27FC236}">
                <a16:creationId xmlns="" xmlns:a16="http://schemas.microsoft.com/office/drawing/2014/main" id="{B7A6B534-D4EF-224E-AC25-BFA6244A8D44}"/>
              </a:ext>
            </a:extLst>
          </p:cNvPr>
          <p:cNvPicPr>
            <a:picLocks noChangeAspect="1"/>
          </p:cNvPicPr>
          <p:nvPr/>
        </p:nvPicPr>
        <p:blipFill rotWithShape="1">
          <a:blip r:embed="rId4"/>
          <a:srcRect t="2469" b="2334"/>
          <a:stretch/>
        </p:blipFill>
        <p:spPr>
          <a:xfrm>
            <a:off x="9412015" y="4173202"/>
            <a:ext cx="2157196" cy="2657560"/>
          </a:xfrm>
          <a:prstGeom prst="rect">
            <a:avLst/>
          </a:prstGeom>
        </p:spPr>
      </p:pic>
      <p:sp>
        <p:nvSpPr>
          <p:cNvPr id="2" name="TextBox 1"/>
          <p:cNvSpPr txBox="1"/>
          <p:nvPr/>
        </p:nvSpPr>
        <p:spPr>
          <a:xfrm>
            <a:off x="258885" y="684847"/>
            <a:ext cx="9015681" cy="5878532"/>
          </a:xfrm>
          <a:prstGeom prst="rect">
            <a:avLst/>
          </a:prstGeom>
          <a:noFill/>
        </p:spPr>
        <p:txBody>
          <a:bodyPr wrap="square" rtlCol="0">
            <a:spAutoFit/>
          </a:bodyPr>
          <a:lstStyle/>
          <a:p>
            <a:pPr marL="165100" indent="-165100">
              <a:buFont typeface="Arial" panose="020B0604020202020204" pitchFamily="34" charset="0"/>
              <a:buChar char="•"/>
            </a:pPr>
            <a:r>
              <a:rPr lang="en-US" sz="2000" b="1" dirty="0">
                <a:solidFill>
                  <a:srgbClr val="C00000"/>
                </a:solidFill>
                <a:latin typeface="Arial" charset="0"/>
                <a:ea typeface="Arial" charset="0"/>
                <a:cs typeface="Arial" charset="0"/>
              </a:rPr>
              <a:t>New sociotechnical outcomes.</a:t>
            </a:r>
          </a:p>
          <a:p>
            <a:pPr marL="165100" indent="-165100">
              <a:buFont typeface="Arial" panose="020B0604020202020204" pitchFamily="34" charset="0"/>
              <a:buChar char="•"/>
            </a:pPr>
            <a:r>
              <a:rPr lang="en-US" b="1" dirty="0" smtClean="0">
                <a:solidFill>
                  <a:srgbClr val="C00000"/>
                </a:solidFill>
                <a:latin typeface="Arial" charset="0"/>
                <a:ea typeface="Arial" charset="0"/>
                <a:cs typeface="Arial" charset="0"/>
              </a:rPr>
              <a:t>Theme-1: </a:t>
            </a:r>
          </a:p>
          <a:p>
            <a:pPr marL="622300" lvl="1" indent="-165100">
              <a:buFont typeface="Arial" panose="020B0604020202020204" pitchFamily="34" charset="0"/>
              <a:buChar char="•"/>
            </a:pPr>
            <a:r>
              <a:rPr lang="en-US" sz="1600" dirty="0" smtClean="0">
                <a:latin typeface="Arial" charset="0"/>
                <a:ea typeface="Arial" charset="0"/>
                <a:cs typeface="Arial" charset="0"/>
              </a:rPr>
              <a:t>Assessment </a:t>
            </a:r>
            <a:r>
              <a:rPr lang="en-US" sz="1600" dirty="0">
                <a:latin typeface="Arial" charset="0"/>
                <a:ea typeface="Arial" charset="0"/>
                <a:cs typeface="Arial" charset="0"/>
              </a:rPr>
              <a:t>of infrastructure &amp; Well-being data (primary survey implementation)</a:t>
            </a:r>
          </a:p>
          <a:p>
            <a:pPr marL="862013" lvl="1" indent="-230188">
              <a:buFont typeface="Arial" panose="020B0604020202020204" pitchFamily="34" charset="0"/>
              <a:buChar char="•"/>
            </a:pPr>
            <a:r>
              <a:rPr lang="en-US" sz="1600" dirty="0">
                <a:latin typeface="Arial" charset="0"/>
                <a:ea typeface="Arial" charset="0"/>
                <a:cs typeface="Arial" charset="0"/>
              </a:rPr>
              <a:t>Streamlined survey and analysis technique developed in S&amp;CC.</a:t>
            </a:r>
          </a:p>
          <a:p>
            <a:pPr marL="862013" lvl="1" indent="-230188">
              <a:buFont typeface="Arial" panose="020B0604020202020204" pitchFamily="34" charset="0"/>
              <a:buChar char="•"/>
            </a:pPr>
            <a:r>
              <a:rPr lang="en-US" sz="1600" dirty="0">
                <a:latin typeface="Arial" charset="0"/>
                <a:ea typeface="Arial" charset="0"/>
                <a:cs typeface="Arial" charset="0"/>
              </a:rPr>
              <a:t>On line survey developed (267 surveys completed).</a:t>
            </a:r>
            <a:endParaRPr lang="en-US" sz="1600" b="1" dirty="0">
              <a:latin typeface="Arial" charset="0"/>
              <a:ea typeface="Arial" charset="0"/>
              <a:cs typeface="Arial" charset="0"/>
            </a:endParaRPr>
          </a:p>
          <a:p>
            <a:pPr marL="393700" lvl="1" indent="-228600">
              <a:buFont typeface="Arial" panose="020B0604020202020204" pitchFamily="34" charset="0"/>
              <a:buChar char="•"/>
            </a:pPr>
            <a:r>
              <a:rPr lang="en-US" sz="1600" b="1" dirty="0">
                <a:latin typeface="Arial" charset="0"/>
                <a:ea typeface="Arial" charset="0"/>
                <a:cs typeface="Arial" charset="0"/>
              </a:rPr>
              <a:t>Air pollution sensors</a:t>
            </a:r>
          </a:p>
          <a:p>
            <a:pPr marL="571500" lvl="2" indent="-228600">
              <a:buFont typeface="Arial" panose="020B0604020202020204" pitchFamily="34" charset="0"/>
              <a:buChar char="•"/>
            </a:pPr>
            <a:r>
              <a:rPr lang="en-US" sz="1600" dirty="0">
                <a:latin typeface="Arial" charset="0"/>
                <a:ea typeface="Arial" charset="0"/>
                <a:cs typeface="Arial" charset="0"/>
              </a:rPr>
              <a:t>Improved sensor design, with tests being conducted in laboratory and in field.</a:t>
            </a:r>
          </a:p>
          <a:p>
            <a:pPr marL="571500" lvl="2" indent="-228600">
              <a:buFont typeface="Arial" panose="020B0604020202020204" pitchFamily="34" charset="0"/>
              <a:buChar char="•"/>
            </a:pPr>
            <a:r>
              <a:rPr lang="en-US" sz="1600" dirty="0">
                <a:latin typeface="Arial" charset="0"/>
                <a:ea typeface="Arial" charset="0"/>
                <a:cs typeface="Arial" charset="0"/>
              </a:rPr>
              <a:t>Significance: Cost effective sensors to measure air pollution at a wider scale.</a:t>
            </a:r>
          </a:p>
          <a:p>
            <a:pPr marL="393700" lvl="1" indent="-228600">
              <a:buFont typeface="Arial" panose="020B0604020202020204" pitchFamily="34" charset="0"/>
              <a:buChar char="•"/>
            </a:pPr>
            <a:r>
              <a:rPr lang="en-US" sz="1600" b="1" dirty="0">
                <a:latin typeface="Arial" charset="0"/>
                <a:ea typeface="Arial" charset="0"/>
                <a:cs typeface="Arial" charset="0"/>
              </a:rPr>
              <a:t>Citizen Science for near real-time urban flood simulations</a:t>
            </a:r>
          </a:p>
          <a:p>
            <a:pPr marL="800100" lvl="3" indent="-177800">
              <a:buFont typeface="Arial" panose="020B0604020202020204" pitchFamily="34" charset="0"/>
              <a:buChar char="•"/>
            </a:pPr>
            <a:r>
              <a:rPr lang="en-US" sz="1600" dirty="0">
                <a:latin typeface="Arial" charset="0"/>
                <a:ea typeface="Arial" charset="0"/>
                <a:cs typeface="Arial" charset="0"/>
              </a:rPr>
              <a:t>Hyper-resolution physically-based distributed flood modeling </a:t>
            </a:r>
            <a:r>
              <a:rPr lang="en-US" sz="1600" dirty="0" smtClean="0">
                <a:latin typeface="Arial" charset="0"/>
                <a:ea typeface="Arial" charset="0"/>
                <a:cs typeface="Arial" charset="0"/>
              </a:rPr>
              <a:t>(Minneapolis</a:t>
            </a:r>
            <a:r>
              <a:rPr lang="en-US" sz="1600" dirty="0">
                <a:latin typeface="Arial" charset="0"/>
                <a:ea typeface="Arial" charset="0"/>
                <a:cs typeface="Arial" charset="0"/>
              </a:rPr>
              <a:t>).</a:t>
            </a:r>
          </a:p>
          <a:p>
            <a:pPr marL="800100" lvl="3" indent="-177800">
              <a:buFont typeface="Arial" panose="020B0604020202020204" pitchFamily="34" charset="0"/>
              <a:buChar char="•"/>
            </a:pPr>
            <a:r>
              <a:rPr lang="en-US" sz="1600" dirty="0">
                <a:latin typeface="Arial" charset="0"/>
                <a:ea typeface="Arial" charset="0"/>
                <a:cs typeface="Arial" charset="0"/>
              </a:rPr>
              <a:t>Significance: Analyze urban flooding </a:t>
            </a:r>
            <a:r>
              <a:rPr lang="en-US" sz="1600" dirty="0" smtClean="0">
                <a:latin typeface="Arial" charset="0"/>
                <a:ea typeface="Arial" charset="0"/>
                <a:cs typeface="Arial" charset="0"/>
              </a:rPr>
              <a:t>for extreme </a:t>
            </a:r>
            <a:r>
              <a:rPr lang="en-US" sz="1600" dirty="0">
                <a:latin typeface="Arial" charset="0"/>
                <a:ea typeface="Arial" charset="0"/>
                <a:cs typeface="Arial" charset="0"/>
              </a:rPr>
              <a:t>weather conditions (e.g. Storms).</a:t>
            </a:r>
          </a:p>
          <a:p>
            <a:pPr marL="0" lvl="1" indent="-292100">
              <a:buFont typeface="Arial" panose="020B0604020202020204" pitchFamily="34" charset="0"/>
              <a:buChar char="•"/>
            </a:pPr>
            <a:r>
              <a:rPr lang="en-US" b="1" dirty="0" smtClean="0">
                <a:solidFill>
                  <a:srgbClr val="C00000"/>
                </a:solidFill>
                <a:latin typeface="Arial" charset="0"/>
                <a:ea typeface="Arial" charset="0"/>
                <a:cs typeface="Arial" charset="0"/>
              </a:rPr>
              <a:t>Theme-2: </a:t>
            </a:r>
          </a:p>
          <a:p>
            <a:pPr marL="457200" lvl="2" indent="-292100">
              <a:buFont typeface="Arial" panose="020B0604020202020204" pitchFamily="34" charset="0"/>
              <a:buChar char="•"/>
            </a:pPr>
            <a:r>
              <a:rPr lang="en-US" sz="1600" b="1" dirty="0" smtClean="0">
                <a:latin typeface="Arial" charset="0"/>
                <a:ea typeface="Arial" charset="0"/>
                <a:cs typeface="Arial" charset="0"/>
              </a:rPr>
              <a:t>Comparing </a:t>
            </a:r>
            <a:r>
              <a:rPr lang="en-US" sz="1600" b="1" dirty="0">
                <a:latin typeface="Arial" charset="0"/>
                <a:ea typeface="Arial" charset="0"/>
                <a:cs typeface="Arial" charset="0"/>
              </a:rPr>
              <a:t>consumption hotspots</a:t>
            </a:r>
          </a:p>
          <a:p>
            <a:pPr marL="800100" lvl="3" indent="-177800">
              <a:buFont typeface="Arial" panose="020B0604020202020204" pitchFamily="34" charset="0"/>
              <a:buChar char="•"/>
            </a:pPr>
            <a:r>
              <a:rPr lang="en-US" sz="1600" dirty="0">
                <a:latin typeface="Arial" charset="0"/>
                <a:ea typeface="Arial" charset="0"/>
                <a:cs typeface="Arial" charset="0"/>
              </a:rPr>
              <a:t>Hotspot analysis of Energy consumption in Tallahassee.</a:t>
            </a:r>
          </a:p>
          <a:p>
            <a:pPr marL="800100" lvl="3" indent="-177800">
              <a:buFont typeface="Arial" panose="020B0604020202020204" pitchFamily="34" charset="0"/>
              <a:buChar char="•"/>
            </a:pPr>
            <a:r>
              <a:rPr lang="en-US" sz="1600" dirty="0">
                <a:latin typeface="Arial" charset="0"/>
                <a:ea typeface="Arial" charset="0"/>
                <a:cs typeface="Arial" charset="0"/>
              </a:rPr>
              <a:t>Significance: Equity based</a:t>
            </a:r>
            <a:r>
              <a:rPr lang="en-US" sz="1600" b="1" dirty="0">
                <a:latin typeface="Arial" charset="0"/>
                <a:ea typeface="Arial" charset="0"/>
                <a:cs typeface="Arial" charset="0"/>
              </a:rPr>
              <a:t> </a:t>
            </a:r>
            <a:r>
              <a:rPr lang="en-US" sz="1600" dirty="0">
                <a:latin typeface="Arial" charset="0"/>
                <a:ea typeface="Arial" charset="0"/>
                <a:cs typeface="Arial" charset="0"/>
              </a:rPr>
              <a:t>analysis of rebate programs based on the consumption.</a:t>
            </a:r>
            <a:endParaRPr lang="en-US" sz="1600" b="1" dirty="0">
              <a:latin typeface="Arial" charset="0"/>
              <a:ea typeface="Arial" charset="0"/>
              <a:cs typeface="Arial" charset="0"/>
            </a:endParaRPr>
          </a:p>
          <a:p>
            <a:pPr marL="342900" lvl="1" indent="-177800">
              <a:buFont typeface="Arial" panose="020B0604020202020204" pitchFamily="34" charset="0"/>
              <a:buChar char="•"/>
            </a:pPr>
            <a:r>
              <a:rPr lang="en-US" sz="1600" b="1" dirty="0">
                <a:latin typeface="Arial" charset="0"/>
                <a:ea typeface="Arial" charset="0"/>
                <a:cs typeface="Arial" charset="0"/>
              </a:rPr>
              <a:t>Mapping Trees for Green Infrastructure Equity</a:t>
            </a:r>
          </a:p>
          <a:p>
            <a:pPr marL="571500" lvl="2" indent="-228600">
              <a:buFont typeface="Arial" panose="020B0604020202020204" pitchFamily="34" charset="0"/>
              <a:buChar char="•"/>
            </a:pPr>
            <a:r>
              <a:rPr lang="en-US" sz="1600" dirty="0">
                <a:latin typeface="Arial" charset="0"/>
                <a:ea typeface="Arial" charset="0"/>
                <a:cs typeface="Arial" charset="0"/>
              </a:rPr>
              <a:t>Aerial imagery based detection, and classification of individual trees, and urban gardens.</a:t>
            </a:r>
          </a:p>
          <a:p>
            <a:pPr marL="571500" lvl="2" indent="-228600">
              <a:buFont typeface="Arial" panose="020B0604020202020204" pitchFamily="34" charset="0"/>
              <a:buChar char="•"/>
            </a:pPr>
            <a:r>
              <a:rPr lang="en-US" sz="1600" dirty="0">
                <a:latin typeface="Arial" charset="0"/>
                <a:ea typeface="Arial" charset="0"/>
                <a:cs typeface="Arial" charset="0"/>
              </a:rPr>
              <a:t>Significance</a:t>
            </a:r>
            <a:r>
              <a:rPr lang="en-US" sz="1600" dirty="0" smtClean="0">
                <a:latin typeface="Arial" charset="0"/>
                <a:ea typeface="Arial" charset="0"/>
                <a:cs typeface="Arial" charset="0"/>
              </a:rPr>
              <a:t>: Ash </a:t>
            </a:r>
            <a:r>
              <a:rPr lang="en-US" sz="1600" dirty="0">
                <a:latin typeface="Arial" charset="0"/>
                <a:ea typeface="Arial" charset="0"/>
                <a:cs typeface="Arial" charset="0"/>
              </a:rPr>
              <a:t>Borer </a:t>
            </a:r>
            <a:r>
              <a:rPr lang="en-US" sz="1600" dirty="0" smtClean="0">
                <a:latin typeface="Arial" charset="0"/>
                <a:ea typeface="Arial" charset="0"/>
                <a:cs typeface="Arial" charset="0"/>
              </a:rPr>
              <a:t>problem, Urban </a:t>
            </a:r>
            <a:r>
              <a:rPr lang="en-US" sz="1600" dirty="0">
                <a:latin typeface="Arial" charset="0"/>
                <a:ea typeface="Arial" charset="0"/>
                <a:cs typeface="Arial" charset="0"/>
              </a:rPr>
              <a:t>garden detection </a:t>
            </a:r>
            <a:r>
              <a:rPr lang="en-US" sz="1600" dirty="0" smtClean="0">
                <a:latin typeface="Arial" charset="0"/>
                <a:ea typeface="Arial" charset="0"/>
                <a:cs typeface="Arial" charset="0"/>
              </a:rPr>
              <a:t>for urban farming potential</a:t>
            </a:r>
            <a:endParaRPr lang="en-US" sz="1600" dirty="0">
              <a:latin typeface="Arial" charset="0"/>
              <a:ea typeface="Arial" charset="0"/>
              <a:cs typeface="Arial" charset="0"/>
            </a:endParaRPr>
          </a:p>
          <a:p>
            <a:pPr marL="228600" lvl="3" indent="-220663">
              <a:buFont typeface="Arial" panose="020B0604020202020204" pitchFamily="34" charset="0"/>
              <a:buChar char="•"/>
            </a:pPr>
            <a:r>
              <a:rPr lang="en-US" b="1" dirty="0">
                <a:solidFill>
                  <a:srgbClr val="C00000"/>
                </a:solidFill>
                <a:latin typeface="Arial" charset="0"/>
                <a:ea typeface="Arial" charset="0"/>
                <a:cs typeface="Arial" charset="0"/>
              </a:rPr>
              <a:t>Theme-4</a:t>
            </a:r>
          </a:p>
          <a:p>
            <a:pPr marL="579438" lvl="1" indent="-230188">
              <a:buClr>
                <a:srgbClr val="558D2F"/>
              </a:buClr>
              <a:buSzPts val="1400"/>
              <a:buFont typeface="Arial" panose="020B0604020202020204" pitchFamily="34" charset="0"/>
              <a:buChar char="•"/>
            </a:pPr>
            <a:r>
              <a:rPr lang="en-US" sz="1600" dirty="0">
                <a:latin typeface="Arial" charset="0"/>
                <a:ea typeface="Arial" charset="0"/>
                <a:cs typeface="Arial" charset="0"/>
              </a:rPr>
              <a:t>Responsive CS Curriculum website set up for 8-12 classroom use.</a:t>
            </a:r>
          </a:p>
          <a:p>
            <a:pPr marL="579438" lvl="1" indent="-230188">
              <a:buClr>
                <a:srgbClr val="558D2F"/>
              </a:buClr>
              <a:buSzPts val="1400"/>
              <a:buFont typeface="Arial" panose="020B0604020202020204" pitchFamily="34" charset="0"/>
              <a:buChar char="•"/>
            </a:pPr>
            <a:r>
              <a:rPr lang="en-US" sz="1600" dirty="0">
                <a:latin typeface="Arial" charset="0"/>
                <a:ea typeface="Arial" charset="0"/>
                <a:cs typeface="Arial" charset="0"/>
              </a:rPr>
              <a:t>Support for individual school contexts i.e.: Grade level, course or program.</a:t>
            </a:r>
          </a:p>
          <a:p>
            <a:pPr marL="579438" lvl="1" indent="-230188">
              <a:buSzPts val="1400"/>
              <a:buFont typeface="Arial" panose="020B0604020202020204" pitchFamily="34" charset="0"/>
              <a:buChar char="•"/>
            </a:pPr>
            <a:r>
              <a:rPr lang="en-US" sz="1600" dirty="0">
                <a:latin typeface="Arial" charset="0"/>
                <a:ea typeface="Arial" charset="0"/>
                <a:cs typeface="Arial" charset="0"/>
              </a:rPr>
              <a:t>Finalize school implementation and teacher observation schedules.</a:t>
            </a:r>
          </a:p>
          <a:p>
            <a:pPr marL="579438" lvl="1" indent="-230188">
              <a:buSzPts val="1400"/>
              <a:buFont typeface="Arial" panose="020B0604020202020204" pitchFamily="34" charset="0"/>
              <a:buChar char="•"/>
            </a:pPr>
            <a:r>
              <a:rPr lang="en-US" sz="1600" dirty="0">
                <a:latin typeface="Arial" charset="0"/>
                <a:ea typeface="Arial" charset="0"/>
                <a:cs typeface="Arial" charset="0"/>
              </a:rPr>
              <a:t>Begin implementation of curriculum modules and lessons.</a:t>
            </a:r>
          </a:p>
        </p:txBody>
      </p:sp>
      <p:pic>
        <p:nvPicPr>
          <p:cNvPr id="17" name="图片 3">
            <a:extLst>
              <a:ext uri="{FF2B5EF4-FFF2-40B4-BE49-F238E27FC236}">
                <a16:creationId xmlns="" xmlns:a16="http://schemas.microsoft.com/office/drawing/2014/main" id="{83EF8612-B24B-8444-A97E-509512B5F339}"/>
              </a:ext>
            </a:extLst>
          </p:cNvPr>
          <p:cNvPicPr>
            <a:picLocks noChangeAspect="1"/>
          </p:cNvPicPr>
          <p:nvPr/>
        </p:nvPicPr>
        <p:blipFill>
          <a:blip r:embed="rId5"/>
          <a:stretch>
            <a:fillRect/>
          </a:stretch>
        </p:blipFill>
        <p:spPr>
          <a:xfrm>
            <a:off x="9274565" y="673680"/>
            <a:ext cx="2171951" cy="1983350"/>
          </a:xfrm>
          <a:prstGeom prst="rect">
            <a:avLst/>
          </a:prstGeom>
        </p:spPr>
      </p:pic>
      <p:sp>
        <p:nvSpPr>
          <p:cNvPr id="18" name="Title 8"/>
          <p:cNvSpPr txBox="1">
            <a:spLocks/>
          </p:cNvSpPr>
          <p:nvPr/>
        </p:nvSpPr>
        <p:spPr>
          <a:xfrm>
            <a:off x="1285875" y="102457"/>
            <a:ext cx="9813049" cy="5204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2"/>
                </a:solidFill>
                <a:latin typeface="Arial" charset="0"/>
                <a:ea typeface="Arial" charset="0"/>
                <a:cs typeface="Arial" charset="0"/>
              </a:rPr>
              <a:t>Project Update (since 2018 PI meeting)</a:t>
            </a:r>
            <a:endParaRPr lang="en-US" sz="3600" b="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780343845"/>
      </p:ext>
    </p:extLst>
  </p:cSld>
  <p:clrMapOvr>
    <a:masterClrMapping/>
  </p:clrMapOvr>
  <mc:AlternateContent xmlns:mc="http://schemas.openxmlformats.org/markup-compatibility/2006">
    <mc:Choice xmlns:p14="http://schemas.microsoft.com/office/powerpoint/2010/main" Requires="p14">
      <p:transition p14:dur="400" advTm="60000"/>
    </mc:Choice>
    <mc:Fallback>
      <p:transition advTm="6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85875" y="102457"/>
            <a:ext cx="9813049" cy="520456"/>
          </a:xfrm>
        </p:spPr>
        <p:txBody>
          <a:bodyPr>
            <a:noAutofit/>
          </a:bodyPr>
          <a:lstStyle/>
          <a:p>
            <a:pPr>
              <a:lnSpc>
                <a:spcPct val="100000"/>
              </a:lnSpc>
            </a:pPr>
            <a:r>
              <a:rPr lang="en-US" sz="3600" b="1" dirty="0" smtClean="0">
                <a:solidFill>
                  <a:schemeClr val="accent2"/>
                </a:solidFill>
                <a:latin typeface="Arial" charset="0"/>
                <a:ea typeface="Arial" charset="0"/>
                <a:cs typeface="Arial" charset="0"/>
              </a:rPr>
              <a:t>Project Update (since 2018 </a:t>
            </a:r>
            <a:r>
              <a:rPr lang="en-US" sz="3600" b="1" dirty="0">
                <a:solidFill>
                  <a:schemeClr val="accent2"/>
                </a:solidFill>
                <a:latin typeface="Arial" charset="0"/>
                <a:ea typeface="Arial" charset="0"/>
                <a:cs typeface="Arial" charset="0"/>
              </a:rPr>
              <a:t>PI </a:t>
            </a:r>
            <a:r>
              <a:rPr lang="en-US" sz="3600" b="1" dirty="0" smtClean="0">
                <a:solidFill>
                  <a:schemeClr val="accent2"/>
                </a:solidFill>
                <a:latin typeface="Arial" charset="0"/>
                <a:ea typeface="Arial" charset="0"/>
                <a:cs typeface="Arial" charset="0"/>
              </a:rPr>
              <a:t>meeting)</a:t>
            </a:r>
            <a:endParaRPr lang="en-US" sz="3600" b="1" dirty="0">
              <a:solidFill>
                <a:schemeClr val="accent2"/>
              </a:solidFill>
              <a:latin typeface="Arial" charset="0"/>
              <a:ea typeface="Arial" charset="0"/>
              <a:cs typeface="Arial" charset="0"/>
            </a:endParaRPr>
          </a:p>
        </p:txBody>
      </p:sp>
      <p:sp>
        <p:nvSpPr>
          <p:cNvPr id="2" name="TextBox 1"/>
          <p:cNvSpPr txBox="1"/>
          <p:nvPr/>
        </p:nvSpPr>
        <p:spPr>
          <a:xfrm>
            <a:off x="176919" y="3407132"/>
            <a:ext cx="8525648" cy="2862322"/>
          </a:xfrm>
          <a:prstGeom prst="rect">
            <a:avLst/>
          </a:prstGeom>
          <a:noFill/>
          <a:ln w="19050">
            <a:solidFill>
              <a:schemeClr val="tx1"/>
            </a:solidFill>
          </a:ln>
        </p:spPr>
        <p:txBody>
          <a:bodyPr wrap="square" rtlCol="0">
            <a:spAutoFit/>
          </a:bodyPr>
          <a:lstStyle/>
          <a:p>
            <a:r>
              <a:rPr lang="en-US" sz="2000" b="1" dirty="0">
                <a:solidFill>
                  <a:srgbClr val="C00000"/>
                </a:solidFill>
                <a:latin typeface="Arial" charset="0"/>
                <a:ea typeface="Arial" charset="0"/>
                <a:cs typeface="Arial" charset="0"/>
              </a:rPr>
              <a:t>Major capacity outcomes:</a:t>
            </a:r>
          </a:p>
          <a:p>
            <a:pPr lvl="1"/>
            <a:r>
              <a:rPr lang="en-US" sz="1600" b="1" dirty="0">
                <a:latin typeface="Arial" charset="0"/>
                <a:ea typeface="Arial" charset="0"/>
                <a:cs typeface="Arial" charset="0"/>
              </a:rPr>
              <a:t>Post Doctoral students supported </a:t>
            </a:r>
          </a:p>
          <a:p>
            <a:pPr lvl="1"/>
            <a:r>
              <a:rPr lang="en-US" sz="1600" dirty="0">
                <a:latin typeface="Arial" charset="0"/>
                <a:ea typeface="Arial" charset="0"/>
                <a:cs typeface="Arial" charset="0"/>
              </a:rPr>
              <a:t>	- Lin </a:t>
            </a:r>
            <a:r>
              <a:rPr lang="en-US" sz="1600" dirty="0" smtClean="0">
                <a:latin typeface="Arial" charset="0"/>
                <a:ea typeface="Arial" charset="0"/>
                <a:cs typeface="Arial" charset="0"/>
              </a:rPr>
              <a:t>Zeng,</a:t>
            </a:r>
            <a:r>
              <a:rPr lang="en-US" sz="1600" dirty="0">
                <a:latin typeface="Arial" charset="0"/>
                <a:ea typeface="Arial" charset="0"/>
                <a:cs typeface="Arial" charset="0"/>
              </a:rPr>
              <a:t> </a:t>
            </a:r>
            <a:r>
              <a:rPr lang="en-US" sz="1600" dirty="0" smtClean="0">
                <a:latin typeface="Arial" charset="0"/>
                <a:ea typeface="Arial" charset="0"/>
                <a:cs typeface="Arial" charset="0"/>
              </a:rPr>
              <a:t>Dana </a:t>
            </a:r>
            <a:r>
              <a:rPr lang="en-US" sz="1600" dirty="0">
                <a:latin typeface="Arial" charset="0"/>
                <a:ea typeface="Arial" charset="0"/>
                <a:cs typeface="Arial" charset="0"/>
              </a:rPr>
              <a:t>Boyer </a:t>
            </a:r>
            <a:r>
              <a:rPr lang="en-US" sz="1600" dirty="0" smtClean="0">
                <a:latin typeface="Arial" charset="0"/>
                <a:ea typeface="Arial" charset="0"/>
                <a:cs typeface="Arial" charset="0"/>
              </a:rPr>
              <a:t>(University </a:t>
            </a:r>
            <a:r>
              <a:rPr lang="en-US" sz="1600" dirty="0">
                <a:latin typeface="Arial" charset="0"/>
                <a:ea typeface="Arial" charset="0"/>
                <a:cs typeface="Arial" charset="0"/>
              </a:rPr>
              <a:t>of </a:t>
            </a:r>
            <a:r>
              <a:rPr lang="en-US" sz="1600" dirty="0" smtClean="0">
                <a:latin typeface="Arial" charset="0"/>
                <a:ea typeface="Arial" charset="0"/>
                <a:cs typeface="Arial" charset="0"/>
              </a:rPr>
              <a:t>Minnesota) </a:t>
            </a:r>
            <a:endParaRPr lang="en-US" sz="1600" dirty="0">
              <a:latin typeface="Arial" charset="0"/>
              <a:ea typeface="Arial" charset="0"/>
              <a:cs typeface="Arial" charset="0"/>
            </a:endParaRPr>
          </a:p>
          <a:p>
            <a:pPr lvl="1"/>
            <a:r>
              <a:rPr lang="en-US" sz="1600" dirty="0">
                <a:latin typeface="Arial" charset="0"/>
                <a:ea typeface="Arial" charset="0"/>
                <a:cs typeface="Arial" charset="0"/>
              </a:rPr>
              <a:t>	- Lara Clark (</a:t>
            </a:r>
            <a:r>
              <a:rPr lang="en-US" sz="1600" dirty="0" err="1" smtClean="0">
                <a:latin typeface="Arial" charset="0"/>
                <a:ea typeface="Arial" charset="0"/>
                <a:cs typeface="Arial" charset="0"/>
              </a:rPr>
              <a:t>Env</a:t>
            </a:r>
            <a:r>
              <a:rPr lang="en-US" sz="1600" dirty="0" smtClean="0">
                <a:latin typeface="Arial" charset="0"/>
                <a:ea typeface="Arial" charset="0"/>
                <a:cs typeface="Arial" charset="0"/>
              </a:rPr>
              <a:t>. Eng., </a:t>
            </a:r>
            <a:r>
              <a:rPr lang="en-US" sz="1600" dirty="0">
                <a:latin typeface="Arial" charset="0"/>
                <a:ea typeface="Arial" charset="0"/>
                <a:cs typeface="Arial" charset="0"/>
              </a:rPr>
              <a:t>University of Washington</a:t>
            </a:r>
            <a:r>
              <a:rPr lang="en-US" sz="1600" dirty="0" smtClean="0">
                <a:latin typeface="Arial" charset="0"/>
                <a:ea typeface="Arial" charset="0"/>
                <a:cs typeface="Arial" charset="0"/>
              </a:rPr>
              <a:t>)</a:t>
            </a:r>
            <a:endParaRPr lang="en-US" sz="1600" dirty="0">
              <a:latin typeface="Arial" charset="0"/>
              <a:ea typeface="Arial" charset="0"/>
              <a:cs typeface="Arial" charset="0"/>
            </a:endParaRPr>
          </a:p>
          <a:p>
            <a:pPr lvl="1"/>
            <a:r>
              <a:rPr lang="en-US" sz="1600" b="1" dirty="0">
                <a:latin typeface="Arial" charset="0"/>
                <a:ea typeface="Arial" charset="0"/>
                <a:cs typeface="Arial" charset="0"/>
              </a:rPr>
              <a:t>Ph.D. students supported</a:t>
            </a:r>
          </a:p>
          <a:p>
            <a:pPr lvl="1"/>
            <a:r>
              <a:rPr lang="en-US" sz="1600" dirty="0">
                <a:latin typeface="Arial" charset="0"/>
                <a:ea typeface="Arial" charset="0"/>
                <a:cs typeface="Arial" charset="0"/>
              </a:rPr>
              <a:t>	- Siddharth </a:t>
            </a:r>
            <a:r>
              <a:rPr lang="en-US" sz="1600" dirty="0" err="1">
                <a:latin typeface="Arial" charset="0"/>
                <a:ea typeface="Arial" charset="0"/>
                <a:cs typeface="Arial" charset="0"/>
              </a:rPr>
              <a:t>Saksena</a:t>
            </a:r>
            <a:r>
              <a:rPr lang="en-US" sz="1600" dirty="0">
                <a:latin typeface="Arial" charset="0"/>
                <a:ea typeface="Arial" charset="0"/>
                <a:cs typeface="Arial" charset="0"/>
              </a:rPr>
              <a:t> </a:t>
            </a:r>
            <a:r>
              <a:rPr lang="en-US" sz="1600" dirty="0" smtClean="0">
                <a:latin typeface="Arial" charset="0"/>
                <a:ea typeface="Arial" charset="0"/>
                <a:cs typeface="Arial" charset="0"/>
              </a:rPr>
              <a:t>(Purdue </a:t>
            </a:r>
            <a:r>
              <a:rPr lang="en-US" sz="1600" dirty="0">
                <a:latin typeface="Arial" charset="0"/>
                <a:ea typeface="Arial" charset="0"/>
                <a:cs typeface="Arial" charset="0"/>
              </a:rPr>
              <a:t>University</a:t>
            </a:r>
            <a:r>
              <a:rPr lang="en-US" sz="1600" dirty="0" smtClean="0">
                <a:latin typeface="Arial" charset="0"/>
                <a:ea typeface="Arial" charset="0"/>
                <a:cs typeface="Arial" charset="0"/>
              </a:rPr>
              <a:t>)</a:t>
            </a:r>
            <a:endParaRPr lang="en-US" sz="1600" dirty="0">
              <a:latin typeface="Arial" charset="0"/>
              <a:ea typeface="Arial" charset="0"/>
              <a:cs typeface="Arial" charset="0"/>
            </a:endParaRPr>
          </a:p>
          <a:p>
            <a:pPr lvl="1"/>
            <a:r>
              <a:rPr lang="en-US" sz="1600" dirty="0">
                <a:latin typeface="Arial" charset="0"/>
                <a:ea typeface="Arial" charset="0"/>
                <a:cs typeface="Arial" charset="0"/>
              </a:rPr>
              <a:t>	- </a:t>
            </a:r>
            <a:r>
              <a:rPr lang="en-US" sz="1600" dirty="0" err="1">
                <a:latin typeface="Arial" charset="0"/>
                <a:ea typeface="Arial" charset="0"/>
                <a:cs typeface="Arial" charset="0"/>
              </a:rPr>
              <a:t>Kewei</a:t>
            </a:r>
            <a:r>
              <a:rPr lang="en-US" sz="1600" dirty="0">
                <a:latin typeface="Arial" charset="0"/>
                <a:ea typeface="Arial" charset="0"/>
                <a:cs typeface="Arial" charset="0"/>
              </a:rPr>
              <a:t> Xu </a:t>
            </a:r>
            <a:r>
              <a:rPr lang="en-US" sz="1600" dirty="0" smtClean="0">
                <a:latin typeface="Arial" charset="0"/>
                <a:ea typeface="Arial" charset="0"/>
                <a:cs typeface="Arial" charset="0"/>
              </a:rPr>
              <a:t>(Florida </a:t>
            </a:r>
            <a:r>
              <a:rPr lang="en-US" sz="1600" dirty="0">
                <a:latin typeface="Arial" charset="0"/>
                <a:ea typeface="Arial" charset="0"/>
                <a:cs typeface="Arial" charset="0"/>
              </a:rPr>
              <a:t>State University</a:t>
            </a:r>
            <a:r>
              <a:rPr lang="en-US" sz="1600" dirty="0" smtClean="0">
                <a:latin typeface="Arial" charset="0"/>
                <a:ea typeface="Arial" charset="0"/>
                <a:cs typeface="Arial" charset="0"/>
              </a:rPr>
              <a:t>)</a:t>
            </a:r>
            <a:endParaRPr lang="en-US" sz="1600" dirty="0">
              <a:latin typeface="Arial" charset="0"/>
              <a:ea typeface="Arial" charset="0"/>
              <a:cs typeface="Arial" charset="0"/>
            </a:endParaRPr>
          </a:p>
          <a:p>
            <a:pPr lvl="1"/>
            <a:r>
              <a:rPr lang="en-US" sz="1600" dirty="0">
                <a:latin typeface="Arial" charset="0"/>
                <a:ea typeface="Arial" charset="0"/>
                <a:cs typeface="Arial" charset="0"/>
              </a:rPr>
              <a:t>	- Jayant Gupta, Matthew Vernon  </a:t>
            </a:r>
            <a:r>
              <a:rPr lang="en-US" sz="1600" dirty="0" smtClean="0">
                <a:latin typeface="Arial" charset="0"/>
                <a:ea typeface="Arial" charset="0"/>
                <a:cs typeface="Arial" charset="0"/>
              </a:rPr>
              <a:t>(University </a:t>
            </a:r>
            <a:r>
              <a:rPr lang="en-US" sz="1600" dirty="0">
                <a:latin typeface="Arial" charset="0"/>
                <a:ea typeface="Arial" charset="0"/>
                <a:cs typeface="Arial" charset="0"/>
              </a:rPr>
              <a:t>of Minnesota) </a:t>
            </a:r>
          </a:p>
          <a:p>
            <a:pPr lvl="1"/>
            <a:r>
              <a:rPr lang="en-US" sz="1600" b="1" dirty="0" smtClean="0">
                <a:latin typeface="Arial" charset="0"/>
                <a:ea typeface="Arial" charset="0"/>
                <a:cs typeface="Arial" charset="0"/>
              </a:rPr>
              <a:t>High </a:t>
            </a:r>
            <a:r>
              <a:rPr lang="en-US" sz="1600" b="1" dirty="0">
                <a:latin typeface="Arial" charset="0"/>
                <a:ea typeface="Arial" charset="0"/>
                <a:cs typeface="Arial" charset="0"/>
              </a:rPr>
              <a:t>school </a:t>
            </a:r>
            <a:endParaRPr lang="en-US" sz="1600" b="1" dirty="0" smtClean="0">
              <a:latin typeface="Arial" charset="0"/>
              <a:ea typeface="Arial" charset="0"/>
              <a:cs typeface="Arial" charset="0"/>
            </a:endParaRPr>
          </a:p>
          <a:p>
            <a:pPr lvl="1"/>
            <a:r>
              <a:rPr lang="en-US" sz="1600" b="1" dirty="0">
                <a:latin typeface="Arial" charset="0"/>
                <a:ea typeface="Arial" charset="0"/>
                <a:cs typeface="Arial" charset="0"/>
              </a:rPr>
              <a:t>	</a:t>
            </a:r>
            <a:r>
              <a:rPr lang="en-US" sz="1600" dirty="0" smtClean="0">
                <a:latin typeface="Arial" charset="0"/>
                <a:ea typeface="Arial" charset="0"/>
                <a:cs typeface="Arial" charset="0"/>
              </a:rPr>
              <a:t>Teachers</a:t>
            </a:r>
            <a:r>
              <a:rPr lang="en-US" sz="1600" b="1" dirty="0" smtClean="0">
                <a:latin typeface="Arial" charset="0"/>
                <a:ea typeface="Arial" charset="0"/>
                <a:cs typeface="Arial" charset="0"/>
              </a:rPr>
              <a:t>: 13 high school teachers, </a:t>
            </a:r>
            <a:r>
              <a:rPr lang="en-US" sz="1600" dirty="0" smtClean="0">
                <a:latin typeface="Arial" charset="0"/>
                <a:ea typeface="Arial" charset="0"/>
                <a:cs typeface="Arial" charset="0"/>
              </a:rPr>
              <a:t>Summer </a:t>
            </a:r>
            <a:r>
              <a:rPr lang="en-US" sz="1600" dirty="0">
                <a:latin typeface="Arial" charset="0"/>
                <a:ea typeface="Arial" charset="0"/>
                <a:cs typeface="Arial" charset="0"/>
              </a:rPr>
              <a:t>2018 Professional </a:t>
            </a:r>
            <a:r>
              <a:rPr lang="en-US" sz="1600" dirty="0" smtClean="0">
                <a:latin typeface="Arial" charset="0"/>
                <a:ea typeface="Arial" charset="0"/>
                <a:cs typeface="Arial" charset="0"/>
              </a:rPr>
              <a:t>Development</a:t>
            </a:r>
            <a:endParaRPr lang="en-US" sz="1600" b="1" dirty="0" smtClean="0">
              <a:latin typeface="Arial" charset="0"/>
              <a:ea typeface="Arial" charset="0"/>
              <a:cs typeface="Arial" charset="0"/>
            </a:endParaRPr>
          </a:p>
          <a:p>
            <a:pPr lvl="1"/>
            <a:r>
              <a:rPr lang="en-US" sz="1600" b="1" dirty="0">
                <a:latin typeface="Arial" charset="0"/>
                <a:ea typeface="Arial" charset="0"/>
                <a:cs typeface="Arial" charset="0"/>
              </a:rPr>
              <a:t>	</a:t>
            </a:r>
            <a:r>
              <a:rPr lang="en-US" sz="1600" dirty="0" smtClean="0">
                <a:latin typeface="Arial" charset="0"/>
                <a:ea typeface="Arial" charset="0"/>
                <a:cs typeface="Arial" charset="0"/>
              </a:rPr>
              <a:t>Summer Students</a:t>
            </a:r>
            <a:r>
              <a:rPr lang="en-US" sz="1600" b="1" dirty="0" smtClean="0">
                <a:latin typeface="Arial" charset="0"/>
                <a:ea typeface="Arial" charset="0"/>
                <a:cs typeface="Arial" charset="0"/>
              </a:rPr>
              <a:t>: </a:t>
            </a:r>
            <a:r>
              <a:rPr lang="en-US" sz="1600" dirty="0" smtClean="0">
                <a:latin typeface="Arial" charset="0"/>
                <a:ea typeface="Arial" charset="0"/>
                <a:cs typeface="Arial" charset="0"/>
              </a:rPr>
              <a:t>Samantha </a:t>
            </a:r>
            <a:r>
              <a:rPr lang="en-US" sz="1600" dirty="0" err="1">
                <a:latin typeface="Arial" charset="0"/>
                <a:ea typeface="Arial" charset="0"/>
                <a:cs typeface="Arial" charset="0"/>
              </a:rPr>
              <a:t>Detor</a:t>
            </a:r>
            <a:r>
              <a:rPr lang="en-US" sz="1600" dirty="0">
                <a:latin typeface="Arial" charset="0"/>
                <a:ea typeface="Arial" charset="0"/>
                <a:cs typeface="Arial" charset="0"/>
              </a:rPr>
              <a:t>, Abigail </a:t>
            </a:r>
            <a:r>
              <a:rPr lang="en-US" sz="1600" dirty="0" err="1">
                <a:latin typeface="Arial" charset="0"/>
                <a:ea typeface="Arial" charset="0"/>
                <a:cs typeface="Arial" charset="0"/>
              </a:rPr>
              <a:t>Roh</a:t>
            </a:r>
            <a:r>
              <a:rPr lang="en-US" sz="1600" dirty="0">
                <a:latin typeface="Arial" charset="0"/>
                <a:ea typeface="Arial" charset="0"/>
                <a:cs typeface="Arial" charset="0"/>
              </a:rPr>
              <a:t> (</a:t>
            </a:r>
            <a:r>
              <a:rPr lang="en-US" sz="1600" dirty="0" err="1">
                <a:latin typeface="Arial" charset="0"/>
                <a:ea typeface="Arial" charset="0"/>
                <a:cs typeface="Arial" charset="0"/>
              </a:rPr>
              <a:t>Breck</a:t>
            </a:r>
            <a:r>
              <a:rPr lang="en-US" sz="1600" dirty="0">
                <a:latin typeface="Arial" charset="0"/>
                <a:ea typeface="Arial" charset="0"/>
                <a:cs typeface="Arial" charset="0"/>
              </a:rPr>
              <a:t> </a:t>
            </a:r>
            <a:r>
              <a:rPr lang="en-US" sz="1600" dirty="0" smtClean="0">
                <a:latin typeface="Arial" charset="0"/>
                <a:ea typeface="Arial" charset="0"/>
                <a:cs typeface="Arial" charset="0"/>
              </a:rPr>
              <a:t>High School)</a:t>
            </a:r>
          </a:p>
        </p:txBody>
      </p:sp>
      <p:sp>
        <p:nvSpPr>
          <p:cNvPr id="3" name="Rectangle 2">
            <a:extLst>
              <a:ext uri="{FF2B5EF4-FFF2-40B4-BE49-F238E27FC236}">
                <a16:creationId xmlns="" xmlns:a16="http://schemas.microsoft.com/office/drawing/2014/main" id="{56127999-7556-4247-AEE0-4D1D041B9428}"/>
              </a:ext>
            </a:extLst>
          </p:cNvPr>
          <p:cNvSpPr/>
          <p:nvPr/>
        </p:nvSpPr>
        <p:spPr>
          <a:xfrm>
            <a:off x="176918" y="702341"/>
            <a:ext cx="8525648" cy="2369880"/>
          </a:xfrm>
          <a:prstGeom prst="rect">
            <a:avLst/>
          </a:prstGeom>
          <a:ln w="19050">
            <a:solidFill>
              <a:schemeClr val="tx1"/>
            </a:solidFill>
          </a:ln>
        </p:spPr>
        <p:txBody>
          <a:bodyPr wrap="square">
            <a:spAutoFit/>
          </a:bodyPr>
          <a:lstStyle/>
          <a:p>
            <a:pPr marL="114300">
              <a:buClr>
                <a:srgbClr val="558D2F"/>
              </a:buClr>
              <a:buSzPts val="1800"/>
            </a:pPr>
            <a:r>
              <a:rPr lang="en-US" sz="2000" b="1" dirty="0">
                <a:solidFill>
                  <a:srgbClr val="C00000"/>
                </a:solidFill>
                <a:latin typeface="Arial" charset="0"/>
                <a:ea typeface="Arial" charset="0"/>
                <a:cs typeface="Arial" charset="0"/>
              </a:rPr>
              <a:t>Major community outcomes:</a:t>
            </a:r>
            <a:endParaRPr lang="en-US" sz="2000" dirty="0">
              <a:solidFill>
                <a:srgbClr val="C00000"/>
              </a:solidFill>
              <a:latin typeface="Arial" charset="0"/>
              <a:ea typeface="Arial" charset="0"/>
              <a:cs typeface="Arial" charset="0"/>
            </a:endParaRPr>
          </a:p>
          <a:p>
            <a:pPr marL="750888" lvl="1" indent="-174625">
              <a:buFont typeface="Arial" panose="020B0604020202020204" pitchFamily="34" charset="0"/>
              <a:buChar char="•"/>
            </a:pPr>
            <a:r>
              <a:rPr lang="en-US" sz="1600" dirty="0" smtClean="0">
                <a:latin typeface="Arial" charset="0"/>
                <a:ea typeface="Arial" charset="0"/>
                <a:cs typeface="Arial" charset="0"/>
              </a:rPr>
              <a:t>Theme 1: Minneapolis PWD and Public Schools</a:t>
            </a:r>
            <a:endParaRPr lang="en-US" sz="1600" dirty="0">
              <a:latin typeface="Arial" charset="0"/>
              <a:ea typeface="Arial" charset="0"/>
              <a:cs typeface="Arial" charset="0"/>
            </a:endParaRPr>
          </a:p>
          <a:p>
            <a:pPr marL="1146175" lvl="3" indent="-109538">
              <a:buFont typeface="Arial" panose="020B0604020202020204" pitchFamily="34" charset="0"/>
              <a:buChar char="•"/>
            </a:pPr>
            <a:r>
              <a:rPr lang="en-US" sz="1600" dirty="0">
                <a:latin typeface="Arial" charset="0"/>
                <a:ea typeface="Arial" charset="0"/>
                <a:cs typeface="Arial" charset="0"/>
              </a:rPr>
              <a:t>L</a:t>
            </a:r>
            <a:r>
              <a:rPr lang="en-US" sz="1600" dirty="0" smtClean="0">
                <a:latin typeface="Arial" charset="0"/>
                <a:ea typeface="Arial" charset="0"/>
                <a:cs typeface="Arial" charset="0"/>
              </a:rPr>
              <a:t>ong </a:t>
            </a:r>
            <a:r>
              <a:rPr lang="en-US" sz="1600" dirty="0">
                <a:latin typeface="Arial" charset="0"/>
                <a:ea typeface="Arial" charset="0"/>
                <a:cs typeface="Arial" charset="0"/>
              </a:rPr>
              <a:t>term tracking of inequality in wellbeing and relationship to infrastructure.</a:t>
            </a:r>
          </a:p>
          <a:p>
            <a:pPr marL="1146175" lvl="3" indent="-109538">
              <a:buFont typeface="Arial" panose="020B0604020202020204" pitchFamily="34" charset="0"/>
              <a:buChar char="•"/>
            </a:pPr>
            <a:r>
              <a:rPr lang="en-US" sz="1600" dirty="0">
                <a:latin typeface="Arial" charset="0"/>
                <a:ea typeface="Arial" charset="0"/>
                <a:cs typeface="Arial" charset="0"/>
              </a:rPr>
              <a:t>Neighborhood associations, (Seward, Prospect Park)</a:t>
            </a:r>
          </a:p>
          <a:p>
            <a:pPr marL="1146175" lvl="3" indent="-109538">
              <a:buFont typeface="Arial" panose="020B0604020202020204" pitchFamily="34" charset="0"/>
              <a:buChar char="•"/>
            </a:pPr>
            <a:r>
              <a:rPr lang="en-US" sz="1600" dirty="0">
                <a:latin typeface="Arial" charset="0"/>
                <a:ea typeface="Arial" charset="0"/>
                <a:cs typeface="Arial" charset="0"/>
              </a:rPr>
              <a:t>Contacted all 87 Neighborhoods Associations </a:t>
            </a:r>
            <a:r>
              <a:rPr lang="en-US" sz="1600" dirty="0" smtClean="0">
                <a:latin typeface="Arial" charset="0"/>
                <a:ea typeface="Arial" charset="0"/>
                <a:cs typeface="Arial" charset="0"/>
              </a:rPr>
              <a:t>(via </a:t>
            </a:r>
            <a:r>
              <a:rPr lang="en-US" sz="1600" dirty="0">
                <a:latin typeface="Arial" charset="0"/>
                <a:ea typeface="Arial" charset="0"/>
                <a:cs typeface="Arial" charset="0"/>
              </a:rPr>
              <a:t>Newsletters, </a:t>
            </a:r>
            <a:r>
              <a:rPr lang="en-US" sz="1600" dirty="0" smtClean="0">
                <a:latin typeface="Arial" charset="0"/>
                <a:ea typeface="Arial" charset="0"/>
                <a:cs typeface="Arial" charset="0"/>
              </a:rPr>
              <a:t>Facebook)</a:t>
            </a:r>
            <a:endParaRPr lang="en-US" sz="1600" dirty="0">
              <a:latin typeface="Arial" charset="0"/>
              <a:ea typeface="Arial" charset="0"/>
              <a:cs typeface="Arial" charset="0"/>
            </a:endParaRPr>
          </a:p>
          <a:p>
            <a:pPr marL="1146175" lvl="3" indent="-109538">
              <a:buFont typeface="Arial" panose="020B0604020202020204" pitchFamily="34" charset="0"/>
              <a:buChar char="•"/>
            </a:pPr>
            <a:r>
              <a:rPr lang="en-US" sz="1600" dirty="0">
                <a:latin typeface="Arial" charset="0"/>
                <a:ea typeface="Arial" charset="0"/>
                <a:cs typeface="Arial" charset="0"/>
              </a:rPr>
              <a:t>Dissemination in </a:t>
            </a:r>
            <a:r>
              <a:rPr lang="en-US" sz="1600" dirty="0" smtClean="0">
                <a:latin typeface="Arial" charset="0"/>
                <a:ea typeface="Arial" charset="0"/>
                <a:cs typeface="Arial" charset="0"/>
              </a:rPr>
              <a:t>8 MSP schools </a:t>
            </a:r>
            <a:endParaRPr lang="en-US" sz="1600" dirty="0">
              <a:latin typeface="Arial" charset="0"/>
              <a:ea typeface="Arial" charset="0"/>
              <a:cs typeface="Arial" charset="0"/>
            </a:endParaRPr>
          </a:p>
          <a:p>
            <a:pPr marL="742950" lvl="1" indent="-166688">
              <a:buFont typeface="Arial" panose="020B0604020202020204" pitchFamily="34" charset="0"/>
              <a:buChar char="•"/>
            </a:pPr>
            <a:r>
              <a:rPr lang="en-US" sz="1600" dirty="0" smtClean="0">
                <a:latin typeface="Arial" charset="0"/>
                <a:ea typeface="Arial" charset="0"/>
                <a:cs typeface="Arial" charset="0"/>
              </a:rPr>
              <a:t>Theme 2: Shared </a:t>
            </a:r>
            <a:r>
              <a:rPr lang="en-US" sz="1600" dirty="0">
                <a:latin typeface="Arial" charset="0"/>
                <a:ea typeface="Arial" charset="0"/>
                <a:cs typeface="Arial" charset="0"/>
              </a:rPr>
              <a:t>the results on </a:t>
            </a:r>
            <a:r>
              <a:rPr lang="en-US" sz="1600" dirty="0" smtClean="0">
                <a:latin typeface="Arial" charset="0"/>
                <a:ea typeface="Arial" charset="0"/>
                <a:cs typeface="Arial" charset="0"/>
              </a:rPr>
              <a:t>Ash </a:t>
            </a:r>
            <a:r>
              <a:rPr lang="en-US" sz="1600" dirty="0">
                <a:latin typeface="Arial" charset="0"/>
                <a:ea typeface="Arial" charset="0"/>
                <a:cs typeface="Arial" charset="0"/>
              </a:rPr>
              <a:t>tree detection with Hennepin </a:t>
            </a:r>
            <a:r>
              <a:rPr lang="en-US" sz="1600" dirty="0" smtClean="0">
                <a:latin typeface="Arial" charset="0"/>
                <a:ea typeface="Arial" charset="0"/>
                <a:cs typeface="Arial" charset="0"/>
              </a:rPr>
              <a:t>county</a:t>
            </a:r>
            <a:r>
              <a:rPr lang="en-US" sz="1600" dirty="0">
                <a:latin typeface="Arial" charset="0"/>
                <a:ea typeface="Arial" charset="0"/>
                <a:cs typeface="Arial" charset="0"/>
              </a:rPr>
              <a:t> </a:t>
            </a:r>
            <a:r>
              <a:rPr lang="en-US" sz="1600" dirty="0" smtClean="0">
                <a:latin typeface="Arial" charset="0"/>
                <a:ea typeface="Arial" charset="0"/>
                <a:cs typeface="Arial" charset="0"/>
              </a:rPr>
              <a:t>PWD</a:t>
            </a:r>
          </a:p>
          <a:p>
            <a:pPr marL="742950" lvl="1" indent="-166688">
              <a:buClr>
                <a:srgbClr val="558D2F"/>
              </a:buClr>
              <a:buSzPts val="1800"/>
              <a:buFont typeface="Arial" panose="020B0604020202020204" pitchFamily="34" charset="0"/>
              <a:buChar char="•"/>
            </a:pPr>
            <a:r>
              <a:rPr lang="en-US" sz="1600" dirty="0" smtClean="0">
                <a:latin typeface="Arial" charset="0"/>
                <a:ea typeface="Arial" charset="0"/>
                <a:cs typeface="Arial" charset="0"/>
              </a:rPr>
              <a:t>Theme 4: Minneapolis School District: Developed </a:t>
            </a:r>
            <a:r>
              <a:rPr lang="en-US" sz="1600" dirty="0">
                <a:latin typeface="Arial" charset="0"/>
                <a:ea typeface="Arial" charset="0"/>
                <a:cs typeface="Arial" charset="0"/>
              </a:rPr>
              <a:t>initial curriculum </a:t>
            </a:r>
            <a:r>
              <a:rPr lang="en-US" sz="1600" dirty="0" smtClean="0">
                <a:latin typeface="Arial" charset="0"/>
                <a:ea typeface="Arial" charset="0"/>
                <a:cs typeface="Arial" charset="0"/>
              </a:rPr>
              <a:t>materials, set </a:t>
            </a:r>
            <a:r>
              <a:rPr lang="en-US" sz="1600" dirty="0">
                <a:latin typeface="Arial" charset="0"/>
                <a:ea typeface="Arial" charset="0"/>
                <a:cs typeface="Arial" charset="0"/>
              </a:rPr>
              <a:t>up Air Pollution Monitors at all schools sites.</a:t>
            </a:r>
          </a:p>
        </p:txBody>
      </p:sp>
      <p:pic>
        <p:nvPicPr>
          <p:cNvPr id="6" name="Picture 5" descr="cit2.jpg">
            <a:extLst>
              <a:ext uri="{FF2B5EF4-FFF2-40B4-BE49-F238E27FC236}">
                <a16:creationId xmlns="" xmlns:a16="http://schemas.microsoft.com/office/drawing/2014/main" id="{4EAB3055-6B13-824B-BD3C-7C774706B71E}"/>
              </a:ext>
            </a:extLst>
          </p:cNvPr>
          <p:cNvPicPr>
            <a:picLocks noChangeAspect="1"/>
          </p:cNvPicPr>
          <p:nvPr/>
        </p:nvPicPr>
        <p:blipFill>
          <a:blip r:embed="rId3"/>
          <a:stretch>
            <a:fillRect/>
          </a:stretch>
        </p:blipFill>
        <p:spPr>
          <a:xfrm>
            <a:off x="8781396" y="3780101"/>
            <a:ext cx="3273517" cy="2387286"/>
          </a:xfrm>
          <a:prstGeom prst="rect">
            <a:avLst/>
          </a:prstGeom>
          <a:ln w="12700">
            <a:solidFill>
              <a:schemeClr val="tx1"/>
            </a:solidFill>
          </a:ln>
        </p:spPr>
      </p:pic>
      <p:pic>
        <p:nvPicPr>
          <p:cNvPr id="7" name="Picture 6">
            <a:extLst>
              <a:ext uri="{FF2B5EF4-FFF2-40B4-BE49-F238E27FC236}">
                <a16:creationId xmlns="" xmlns:a16="http://schemas.microsoft.com/office/drawing/2014/main" id="{BCDED0A3-C88D-1E46-A210-272722FB0F74}"/>
              </a:ext>
            </a:extLst>
          </p:cNvPr>
          <p:cNvPicPr>
            <a:picLocks noChangeAspect="1"/>
          </p:cNvPicPr>
          <p:nvPr/>
        </p:nvPicPr>
        <p:blipFill>
          <a:blip r:embed="rId4"/>
          <a:stretch>
            <a:fillRect/>
          </a:stretch>
        </p:blipFill>
        <p:spPr>
          <a:xfrm>
            <a:off x="8860221" y="816212"/>
            <a:ext cx="2996430" cy="2411842"/>
          </a:xfrm>
          <a:prstGeom prst="rect">
            <a:avLst/>
          </a:prstGeom>
          <a:ln>
            <a:solidFill>
              <a:schemeClr val="tx1"/>
            </a:solidFill>
          </a:ln>
        </p:spPr>
      </p:pic>
    </p:spTree>
    <p:extLst>
      <p:ext uri="{BB962C8B-B14F-4D97-AF65-F5344CB8AC3E}">
        <p14:creationId xmlns:p14="http://schemas.microsoft.com/office/powerpoint/2010/main" val="2102929251"/>
      </p:ext>
    </p:extLst>
  </p:cSld>
  <p:clrMapOvr>
    <a:masterClrMapping/>
  </p:clrMapOvr>
  <mc:AlternateContent xmlns:mc="http://schemas.openxmlformats.org/markup-compatibility/2006">
    <mc:Choice xmlns:p14="http://schemas.microsoft.com/office/powerpoint/2010/main" Requires="p14">
      <p:transition p14:dur="400" advTm="60000"/>
    </mc:Choice>
    <mc:Fallback>
      <p:transition advTm="6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619125" y="166688"/>
            <a:ext cx="11572875" cy="649287"/>
          </a:xfrm>
        </p:spPr>
        <p:txBody>
          <a:bodyPr>
            <a:noAutofit/>
          </a:bodyPr>
          <a:lstStyle/>
          <a:p>
            <a:pPr>
              <a:lnSpc>
                <a:spcPct val="100000"/>
              </a:lnSpc>
            </a:pPr>
            <a:r>
              <a:rPr lang="en-US" sz="3200" b="1" dirty="0">
                <a:solidFill>
                  <a:schemeClr val="accent2"/>
                </a:solidFill>
                <a:latin typeface="Arial" charset="0"/>
                <a:ea typeface="Arial" charset="0"/>
                <a:cs typeface="Arial" charset="0"/>
              </a:rPr>
              <a:t>Anticipated outcomes &amp;</a:t>
            </a:r>
            <a:r>
              <a:rPr lang="en-US" sz="3200" b="1" dirty="0" smtClean="0">
                <a:solidFill>
                  <a:schemeClr val="accent2"/>
                </a:solidFill>
                <a:latin typeface="Arial" charset="0"/>
                <a:ea typeface="Arial" charset="0"/>
                <a:cs typeface="Arial" charset="0"/>
              </a:rPr>
              <a:t> </a:t>
            </a:r>
            <a:r>
              <a:rPr lang="en-US" sz="3200" b="1" dirty="0">
                <a:solidFill>
                  <a:schemeClr val="accent2"/>
                </a:solidFill>
                <a:latin typeface="Arial" charset="0"/>
                <a:ea typeface="Arial" charset="0"/>
                <a:cs typeface="Arial" charset="0"/>
              </a:rPr>
              <a:t>success </a:t>
            </a:r>
            <a:r>
              <a:rPr lang="en-US" sz="3200" b="1" dirty="0" smtClean="0">
                <a:solidFill>
                  <a:schemeClr val="accent2"/>
                </a:solidFill>
                <a:latin typeface="Arial" charset="0"/>
                <a:ea typeface="Arial" charset="0"/>
                <a:cs typeface="Arial" charset="0"/>
              </a:rPr>
              <a:t>measures for </a:t>
            </a:r>
            <a:r>
              <a:rPr lang="en-US" sz="3200" b="1" dirty="0">
                <a:solidFill>
                  <a:schemeClr val="accent2"/>
                </a:solidFill>
                <a:latin typeface="Arial" charset="0"/>
                <a:ea typeface="Arial" charset="0"/>
                <a:cs typeface="Arial" charset="0"/>
              </a:rPr>
              <a:t>next year</a:t>
            </a:r>
          </a:p>
        </p:txBody>
      </p:sp>
      <p:sp>
        <p:nvSpPr>
          <p:cNvPr id="4" name="TextBox 3">
            <a:extLst>
              <a:ext uri="{FF2B5EF4-FFF2-40B4-BE49-F238E27FC236}">
                <a16:creationId xmlns="" xmlns:a16="http://schemas.microsoft.com/office/drawing/2014/main" id="{C288C713-2628-F145-AB47-A08327E0737E}"/>
              </a:ext>
            </a:extLst>
          </p:cNvPr>
          <p:cNvSpPr txBox="1"/>
          <p:nvPr/>
        </p:nvSpPr>
        <p:spPr>
          <a:xfrm>
            <a:off x="548542" y="924117"/>
            <a:ext cx="10652857" cy="4727448"/>
          </a:xfrm>
          <a:prstGeom prst="rect">
            <a:avLst/>
          </a:prstGeom>
          <a:noFill/>
        </p:spPr>
        <p:txBody>
          <a:bodyPr wrap="square" rtlCol="0">
            <a:spAutoFit/>
          </a:bodyPr>
          <a:lstStyle/>
          <a:p>
            <a:pPr marL="349250" lvl="1" indent="-174625">
              <a:buFont typeface="Arial" panose="020B0604020202020204" pitchFamily="34" charset="0"/>
              <a:buChar char="•"/>
            </a:pPr>
            <a:r>
              <a:rPr lang="en-US" sz="1900" b="1" dirty="0" smtClean="0">
                <a:solidFill>
                  <a:srgbClr val="C00000"/>
                </a:solidFill>
                <a:latin typeface="Arial" charset="0"/>
                <a:ea typeface="Arial" charset="0"/>
                <a:cs typeface="Arial" charset="0"/>
              </a:rPr>
              <a:t>Theme-1</a:t>
            </a:r>
            <a:r>
              <a:rPr lang="en-US" sz="1900" b="1" dirty="0">
                <a:solidFill>
                  <a:srgbClr val="C00000"/>
                </a:solidFill>
                <a:latin typeface="Arial" charset="0"/>
                <a:ea typeface="Arial" charset="0"/>
                <a:cs typeface="Arial" charset="0"/>
              </a:rPr>
              <a:t>: </a:t>
            </a:r>
          </a:p>
          <a:p>
            <a:pPr marL="635000" lvl="1" indent="-177800">
              <a:buFont typeface="Arial" panose="020B0604020202020204" pitchFamily="34" charset="0"/>
              <a:buChar char="•"/>
            </a:pPr>
            <a:r>
              <a:rPr lang="en-US" dirty="0" smtClean="0">
                <a:latin typeface="Arial" charset="0"/>
                <a:ea typeface="Arial" charset="0"/>
                <a:cs typeface="Arial" charset="0"/>
              </a:rPr>
              <a:t>Grow </a:t>
            </a:r>
            <a:r>
              <a:rPr lang="it" dirty="0" smtClean="0">
                <a:latin typeface="Arial" charset="0"/>
                <a:ea typeface="Arial" charset="0"/>
                <a:cs typeface="Arial" charset="0"/>
              </a:rPr>
              <a:t>Fine </a:t>
            </a:r>
            <a:r>
              <a:rPr lang="it" dirty="0">
                <a:latin typeface="Arial" charset="0"/>
                <a:ea typeface="Arial" charset="0"/>
                <a:cs typeface="Arial" charset="0"/>
              </a:rPr>
              <a:t>scale data set SEIU &amp; WHE parameters.</a:t>
            </a:r>
            <a:endParaRPr lang="en-US" sz="1900" b="1" dirty="0">
              <a:latin typeface="Arial" charset="0"/>
              <a:ea typeface="Arial" charset="0"/>
              <a:cs typeface="Arial" charset="0"/>
            </a:endParaRPr>
          </a:p>
          <a:p>
            <a:pPr marL="635000" lvl="2" indent="-176213">
              <a:buFont typeface="Arial" panose="020B0604020202020204" pitchFamily="34" charset="0"/>
              <a:buChar char="•"/>
            </a:pPr>
            <a:r>
              <a:rPr lang="en-US" dirty="0">
                <a:latin typeface="Arial" charset="0"/>
                <a:ea typeface="Arial" charset="0"/>
                <a:cs typeface="Arial" charset="0"/>
              </a:rPr>
              <a:t>Air pollution sensors</a:t>
            </a:r>
          </a:p>
          <a:p>
            <a:pPr marL="957263" lvl="2" indent="-42863">
              <a:lnSpc>
                <a:spcPct val="90000"/>
              </a:lnSpc>
              <a:spcBef>
                <a:spcPct val="20000"/>
              </a:spcBef>
              <a:buFont typeface="Arial" panose="020B0604020202020204" pitchFamily="34" charset="0"/>
              <a:buChar char="•"/>
            </a:pPr>
            <a:r>
              <a:rPr lang="en-US" sz="1600" dirty="0">
                <a:latin typeface="Arial" charset="0"/>
                <a:ea typeface="Arial" charset="0"/>
                <a:cs typeface="Arial" charset="0"/>
              </a:rPr>
              <a:t> Reproducibility and limits of detection in laboratory and in the field</a:t>
            </a:r>
          </a:p>
          <a:p>
            <a:pPr marL="957263" lvl="2" indent="-42863">
              <a:lnSpc>
                <a:spcPct val="90000"/>
              </a:lnSpc>
              <a:spcBef>
                <a:spcPct val="20000"/>
              </a:spcBef>
              <a:buFont typeface="Arial" panose="020B0604020202020204" pitchFamily="34" charset="0"/>
              <a:buChar char="•"/>
            </a:pPr>
            <a:r>
              <a:rPr lang="en-US" sz="1600" dirty="0">
                <a:latin typeface="Arial" charset="0"/>
                <a:ea typeface="Arial" charset="0"/>
                <a:cs typeface="Arial" charset="0"/>
              </a:rPr>
              <a:t> Calibration curve using  reference methods for black carbon concentration estimation</a:t>
            </a:r>
          </a:p>
          <a:p>
            <a:pPr marL="458788" lvl="1">
              <a:buFont typeface="Arial" panose="020B0604020202020204" pitchFamily="34" charset="0"/>
              <a:buChar char="•"/>
            </a:pPr>
            <a:r>
              <a:rPr lang="en-US" sz="1900" dirty="0">
                <a:latin typeface="Arial" charset="0"/>
                <a:ea typeface="Arial" charset="0"/>
                <a:cs typeface="Arial" charset="0"/>
              </a:rPr>
              <a:t> </a:t>
            </a:r>
            <a:r>
              <a:rPr lang="en-US" dirty="0">
                <a:latin typeface="Arial" charset="0"/>
                <a:ea typeface="Arial" charset="0"/>
                <a:cs typeface="Arial" charset="0"/>
              </a:rPr>
              <a:t>Near real-time urban flood simulations</a:t>
            </a:r>
          </a:p>
          <a:p>
            <a:pPr marL="957263" lvl="2" indent="-42863">
              <a:buFont typeface="Arial" panose="020B0604020202020204" pitchFamily="34" charset="0"/>
              <a:buChar char="•"/>
            </a:pPr>
            <a:r>
              <a:rPr lang="en-US" dirty="0">
                <a:latin typeface="Arial" charset="0"/>
                <a:ea typeface="Arial" charset="0"/>
                <a:cs typeface="Arial" charset="0"/>
              </a:rPr>
              <a:t> </a:t>
            </a:r>
            <a:r>
              <a:rPr lang="en-US" sz="1600" dirty="0">
                <a:latin typeface="Arial" charset="0"/>
                <a:ea typeface="Arial" charset="0"/>
                <a:cs typeface="Arial" charset="0"/>
              </a:rPr>
              <a:t>Finalize W-RCMM outputs and embed bathymetry for entire network</a:t>
            </a:r>
          </a:p>
          <a:p>
            <a:pPr marL="957263" lvl="2" indent="-42863">
              <a:buFont typeface="Arial" panose="020B0604020202020204" pitchFamily="34" charset="0"/>
              <a:buChar char="•"/>
            </a:pPr>
            <a:r>
              <a:rPr lang="en-US" sz="1600" dirty="0">
                <a:latin typeface="Arial" charset="0"/>
                <a:ea typeface="Arial" charset="0"/>
                <a:cs typeface="Arial" charset="0"/>
              </a:rPr>
              <a:t> Calibration and validation of model after bathymetry incorporation</a:t>
            </a:r>
          </a:p>
          <a:p>
            <a:pPr marL="174625" lvl="2" indent="174625">
              <a:buFont typeface="Arial" panose="020B0604020202020204" pitchFamily="34" charset="0"/>
              <a:buChar char="•"/>
            </a:pPr>
            <a:r>
              <a:rPr lang="en-US" b="1" dirty="0">
                <a:solidFill>
                  <a:srgbClr val="C00000"/>
                </a:solidFill>
                <a:latin typeface="Arial" charset="0"/>
                <a:ea typeface="Arial" charset="0"/>
                <a:cs typeface="Arial" charset="0"/>
              </a:rPr>
              <a:t>Theme-2: </a:t>
            </a:r>
          </a:p>
          <a:p>
            <a:pPr marL="635000" lvl="2" indent="-176213">
              <a:buFont typeface="Arial" panose="020B0604020202020204" pitchFamily="34" charset="0"/>
              <a:buChar char="•"/>
            </a:pPr>
            <a:r>
              <a:rPr lang="en-US" dirty="0" smtClean="0">
                <a:latin typeface="Arial" charset="0"/>
                <a:ea typeface="Arial" charset="0"/>
                <a:cs typeface="Arial" charset="0"/>
              </a:rPr>
              <a:t>Map Urban Gardens and </a:t>
            </a:r>
            <a:r>
              <a:rPr lang="en-US" dirty="0">
                <a:latin typeface="Arial" charset="0"/>
                <a:ea typeface="Arial" charset="0"/>
                <a:cs typeface="Arial" charset="0"/>
              </a:rPr>
              <a:t>Trees for Green Infrastructure Equity</a:t>
            </a:r>
          </a:p>
          <a:p>
            <a:pPr marL="919163" lvl="2" indent="166688">
              <a:buFont typeface="Arial" panose="020B0604020202020204" pitchFamily="34" charset="0"/>
              <a:buChar char="•"/>
            </a:pPr>
            <a:r>
              <a:rPr lang="en-US" sz="1600" dirty="0">
                <a:latin typeface="Arial" charset="0"/>
                <a:ea typeface="Arial" charset="0"/>
                <a:cs typeface="Arial" charset="0"/>
              </a:rPr>
              <a:t>Algorithms for tree shadow enhancement and clipping.</a:t>
            </a:r>
          </a:p>
          <a:p>
            <a:pPr marL="919163" lvl="2" indent="166688">
              <a:buFont typeface="Arial" panose="020B0604020202020204" pitchFamily="34" charset="0"/>
              <a:buChar char="•"/>
            </a:pPr>
            <a:r>
              <a:rPr lang="en-US" sz="1600" dirty="0">
                <a:latin typeface="Arial" charset="0"/>
                <a:ea typeface="Arial" charset="0"/>
                <a:cs typeface="Arial" charset="0"/>
              </a:rPr>
              <a:t>Deep learning based algorithms for urban garden detection.</a:t>
            </a:r>
          </a:p>
          <a:p>
            <a:pPr marL="919163" lvl="2" indent="166688">
              <a:buFont typeface="Arial" panose="020B0604020202020204" pitchFamily="34" charset="0"/>
              <a:buChar char="•"/>
            </a:pPr>
            <a:r>
              <a:rPr lang="en-US" sz="1600" dirty="0">
                <a:latin typeface="Arial" charset="0"/>
                <a:ea typeface="Arial" charset="0"/>
                <a:cs typeface="Arial" charset="0"/>
              </a:rPr>
              <a:t>Ground truth of urban gardens to build models for urban garden detection. </a:t>
            </a:r>
          </a:p>
          <a:p>
            <a:pPr marL="349250" lvl="2" indent="-174625">
              <a:buFont typeface="Arial" panose="020B0604020202020204" pitchFamily="34" charset="0"/>
              <a:buChar char="•"/>
            </a:pPr>
            <a:r>
              <a:rPr lang="en-US" b="1" dirty="0">
                <a:solidFill>
                  <a:srgbClr val="C00000"/>
                </a:solidFill>
                <a:latin typeface="Arial" charset="0"/>
                <a:ea typeface="Arial" charset="0"/>
                <a:cs typeface="Arial" charset="0"/>
              </a:rPr>
              <a:t>Theme-3: </a:t>
            </a:r>
            <a:endParaRPr lang="en-US" dirty="0">
              <a:solidFill>
                <a:srgbClr val="C00000"/>
              </a:solidFill>
              <a:latin typeface="Arial" charset="0"/>
              <a:ea typeface="Arial" charset="0"/>
              <a:cs typeface="Arial" charset="0"/>
            </a:endParaRPr>
          </a:p>
          <a:p>
            <a:pPr marL="635000" lvl="2" indent="165100">
              <a:buFont typeface="Arial" panose="020B0604020202020204" pitchFamily="34" charset="0"/>
              <a:buChar char="•"/>
            </a:pPr>
            <a:r>
              <a:rPr lang="en-US" dirty="0">
                <a:latin typeface="Arial" charset="0"/>
                <a:ea typeface="Arial" charset="0"/>
                <a:cs typeface="Arial" charset="0"/>
              </a:rPr>
              <a:t>Model and visualize spatial smart-city futures for Equity-First plan </a:t>
            </a:r>
            <a:r>
              <a:rPr lang="en-US" dirty="0" smtClean="0">
                <a:latin typeface="Arial" charset="0"/>
                <a:ea typeface="Arial" charset="0"/>
                <a:cs typeface="Arial" charset="0"/>
              </a:rPr>
              <a:t>(Starts in 2019).</a:t>
            </a:r>
            <a:endParaRPr lang="en-US" sz="1600" dirty="0">
              <a:latin typeface="Arial" charset="0"/>
              <a:ea typeface="Arial" charset="0"/>
              <a:cs typeface="Arial" charset="0"/>
            </a:endParaRPr>
          </a:p>
          <a:p>
            <a:pPr marL="228600" indent="-57150">
              <a:buFont typeface="Arial" panose="020B0604020202020204" pitchFamily="34" charset="0"/>
              <a:buChar char="•"/>
            </a:pPr>
            <a:r>
              <a:rPr lang="en-US" b="1" dirty="0">
                <a:solidFill>
                  <a:srgbClr val="C00000"/>
                </a:solidFill>
                <a:latin typeface="Arial" charset="0"/>
                <a:ea typeface="Arial" charset="0"/>
                <a:cs typeface="Arial" charset="0"/>
              </a:rPr>
              <a:t>  Theme-4:</a:t>
            </a:r>
          </a:p>
          <a:p>
            <a:pPr marL="685800" lvl="1" indent="-57150">
              <a:buFont typeface="Arial" panose="020B0604020202020204" pitchFamily="34" charset="0"/>
              <a:buChar char="•"/>
            </a:pPr>
            <a:r>
              <a:rPr lang="en-US" b="1" dirty="0">
                <a:latin typeface="Arial" charset="0"/>
                <a:ea typeface="Arial" charset="0"/>
                <a:cs typeface="Arial" charset="0"/>
              </a:rPr>
              <a:t> </a:t>
            </a:r>
            <a:r>
              <a:rPr lang="en-US" dirty="0" smtClean="0">
                <a:latin typeface="Arial" charset="0"/>
                <a:ea typeface="Arial" charset="0"/>
                <a:cs typeface="Arial" charset="0"/>
              </a:rPr>
              <a:t>High School use curriculum developed recently</a:t>
            </a:r>
            <a:endParaRPr lang="en-US" dirty="0">
              <a:latin typeface="Arial" charset="0"/>
              <a:ea typeface="Arial" charset="0"/>
              <a:cs typeface="Arial" charset="0"/>
            </a:endParaRPr>
          </a:p>
        </p:txBody>
      </p:sp>
    </p:spTree>
    <p:extLst>
      <p:ext uri="{BB962C8B-B14F-4D97-AF65-F5344CB8AC3E}">
        <p14:creationId xmlns:p14="http://schemas.microsoft.com/office/powerpoint/2010/main" val="2096842574"/>
      </p:ext>
    </p:extLst>
  </p:cSld>
  <p:clrMapOvr>
    <a:masterClrMapping/>
  </p:clrMapOvr>
  <mc:AlternateContent xmlns:mc="http://schemas.openxmlformats.org/markup-compatibility/2006">
    <mc:Choice xmlns:p14="http://schemas.microsoft.com/office/powerpoint/2010/main" Requires="p14">
      <p:transition p14:dur="300" advTm="30000"/>
    </mc:Choice>
    <mc:Fallback>
      <p:transition advTm="3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15354</TotalTime>
  <Words>910</Words>
  <Application>Microsoft Macintosh PowerPoint</Application>
  <PresentationFormat>Widescreen</PresentationFormat>
  <Paragraphs>104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Garamond</vt:lpstr>
      <vt:lpstr>Times New Roman</vt:lpstr>
      <vt:lpstr>Wingdings</vt:lpstr>
      <vt:lpstr>Arial</vt:lpstr>
      <vt:lpstr>Office Theme</vt:lpstr>
      <vt:lpstr>PowerPoint Presentation</vt:lpstr>
      <vt:lpstr>Project Aims</vt:lpstr>
      <vt:lpstr>PowerPoint Presentation</vt:lpstr>
      <vt:lpstr>Project Update (since 2018 PI meeting)</vt:lpstr>
      <vt:lpstr>Anticipated outcomes &amp; success measures for next year</vt:lpstr>
    </vt:vector>
  </TitlesOfParts>
  <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Microsoft Office User</cp:lastModifiedBy>
  <cp:revision>268</cp:revision>
  <dcterms:created xsi:type="dcterms:W3CDTF">2016-01-15T22:20:06Z</dcterms:created>
  <dcterms:modified xsi:type="dcterms:W3CDTF">2019-03-25T01:42:21Z</dcterms:modified>
  <cp:category/>
</cp:coreProperties>
</file>