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58"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8FF"/>
    <a:srgbClr val="3B4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8" autoAdjust="0"/>
    <p:restoredTop sz="77599" autoAdjust="0"/>
  </p:normalViewPr>
  <p:slideViewPr>
    <p:cSldViewPr snapToGrid="0" snapToObjects="1">
      <p:cViewPr varScale="1">
        <p:scale>
          <a:sx n="80" d="100"/>
          <a:sy n="80" d="100"/>
        </p:scale>
        <p:origin x="-112"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openxmlformats.org/officeDocument/2006/relationships/hyperlink" Target="http://www.dtc.umn.edu/SCC/" TargetMode="External"/><Relationship Id="rId7" Type="http://schemas.openxmlformats.org/officeDocument/2006/relationships/hyperlink" Target="http://www.sccs.dtc.umn.edu"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tif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g"/><Relationship Id="rId9"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67484" y="1637333"/>
            <a:ext cx="10242394"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b="1" i="1" dirty="0">
                <a:solidFill>
                  <a:srgbClr val="FF0000"/>
                </a:solidFill>
                <a:latin typeface="Calibri"/>
                <a:cs typeface="Calibri"/>
              </a:rPr>
              <a:t>Leveraging Shared Autonomous Vehicles for Greater Community Health, Equity, Livability and Prosperity (HELP</a:t>
            </a:r>
            <a:r>
              <a:rPr lang="en-US" sz="3200" b="1" i="1" dirty="0" smtClean="0">
                <a:solidFill>
                  <a:srgbClr val="FF0000"/>
                </a:solidFill>
                <a:latin typeface="Calibri"/>
                <a:cs typeface="Calibri"/>
              </a:rPr>
              <a:t>)</a:t>
            </a:r>
          </a:p>
        </p:txBody>
      </p:sp>
      <p:sp>
        <p:nvSpPr>
          <p:cNvPr id="10" name="Subtitle 3"/>
          <p:cNvSpPr txBox="1">
            <a:spLocks/>
          </p:cNvSpPr>
          <p:nvPr/>
        </p:nvSpPr>
        <p:spPr>
          <a:xfrm>
            <a:off x="404967" y="3578003"/>
            <a:ext cx="11563139" cy="2724372"/>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i="1" dirty="0" smtClean="0">
                <a:solidFill>
                  <a:srgbClr val="0000FF"/>
                </a:solidFill>
              </a:rPr>
              <a:t>Research Team:</a:t>
            </a:r>
            <a:r>
              <a:rPr lang="en-US" b="1" dirty="0" smtClean="0">
                <a:solidFill>
                  <a:srgbClr val="0000FF"/>
                </a:solidFill>
              </a:rPr>
              <a:t> </a:t>
            </a:r>
            <a:r>
              <a:rPr lang="en-US" b="1" dirty="0" smtClean="0">
                <a:solidFill>
                  <a:srgbClr val="3B43FF"/>
                </a:solidFill>
              </a:rPr>
              <a:t>U. of Minnesota (UMN) &amp; Worchester Polytechnic Institute (WPI)</a:t>
            </a:r>
          </a:p>
          <a:p>
            <a:pPr marL="742950" lvl="2" indent="-342900">
              <a:buFont typeface="Courier New"/>
              <a:buChar char="o"/>
            </a:pPr>
            <a:r>
              <a:rPr lang="en-US" sz="2200" b="1" i="1" dirty="0">
                <a:solidFill>
                  <a:srgbClr val="2F5897"/>
                </a:solidFill>
              </a:rPr>
              <a:t>Zhi-Li Zhang </a:t>
            </a:r>
            <a:r>
              <a:rPr lang="en-US" sz="2200" b="1" dirty="0">
                <a:solidFill>
                  <a:srgbClr val="2F5897"/>
                </a:solidFill>
              </a:rPr>
              <a:t>(lead PI), </a:t>
            </a:r>
            <a:r>
              <a:rPr lang="en-US" sz="2200" b="1" dirty="0" err="1">
                <a:solidFill>
                  <a:srgbClr val="2F5897"/>
                </a:solidFill>
              </a:rPr>
              <a:t>Saif</a:t>
            </a:r>
            <a:r>
              <a:rPr lang="en-US" sz="2200" b="1" dirty="0">
                <a:solidFill>
                  <a:srgbClr val="2F5897"/>
                </a:solidFill>
              </a:rPr>
              <a:t> </a:t>
            </a:r>
            <a:r>
              <a:rPr lang="en-US" sz="2200" b="1" dirty="0" err="1">
                <a:solidFill>
                  <a:srgbClr val="2F5897"/>
                </a:solidFill>
              </a:rPr>
              <a:t>Benjaafar</a:t>
            </a:r>
            <a:r>
              <a:rPr lang="en-US" sz="2200" b="1" dirty="0">
                <a:solidFill>
                  <a:srgbClr val="2F5897"/>
                </a:solidFill>
              </a:rPr>
              <a:t>, Frank </a:t>
            </a:r>
            <a:r>
              <a:rPr lang="en-US" sz="2200" b="1" dirty="0" err="1" smtClean="0">
                <a:solidFill>
                  <a:srgbClr val="2F5897"/>
                </a:solidFill>
              </a:rPr>
              <a:t>Douma</a:t>
            </a:r>
            <a:r>
              <a:rPr lang="en-US" sz="2200" b="1" dirty="0" smtClean="0">
                <a:solidFill>
                  <a:srgbClr val="2F5897"/>
                </a:solidFill>
              </a:rPr>
              <a:t>, </a:t>
            </a:r>
            <a:r>
              <a:rPr lang="en-US" sz="2200" b="1" i="1" dirty="0" err="1">
                <a:solidFill>
                  <a:srgbClr val="2F5897"/>
                </a:solidFill>
              </a:rPr>
              <a:t>Yingling</a:t>
            </a:r>
            <a:r>
              <a:rPr lang="en-US" sz="2200" b="1" i="1" dirty="0">
                <a:solidFill>
                  <a:srgbClr val="2F5897"/>
                </a:solidFill>
              </a:rPr>
              <a:t> Fan</a:t>
            </a:r>
            <a:r>
              <a:rPr lang="en-US" sz="2200" b="1" dirty="0">
                <a:solidFill>
                  <a:srgbClr val="2F5897"/>
                </a:solidFill>
              </a:rPr>
              <a:t>, </a:t>
            </a:r>
            <a:r>
              <a:rPr lang="en-US" sz="2200" b="1" i="1" dirty="0" err="1">
                <a:solidFill>
                  <a:srgbClr val="2F5897"/>
                </a:solidFill>
              </a:rPr>
              <a:t>Alireza</a:t>
            </a:r>
            <a:r>
              <a:rPr lang="en-US" sz="2200" b="1" i="1" dirty="0">
                <a:solidFill>
                  <a:srgbClr val="2F5897"/>
                </a:solidFill>
              </a:rPr>
              <a:t> </a:t>
            </a:r>
            <a:r>
              <a:rPr lang="en-US" sz="2200" b="1" i="1" dirty="0" err="1">
                <a:solidFill>
                  <a:srgbClr val="2F5897"/>
                </a:solidFill>
              </a:rPr>
              <a:t>Khani</a:t>
            </a:r>
            <a:r>
              <a:rPr lang="en-US" sz="2200" b="1" dirty="0">
                <a:solidFill>
                  <a:srgbClr val="2F5897"/>
                </a:solidFill>
              </a:rPr>
              <a:t>, Tom </a:t>
            </a:r>
            <a:r>
              <a:rPr lang="en-US" sz="2200" b="1" dirty="0" smtClean="0">
                <a:solidFill>
                  <a:srgbClr val="2F5897"/>
                </a:solidFill>
              </a:rPr>
              <a:t>Fisher,  </a:t>
            </a:r>
            <a:r>
              <a:rPr lang="en-US" sz="2200" b="1" dirty="0">
                <a:solidFill>
                  <a:srgbClr val="2F5897"/>
                </a:solidFill>
              </a:rPr>
              <a:t>&amp;</a:t>
            </a:r>
            <a:r>
              <a:rPr lang="en-US" sz="2200" b="1" dirty="0" smtClean="0">
                <a:solidFill>
                  <a:srgbClr val="2F5897"/>
                </a:solidFill>
              </a:rPr>
              <a:t> </a:t>
            </a:r>
            <a:r>
              <a:rPr lang="en-US" sz="2200" b="1" dirty="0" err="1">
                <a:solidFill>
                  <a:srgbClr val="2F5897"/>
                </a:solidFill>
              </a:rPr>
              <a:t>Yanhua</a:t>
            </a:r>
            <a:r>
              <a:rPr lang="en-US" sz="2200" b="1" dirty="0">
                <a:solidFill>
                  <a:srgbClr val="2F5897"/>
                </a:solidFill>
              </a:rPr>
              <a:t> Li (WPI</a:t>
            </a:r>
            <a:r>
              <a:rPr lang="en-US" sz="2200" b="1" dirty="0" smtClean="0">
                <a:solidFill>
                  <a:srgbClr val="2F5897"/>
                </a:solidFill>
              </a:rPr>
              <a:t>)</a:t>
            </a:r>
            <a:endParaRPr lang="en-US" sz="2200" b="1" dirty="0" smtClean="0">
              <a:solidFill>
                <a:srgbClr val="0000FF"/>
              </a:solidFill>
            </a:endParaRPr>
          </a:p>
          <a:p>
            <a:r>
              <a:rPr lang="en-US" b="1" i="1" dirty="0">
                <a:solidFill>
                  <a:srgbClr val="0000FF"/>
                </a:solidFill>
              </a:rPr>
              <a:t>Community Partners:</a:t>
            </a:r>
            <a:r>
              <a:rPr lang="en-US" b="1" dirty="0">
                <a:solidFill>
                  <a:srgbClr val="0000FF"/>
                </a:solidFill>
              </a:rPr>
              <a:t> </a:t>
            </a:r>
            <a:r>
              <a:rPr lang="en-US" b="1" dirty="0" err="1">
                <a:solidFill>
                  <a:srgbClr val="3358FF"/>
                </a:solidFill>
              </a:rPr>
              <a:t>MnDoT</a:t>
            </a:r>
            <a:r>
              <a:rPr lang="en-US" b="1" dirty="0">
                <a:solidFill>
                  <a:srgbClr val="3358FF"/>
                </a:solidFill>
              </a:rPr>
              <a:t>, Met Council, </a:t>
            </a:r>
            <a:r>
              <a:rPr lang="en-US" b="1" dirty="0" smtClean="0">
                <a:solidFill>
                  <a:srgbClr val="3358FF"/>
                </a:solidFill>
              </a:rPr>
              <a:t>Cities </a:t>
            </a:r>
            <a:r>
              <a:rPr lang="en-US" b="1" dirty="0">
                <a:solidFill>
                  <a:srgbClr val="3358FF"/>
                </a:solidFill>
              </a:rPr>
              <a:t>of Minneapolis/St. Paul, Southwest Transit, </a:t>
            </a:r>
            <a:r>
              <a:rPr lang="en-US" b="1" dirty="0" smtClean="0">
                <a:solidFill>
                  <a:srgbClr val="3358FF"/>
                </a:solidFill>
              </a:rPr>
              <a:t>TC Shared </a:t>
            </a:r>
            <a:r>
              <a:rPr lang="en-US" b="1" dirty="0">
                <a:solidFill>
                  <a:srgbClr val="3358FF"/>
                </a:solidFill>
              </a:rPr>
              <a:t>Mobility Equity Task Force/Urban Research Outreach-Engagement Center,  Greater MSP, Destination Medicine </a:t>
            </a:r>
            <a:r>
              <a:rPr lang="en-US" b="1" dirty="0" smtClean="0">
                <a:solidFill>
                  <a:srgbClr val="3358FF"/>
                </a:solidFill>
              </a:rPr>
              <a:t>Center, and  </a:t>
            </a:r>
            <a:r>
              <a:rPr lang="en-US" b="1" dirty="0">
                <a:solidFill>
                  <a:srgbClr val="3358FF"/>
                </a:solidFill>
              </a:rPr>
              <a:t>Southeast MN </a:t>
            </a:r>
            <a:r>
              <a:rPr lang="en-US" b="1" dirty="0" smtClean="0">
                <a:solidFill>
                  <a:srgbClr val="3358FF"/>
                </a:solidFill>
              </a:rPr>
              <a:t>Together</a:t>
            </a:r>
          </a:p>
          <a:p>
            <a:pPr lvl="1"/>
            <a:r>
              <a:rPr lang="en-US" sz="1400" dirty="0" smtClean="0">
                <a:solidFill>
                  <a:srgbClr val="2F5897"/>
                </a:solidFill>
              </a:rPr>
              <a:t> </a:t>
            </a:r>
            <a:r>
              <a:rPr lang="en-US" sz="2200" b="1" dirty="0" smtClean="0">
                <a:solidFill>
                  <a:srgbClr val="2F5897"/>
                </a:solidFill>
              </a:rPr>
              <a:t>Present at PI meeting: </a:t>
            </a:r>
            <a:r>
              <a:rPr lang="en-US" sz="2200" b="1" i="1" dirty="0" smtClean="0">
                <a:solidFill>
                  <a:srgbClr val="2F5897"/>
                </a:solidFill>
              </a:rPr>
              <a:t>Lisa Austin, Bill Dooley, </a:t>
            </a:r>
            <a:r>
              <a:rPr lang="en-US" sz="2200" b="1" i="1" dirty="0">
                <a:solidFill>
                  <a:srgbClr val="2F5897"/>
                </a:solidFill>
              </a:rPr>
              <a:t>Matt </a:t>
            </a:r>
            <a:r>
              <a:rPr lang="en-US" sz="2200" b="1" i="1" dirty="0" err="1" smtClean="0">
                <a:solidFill>
                  <a:srgbClr val="2F5897"/>
                </a:solidFill>
              </a:rPr>
              <a:t>Flyten</a:t>
            </a:r>
            <a:r>
              <a:rPr lang="en-US" sz="2200" b="1" i="1" dirty="0">
                <a:solidFill>
                  <a:srgbClr val="2F5897"/>
                </a:solidFill>
              </a:rPr>
              <a:t> &amp;</a:t>
            </a:r>
            <a:r>
              <a:rPr lang="en-US" sz="2200" b="1" i="1" dirty="0" smtClean="0">
                <a:solidFill>
                  <a:srgbClr val="2F5897"/>
                </a:solidFill>
              </a:rPr>
              <a:t> Meredith </a:t>
            </a:r>
            <a:r>
              <a:rPr lang="en-US" sz="2200" b="1" i="1" dirty="0" err="1" smtClean="0">
                <a:solidFill>
                  <a:srgbClr val="2F5897"/>
                </a:solidFill>
              </a:rPr>
              <a:t>Klekotka</a:t>
            </a:r>
            <a:endParaRPr lang="en-US" sz="2200" b="1" i="1" dirty="0">
              <a:solidFill>
                <a:srgbClr val="2F5897"/>
              </a:solidFill>
            </a:endParaRPr>
          </a:p>
          <a:p>
            <a:pPr marL="457200" lvl="1" indent="0">
              <a:buNone/>
            </a:pPr>
            <a:endParaRPr lang="en-US" sz="2200" b="1" dirty="0">
              <a:solidFill>
                <a:srgbClr val="0000FF"/>
              </a:solidFill>
            </a:endParaRPr>
          </a:p>
          <a:p>
            <a:endParaRPr lang="en-US" dirty="0">
              <a:solidFill>
                <a:srgbClr val="2F5897"/>
              </a:solidFill>
            </a:endParaRPr>
          </a:p>
        </p:txBody>
      </p:sp>
      <p:pic>
        <p:nvPicPr>
          <p:cNvPr id="8" name="Picture 7">
            <a:extLst>
              <a:ext uri="{FF2B5EF4-FFF2-40B4-BE49-F238E27FC236}">
                <a16:creationId xmlns=""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
        <p:nvSpPr>
          <p:cNvPr id="7" name="Title 1"/>
          <p:cNvSpPr txBox="1">
            <a:spLocks/>
          </p:cNvSpPr>
          <p:nvPr/>
        </p:nvSpPr>
        <p:spPr>
          <a:xfrm>
            <a:off x="795763" y="2796557"/>
            <a:ext cx="10242394" cy="846566"/>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200" b="1" dirty="0" smtClean="0">
                <a:solidFill>
                  <a:schemeClr val="tx1"/>
                </a:solidFill>
                <a:latin typeface="Calibri"/>
                <a:cs typeface="Calibri"/>
              </a:rPr>
              <a:t>NSF Award # 18-31140</a:t>
            </a:r>
          </a:p>
        </p:txBody>
      </p:sp>
      <p:sp>
        <p:nvSpPr>
          <p:cNvPr id="11" name="Subtitle 3"/>
          <p:cNvSpPr txBox="1">
            <a:spLocks/>
          </p:cNvSpPr>
          <p:nvPr/>
        </p:nvSpPr>
        <p:spPr>
          <a:xfrm>
            <a:off x="459088" y="6285776"/>
            <a:ext cx="11023983" cy="57099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000" b="1" dirty="0" smtClean="0">
                <a:solidFill>
                  <a:schemeClr val="tx1">
                    <a:lumMod val="75000"/>
                    <a:lumOff val="25000"/>
                  </a:schemeClr>
                </a:solidFill>
                <a:latin typeface="Times New Roman"/>
                <a:cs typeface="Times New Roman"/>
              </a:rPr>
              <a:t>Project Website: </a:t>
            </a:r>
            <a:r>
              <a:rPr lang="en-US" sz="2000" dirty="0">
                <a:solidFill>
                  <a:schemeClr val="tx1">
                    <a:lumMod val="75000"/>
                    <a:lumOff val="25000"/>
                  </a:schemeClr>
                </a:solidFill>
                <a:hlinkClick r:id="rId6"/>
              </a:rPr>
              <a:t>http://www.dtc.umn.edu/SCC</a:t>
            </a:r>
            <a:r>
              <a:rPr lang="en-US" sz="2000" dirty="0" smtClean="0">
                <a:solidFill>
                  <a:schemeClr val="tx1">
                    <a:lumMod val="75000"/>
                    <a:lumOff val="25000"/>
                  </a:schemeClr>
                </a:solidFill>
                <a:hlinkClick r:id="rId6"/>
              </a:rPr>
              <a:t>/</a:t>
            </a:r>
            <a:r>
              <a:rPr lang="en-US" sz="2000" dirty="0">
                <a:solidFill>
                  <a:schemeClr val="tx1">
                    <a:lumMod val="75000"/>
                    <a:lumOff val="25000"/>
                  </a:schemeClr>
                </a:solidFill>
              </a:rPr>
              <a:t> </a:t>
            </a:r>
            <a:r>
              <a:rPr lang="en-US" sz="2000" dirty="0" smtClean="0">
                <a:solidFill>
                  <a:schemeClr val="tx1">
                    <a:lumMod val="75000"/>
                    <a:lumOff val="25000"/>
                  </a:schemeClr>
                </a:solidFill>
              </a:rPr>
              <a:t>  </a:t>
            </a:r>
            <a:r>
              <a:rPr lang="en-US" sz="2000" b="1" dirty="0" smtClean="0">
                <a:solidFill>
                  <a:schemeClr val="tx1">
                    <a:lumMod val="75000"/>
                    <a:lumOff val="25000"/>
                  </a:schemeClr>
                </a:solidFill>
                <a:latin typeface="Times New Roman"/>
                <a:cs typeface="Times New Roman"/>
              </a:rPr>
              <a:t>[will be moved to: </a:t>
            </a:r>
            <a:r>
              <a:rPr lang="en-US" sz="2000" dirty="0" smtClean="0">
                <a:solidFill>
                  <a:schemeClr val="tx1">
                    <a:lumMod val="75000"/>
                    <a:lumOff val="25000"/>
                  </a:schemeClr>
                </a:solidFill>
                <a:hlinkClick r:id="rId7"/>
              </a:rPr>
              <a:t>www.sccs.dtc.umn.edu</a:t>
            </a:r>
            <a:r>
              <a:rPr lang="en-US" sz="2000" dirty="0" smtClean="0">
                <a:solidFill>
                  <a:schemeClr val="tx1">
                    <a:lumMod val="75000"/>
                    <a:lumOff val="25000"/>
                  </a:schemeClr>
                </a:solidFill>
              </a:rPr>
              <a:t> </a:t>
            </a:r>
            <a:r>
              <a:rPr lang="en-US" sz="2000" b="1" dirty="0" smtClean="0">
                <a:solidFill>
                  <a:schemeClr val="tx1">
                    <a:lumMod val="75000"/>
                    <a:lumOff val="25000"/>
                  </a:schemeClr>
                </a:solidFill>
              </a:rPr>
              <a:t>]</a:t>
            </a:r>
            <a:endParaRPr lang="en-US" sz="2000" b="1" dirty="0">
              <a:solidFill>
                <a:schemeClr val="tx1">
                  <a:lumMod val="75000"/>
                  <a:lumOff val="25000"/>
                </a:schemeClr>
              </a:solidFill>
              <a:latin typeface="Times New Roman"/>
              <a:cs typeface="Times New Roman"/>
            </a:endParaRPr>
          </a:p>
          <a:p>
            <a:endParaRPr lang="en-US" sz="2200" dirty="0">
              <a:solidFill>
                <a:srgbClr val="2F5897"/>
              </a:solidFill>
            </a:endParaRP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13" name="Title 1"/>
          <p:cNvSpPr txBox="1">
            <a:spLocks/>
          </p:cNvSpPr>
          <p:nvPr/>
        </p:nvSpPr>
        <p:spPr>
          <a:xfrm>
            <a:off x="269875" y="765175"/>
            <a:ext cx="11922125" cy="889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i="1" dirty="0" smtClean="0">
                <a:solidFill>
                  <a:srgbClr val="FF0000"/>
                </a:solidFill>
              </a:rPr>
              <a:t>Driverless Cars are Coming </a:t>
            </a:r>
            <a:r>
              <a:rPr lang="mr-IN" sz="2800" dirty="0" smtClean="0">
                <a:solidFill>
                  <a:srgbClr val="FF0000"/>
                </a:solidFill>
              </a:rPr>
              <a:t>–</a:t>
            </a:r>
            <a:r>
              <a:rPr lang="en-US" sz="2800" dirty="0" smtClean="0">
                <a:solidFill>
                  <a:srgbClr val="FF0000"/>
                </a:solidFill>
              </a:rPr>
              <a:t> </a:t>
            </a:r>
            <a:r>
              <a:rPr lang="en-US" sz="2400" kern="0" dirty="0" smtClean="0">
                <a:solidFill>
                  <a:srgbClr val="FF0000"/>
                </a:solidFill>
              </a:rPr>
              <a:t>whether </a:t>
            </a:r>
            <a:r>
              <a:rPr lang="en-US" sz="2400" kern="0" dirty="0">
                <a:solidFill>
                  <a:srgbClr val="FF0000"/>
                </a:solidFill>
              </a:rPr>
              <a:t>like it or not, </a:t>
            </a:r>
            <a:r>
              <a:rPr lang="en-US" sz="2400" kern="0" dirty="0" smtClean="0">
                <a:solidFill>
                  <a:srgbClr val="FF0000"/>
                </a:solidFill>
              </a:rPr>
              <a:t>will </a:t>
            </a:r>
            <a:r>
              <a:rPr lang="en-US" sz="2400" kern="0" dirty="0">
                <a:solidFill>
                  <a:srgbClr val="FF0000"/>
                </a:solidFill>
              </a:rPr>
              <a:t>have huge impacts on many </a:t>
            </a:r>
            <a:r>
              <a:rPr lang="en-US" sz="2400" kern="0" dirty="0" smtClean="0">
                <a:solidFill>
                  <a:srgbClr val="FF0000"/>
                </a:solidFill>
              </a:rPr>
              <a:t>levels!  </a:t>
            </a:r>
            <a:endParaRPr lang="en-US" sz="2400" kern="0" dirty="0">
              <a:solidFill>
                <a:srgbClr val="FF0000"/>
              </a:solidFill>
            </a:endParaRPr>
          </a:p>
          <a:p>
            <a:pPr algn="l">
              <a:defRPr/>
            </a:pPr>
            <a:r>
              <a:rPr lang="en-US" sz="3600" dirty="0" smtClean="0">
                <a:solidFill>
                  <a:srgbClr val="FF0000"/>
                </a:solidFill>
              </a:rPr>
              <a:t>  </a:t>
            </a:r>
            <a:endParaRPr lang="en-US" sz="3600" dirty="0">
              <a:solidFill>
                <a:srgbClr val="FF0000"/>
              </a:solidFill>
            </a:endParaRPr>
          </a:p>
        </p:txBody>
      </p:sp>
      <p:sp>
        <p:nvSpPr>
          <p:cNvPr id="15" name="Content Placeholder 2">
            <a:extLst>
              <a:ext uri="{FF2B5EF4-FFF2-40B4-BE49-F238E27FC236}">
                <a16:creationId xmlns="" xmlns:a16="http://schemas.microsoft.com/office/drawing/2014/main" id="{EE4FF11A-6CF7-A548-A14B-749DA5B2F2E6}"/>
              </a:ext>
            </a:extLst>
          </p:cNvPr>
          <p:cNvSpPr txBox="1">
            <a:spLocks/>
          </p:cNvSpPr>
          <p:nvPr/>
        </p:nvSpPr>
        <p:spPr bwMode="auto">
          <a:xfrm>
            <a:off x="269876" y="4997450"/>
            <a:ext cx="5429250" cy="109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SzPct val="60000"/>
              <a:buFont typeface="Wingdings"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FF"/>
              </a:buClr>
              <a:buSzPct val="90000"/>
              <a:buFont typeface="Wingdings" charset="2"/>
              <a:buChar char="§"/>
              <a:defRPr sz="2800">
                <a:solidFill>
                  <a:srgbClr val="FFCCFF"/>
                </a:solidFill>
                <a:latin typeface="+mn-lt"/>
                <a:ea typeface="ＭＳ Ｐゴシック" charset="-128"/>
              </a:defRPr>
            </a:lvl2pPr>
            <a:lvl3pPr marL="1143000" indent="-228600" algn="l" rtl="0" eaLnBrk="0" fontAlgn="base" hangingPunct="0">
              <a:spcBef>
                <a:spcPct val="20000"/>
              </a:spcBef>
              <a:spcAft>
                <a:spcPct val="0"/>
              </a:spcAft>
              <a:buClr>
                <a:srgbClr val="FFCC00"/>
              </a:buClr>
              <a:buSzPct val="60000"/>
              <a:buFont typeface="Wingdings" charset="2"/>
              <a:buChar char="l"/>
              <a:defRPr sz="2400">
                <a:solidFill>
                  <a:srgbClr val="FFCC00"/>
                </a:solidFill>
                <a:latin typeface="+mn-lt"/>
                <a:ea typeface="ＭＳ Ｐゴシック" charset="-128"/>
              </a:defRPr>
            </a:lvl3pPr>
            <a:lvl4pPr marL="1600200" indent="-228600" algn="l" rtl="0" eaLnBrk="0" fontAlgn="base" hangingPunct="0">
              <a:spcBef>
                <a:spcPct val="20000"/>
              </a:spcBef>
              <a:spcAft>
                <a:spcPct val="0"/>
              </a:spcAft>
              <a:buClr>
                <a:srgbClr val="99CCFF"/>
              </a:buClr>
              <a:buChar char="–"/>
              <a:defRPr sz="2000">
                <a:solidFill>
                  <a:srgbClr val="99CCFF"/>
                </a:solidFill>
                <a:latin typeface="+mn-lt"/>
                <a:ea typeface="ＭＳ Ｐゴシック" charset="-128"/>
              </a:defRPr>
            </a:lvl4pPr>
            <a:lvl5pPr marL="2057400" indent="-228600" algn="l" rtl="0" eaLnBrk="0" fontAlgn="base" hangingPunct="0">
              <a:spcBef>
                <a:spcPct val="20000"/>
              </a:spcBef>
              <a:spcAft>
                <a:spcPct val="0"/>
              </a:spcAft>
              <a:buClr>
                <a:srgbClr val="9966FF"/>
              </a:buClr>
              <a:buChar char="•"/>
              <a:defRPr sz="2000">
                <a:solidFill>
                  <a:srgbClr val="9966FF"/>
                </a:solidFill>
                <a:latin typeface="+mn-lt"/>
                <a:ea typeface="ＭＳ Ｐゴシック" charset="-128"/>
              </a:defRPr>
            </a:lvl5pPr>
            <a:lvl6pPr marL="2514600" indent="-228600" algn="l" rtl="0" fontAlgn="base">
              <a:spcBef>
                <a:spcPct val="20000"/>
              </a:spcBef>
              <a:spcAft>
                <a:spcPct val="0"/>
              </a:spcAft>
              <a:buClr>
                <a:srgbClr val="9966FF"/>
              </a:buClr>
              <a:buChar char="•"/>
              <a:defRPr sz="2000">
                <a:solidFill>
                  <a:srgbClr val="9966FF"/>
                </a:solidFill>
                <a:latin typeface="+mn-lt"/>
              </a:defRPr>
            </a:lvl6pPr>
            <a:lvl7pPr marL="2971800" indent="-228600" algn="l" rtl="0" fontAlgn="base">
              <a:spcBef>
                <a:spcPct val="20000"/>
              </a:spcBef>
              <a:spcAft>
                <a:spcPct val="0"/>
              </a:spcAft>
              <a:buClr>
                <a:srgbClr val="9966FF"/>
              </a:buClr>
              <a:buChar char="•"/>
              <a:defRPr sz="2000">
                <a:solidFill>
                  <a:srgbClr val="9966FF"/>
                </a:solidFill>
                <a:latin typeface="+mn-lt"/>
              </a:defRPr>
            </a:lvl7pPr>
            <a:lvl8pPr marL="3429000" indent="-228600" algn="l" rtl="0" fontAlgn="base">
              <a:spcBef>
                <a:spcPct val="20000"/>
              </a:spcBef>
              <a:spcAft>
                <a:spcPct val="0"/>
              </a:spcAft>
              <a:buClr>
                <a:srgbClr val="9966FF"/>
              </a:buClr>
              <a:buChar char="•"/>
              <a:defRPr sz="2000">
                <a:solidFill>
                  <a:srgbClr val="9966FF"/>
                </a:solidFill>
                <a:latin typeface="+mn-lt"/>
              </a:defRPr>
            </a:lvl8pPr>
            <a:lvl9pPr marL="3886200" indent="-228600" algn="l" rtl="0" fontAlgn="base">
              <a:spcBef>
                <a:spcPct val="20000"/>
              </a:spcBef>
              <a:spcAft>
                <a:spcPct val="0"/>
              </a:spcAft>
              <a:buClr>
                <a:srgbClr val="9966FF"/>
              </a:buClr>
              <a:buChar char="•"/>
              <a:defRPr sz="2000">
                <a:solidFill>
                  <a:srgbClr val="9966FF"/>
                </a:solidFill>
                <a:latin typeface="+mn-lt"/>
              </a:defRPr>
            </a:lvl9pPr>
          </a:lstStyle>
          <a:p>
            <a:pPr>
              <a:lnSpc>
                <a:spcPct val="70000"/>
              </a:lnSpc>
              <a:buClrTx/>
              <a:buSzPct val="100000"/>
              <a:buFont typeface="Wingdings" pitchFamily="2" charset="2"/>
              <a:buChar char="Ø"/>
            </a:pPr>
            <a:r>
              <a:rPr lang="en-US" sz="2600" b="0" kern="0" dirty="0">
                <a:solidFill>
                  <a:srgbClr val="000090"/>
                </a:solidFill>
              </a:rPr>
              <a:t>work w/ stakeholders, policy makers &amp; communities to identify &amp; tackle various socio-economic challenges</a:t>
            </a:r>
          </a:p>
        </p:txBody>
      </p:sp>
      <p:sp>
        <p:nvSpPr>
          <p:cNvPr id="16" name="Content Placeholder 2">
            <a:extLst>
              <a:ext uri="{FF2B5EF4-FFF2-40B4-BE49-F238E27FC236}">
                <a16:creationId xmlns="" xmlns:a16="http://schemas.microsoft.com/office/drawing/2014/main" id="{5A3491C3-0046-3447-B0DB-A72EFEDAA875}"/>
              </a:ext>
            </a:extLst>
          </p:cNvPr>
          <p:cNvSpPr txBox="1">
            <a:spLocks/>
          </p:cNvSpPr>
          <p:nvPr/>
        </p:nvSpPr>
        <p:spPr bwMode="auto">
          <a:xfrm>
            <a:off x="146959" y="1857375"/>
            <a:ext cx="6425292" cy="120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SzPct val="60000"/>
              <a:buFont typeface="Wingdings"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FF"/>
              </a:buClr>
              <a:buSzPct val="90000"/>
              <a:buFont typeface="Wingdings" charset="2"/>
              <a:buChar char="§"/>
              <a:defRPr sz="2800">
                <a:solidFill>
                  <a:srgbClr val="FFCCFF"/>
                </a:solidFill>
                <a:latin typeface="+mn-lt"/>
                <a:ea typeface="ＭＳ Ｐゴシック" charset="-128"/>
              </a:defRPr>
            </a:lvl2pPr>
            <a:lvl3pPr marL="1143000" indent="-228600" algn="l" rtl="0" eaLnBrk="0" fontAlgn="base" hangingPunct="0">
              <a:spcBef>
                <a:spcPct val="20000"/>
              </a:spcBef>
              <a:spcAft>
                <a:spcPct val="0"/>
              </a:spcAft>
              <a:buClr>
                <a:srgbClr val="FFCC00"/>
              </a:buClr>
              <a:buSzPct val="60000"/>
              <a:buFont typeface="Wingdings" charset="2"/>
              <a:buChar char="l"/>
              <a:defRPr sz="2400">
                <a:solidFill>
                  <a:srgbClr val="FFCC00"/>
                </a:solidFill>
                <a:latin typeface="+mn-lt"/>
                <a:ea typeface="ＭＳ Ｐゴシック" charset="-128"/>
              </a:defRPr>
            </a:lvl3pPr>
            <a:lvl4pPr marL="1600200" indent="-228600" algn="l" rtl="0" eaLnBrk="0" fontAlgn="base" hangingPunct="0">
              <a:spcBef>
                <a:spcPct val="20000"/>
              </a:spcBef>
              <a:spcAft>
                <a:spcPct val="0"/>
              </a:spcAft>
              <a:buClr>
                <a:srgbClr val="99CCFF"/>
              </a:buClr>
              <a:buChar char="–"/>
              <a:defRPr sz="2000">
                <a:solidFill>
                  <a:srgbClr val="99CCFF"/>
                </a:solidFill>
                <a:latin typeface="+mn-lt"/>
                <a:ea typeface="ＭＳ Ｐゴシック" charset="-128"/>
              </a:defRPr>
            </a:lvl4pPr>
            <a:lvl5pPr marL="2057400" indent="-228600" algn="l" rtl="0" eaLnBrk="0" fontAlgn="base" hangingPunct="0">
              <a:spcBef>
                <a:spcPct val="20000"/>
              </a:spcBef>
              <a:spcAft>
                <a:spcPct val="0"/>
              </a:spcAft>
              <a:buClr>
                <a:srgbClr val="9966FF"/>
              </a:buClr>
              <a:buChar char="•"/>
              <a:defRPr sz="2000">
                <a:solidFill>
                  <a:srgbClr val="9966FF"/>
                </a:solidFill>
                <a:latin typeface="+mn-lt"/>
                <a:ea typeface="ＭＳ Ｐゴシック" charset="-128"/>
              </a:defRPr>
            </a:lvl5pPr>
            <a:lvl6pPr marL="2514600" indent="-228600" algn="l" rtl="0" fontAlgn="base">
              <a:spcBef>
                <a:spcPct val="20000"/>
              </a:spcBef>
              <a:spcAft>
                <a:spcPct val="0"/>
              </a:spcAft>
              <a:buClr>
                <a:srgbClr val="9966FF"/>
              </a:buClr>
              <a:buChar char="•"/>
              <a:defRPr sz="2000">
                <a:solidFill>
                  <a:srgbClr val="9966FF"/>
                </a:solidFill>
                <a:latin typeface="+mn-lt"/>
              </a:defRPr>
            </a:lvl6pPr>
            <a:lvl7pPr marL="2971800" indent="-228600" algn="l" rtl="0" fontAlgn="base">
              <a:spcBef>
                <a:spcPct val="20000"/>
              </a:spcBef>
              <a:spcAft>
                <a:spcPct val="0"/>
              </a:spcAft>
              <a:buClr>
                <a:srgbClr val="9966FF"/>
              </a:buClr>
              <a:buChar char="•"/>
              <a:defRPr sz="2000">
                <a:solidFill>
                  <a:srgbClr val="9966FF"/>
                </a:solidFill>
                <a:latin typeface="+mn-lt"/>
              </a:defRPr>
            </a:lvl7pPr>
            <a:lvl8pPr marL="3429000" indent="-228600" algn="l" rtl="0" fontAlgn="base">
              <a:spcBef>
                <a:spcPct val="20000"/>
              </a:spcBef>
              <a:spcAft>
                <a:spcPct val="0"/>
              </a:spcAft>
              <a:buClr>
                <a:srgbClr val="9966FF"/>
              </a:buClr>
              <a:buChar char="•"/>
              <a:defRPr sz="2000">
                <a:solidFill>
                  <a:srgbClr val="9966FF"/>
                </a:solidFill>
                <a:latin typeface="+mn-lt"/>
              </a:defRPr>
            </a:lvl8pPr>
            <a:lvl9pPr marL="3886200" indent="-228600" algn="l" rtl="0" fontAlgn="base">
              <a:spcBef>
                <a:spcPct val="20000"/>
              </a:spcBef>
              <a:spcAft>
                <a:spcPct val="0"/>
              </a:spcAft>
              <a:buClr>
                <a:srgbClr val="9966FF"/>
              </a:buClr>
              <a:buChar char="•"/>
              <a:defRPr sz="2000">
                <a:solidFill>
                  <a:srgbClr val="9966FF"/>
                </a:solidFill>
                <a:latin typeface="+mn-lt"/>
              </a:defRPr>
            </a:lvl9pPr>
          </a:lstStyle>
          <a:p>
            <a:pPr>
              <a:lnSpc>
                <a:spcPct val="70000"/>
              </a:lnSpc>
              <a:buClrTx/>
              <a:buSzPct val="100000"/>
              <a:buFont typeface="Wingdings" charset="2"/>
              <a:buChar char="Ø"/>
            </a:pPr>
            <a:r>
              <a:rPr lang="en-US" sz="2600" b="0" kern="0" dirty="0">
                <a:solidFill>
                  <a:srgbClr val="000090"/>
                </a:solidFill>
              </a:rPr>
              <a:t>envisage and design a </a:t>
            </a:r>
            <a:r>
              <a:rPr lang="en-US" sz="2600" b="0" i="1" kern="0" dirty="0">
                <a:solidFill>
                  <a:srgbClr val="000090"/>
                </a:solidFill>
              </a:rPr>
              <a:t>transformative</a:t>
            </a:r>
            <a:r>
              <a:rPr lang="en-US" sz="2600" b="0" kern="0" dirty="0">
                <a:solidFill>
                  <a:srgbClr val="000090"/>
                </a:solidFill>
              </a:rPr>
              <a:t> transportation &amp; mobility service based </a:t>
            </a:r>
            <a:r>
              <a:rPr lang="en-US" sz="2600" kern="0" dirty="0" smtClean="0">
                <a:solidFill>
                  <a:srgbClr val="000090"/>
                </a:solidFill>
              </a:rPr>
              <a:t>shared autonomous vehicles (SAVs)</a:t>
            </a:r>
            <a:r>
              <a:rPr lang="en-US" sz="2600" b="0" kern="0" dirty="0" smtClean="0">
                <a:solidFill>
                  <a:srgbClr val="000090"/>
                </a:solidFill>
              </a:rPr>
              <a:t> </a:t>
            </a:r>
            <a:r>
              <a:rPr lang="en-US" sz="2600" b="0" kern="0" dirty="0">
                <a:solidFill>
                  <a:srgbClr val="000090"/>
                </a:solidFill>
              </a:rPr>
              <a:t>for future smart </a:t>
            </a:r>
            <a:r>
              <a:rPr lang="en-US" sz="2600" b="0" kern="0" dirty="0" smtClean="0">
                <a:solidFill>
                  <a:srgbClr val="000090"/>
                </a:solidFill>
              </a:rPr>
              <a:t>cities</a:t>
            </a:r>
            <a:r>
              <a:rPr lang="en-US" sz="2600" kern="0" dirty="0" smtClean="0">
                <a:solidFill>
                  <a:srgbClr val="000090"/>
                </a:solidFill>
              </a:rPr>
              <a:t>/communities</a:t>
            </a:r>
            <a:endParaRPr lang="en-US" sz="2600" b="0" kern="0" dirty="0">
              <a:solidFill>
                <a:srgbClr val="000090"/>
              </a:solidFill>
            </a:endParaRPr>
          </a:p>
        </p:txBody>
      </p:sp>
      <p:sp>
        <p:nvSpPr>
          <p:cNvPr id="18" name="Content Placeholder 2">
            <a:extLst>
              <a:ext uri="{FF2B5EF4-FFF2-40B4-BE49-F238E27FC236}">
                <a16:creationId xmlns="" xmlns:a16="http://schemas.microsoft.com/office/drawing/2014/main" id="{C327CF08-3190-F340-B08F-22DF5DF76483}"/>
              </a:ext>
            </a:extLst>
          </p:cNvPr>
          <p:cNvSpPr txBox="1">
            <a:spLocks/>
          </p:cNvSpPr>
          <p:nvPr/>
        </p:nvSpPr>
        <p:spPr bwMode="auto">
          <a:xfrm>
            <a:off x="146957" y="3441201"/>
            <a:ext cx="6298293" cy="976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SzPct val="60000"/>
              <a:buFont typeface="Wingdings"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FF"/>
              </a:buClr>
              <a:buSzPct val="90000"/>
              <a:buFont typeface="Wingdings" charset="2"/>
              <a:buChar char="§"/>
              <a:defRPr sz="2800">
                <a:solidFill>
                  <a:srgbClr val="FFCCFF"/>
                </a:solidFill>
                <a:latin typeface="+mn-lt"/>
                <a:ea typeface="ＭＳ Ｐゴシック" charset="-128"/>
              </a:defRPr>
            </a:lvl2pPr>
            <a:lvl3pPr marL="1143000" indent="-228600" algn="l" rtl="0" eaLnBrk="0" fontAlgn="base" hangingPunct="0">
              <a:spcBef>
                <a:spcPct val="20000"/>
              </a:spcBef>
              <a:spcAft>
                <a:spcPct val="0"/>
              </a:spcAft>
              <a:buClr>
                <a:srgbClr val="FFCC00"/>
              </a:buClr>
              <a:buSzPct val="60000"/>
              <a:buFont typeface="Wingdings" charset="2"/>
              <a:buChar char="l"/>
              <a:defRPr sz="2400">
                <a:solidFill>
                  <a:srgbClr val="FFCC00"/>
                </a:solidFill>
                <a:latin typeface="+mn-lt"/>
                <a:ea typeface="ＭＳ Ｐゴシック" charset="-128"/>
              </a:defRPr>
            </a:lvl3pPr>
            <a:lvl4pPr marL="1600200" indent="-228600" algn="l" rtl="0" eaLnBrk="0" fontAlgn="base" hangingPunct="0">
              <a:spcBef>
                <a:spcPct val="20000"/>
              </a:spcBef>
              <a:spcAft>
                <a:spcPct val="0"/>
              </a:spcAft>
              <a:buClr>
                <a:srgbClr val="99CCFF"/>
              </a:buClr>
              <a:buChar char="–"/>
              <a:defRPr sz="2000">
                <a:solidFill>
                  <a:srgbClr val="99CCFF"/>
                </a:solidFill>
                <a:latin typeface="+mn-lt"/>
                <a:ea typeface="ＭＳ Ｐゴシック" charset="-128"/>
              </a:defRPr>
            </a:lvl4pPr>
            <a:lvl5pPr marL="2057400" indent="-228600" algn="l" rtl="0" eaLnBrk="0" fontAlgn="base" hangingPunct="0">
              <a:spcBef>
                <a:spcPct val="20000"/>
              </a:spcBef>
              <a:spcAft>
                <a:spcPct val="0"/>
              </a:spcAft>
              <a:buClr>
                <a:srgbClr val="9966FF"/>
              </a:buClr>
              <a:buChar char="•"/>
              <a:defRPr sz="2000">
                <a:solidFill>
                  <a:srgbClr val="9966FF"/>
                </a:solidFill>
                <a:latin typeface="+mn-lt"/>
                <a:ea typeface="ＭＳ Ｐゴシック" charset="-128"/>
              </a:defRPr>
            </a:lvl5pPr>
            <a:lvl6pPr marL="2514600" indent="-228600" algn="l" rtl="0" fontAlgn="base">
              <a:spcBef>
                <a:spcPct val="20000"/>
              </a:spcBef>
              <a:spcAft>
                <a:spcPct val="0"/>
              </a:spcAft>
              <a:buClr>
                <a:srgbClr val="9966FF"/>
              </a:buClr>
              <a:buChar char="•"/>
              <a:defRPr sz="2000">
                <a:solidFill>
                  <a:srgbClr val="9966FF"/>
                </a:solidFill>
                <a:latin typeface="+mn-lt"/>
              </a:defRPr>
            </a:lvl6pPr>
            <a:lvl7pPr marL="2971800" indent="-228600" algn="l" rtl="0" fontAlgn="base">
              <a:spcBef>
                <a:spcPct val="20000"/>
              </a:spcBef>
              <a:spcAft>
                <a:spcPct val="0"/>
              </a:spcAft>
              <a:buClr>
                <a:srgbClr val="9966FF"/>
              </a:buClr>
              <a:buChar char="•"/>
              <a:defRPr sz="2000">
                <a:solidFill>
                  <a:srgbClr val="9966FF"/>
                </a:solidFill>
                <a:latin typeface="+mn-lt"/>
              </a:defRPr>
            </a:lvl7pPr>
            <a:lvl8pPr marL="3429000" indent="-228600" algn="l" rtl="0" fontAlgn="base">
              <a:spcBef>
                <a:spcPct val="20000"/>
              </a:spcBef>
              <a:spcAft>
                <a:spcPct val="0"/>
              </a:spcAft>
              <a:buClr>
                <a:srgbClr val="9966FF"/>
              </a:buClr>
              <a:buChar char="•"/>
              <a:defRPr sz="2000">
                <a:solidFill>
                  <a:srgbClr val="9966FF"/>
                </a:solidFill>
                <a:latin typeface="+mn-lt"/>
              </a:defRPr>
            </a:lvl8pPr>
            <a:lvl9pPr marL="3886200" indent="-228600" algn="l" rtl="0" fontAlgn="base">
              <a:spcBef>
                <a:spcPct val="20000"/>
              </a:spcBef>
              <a:spcAft>
                <a:spcPct val="0"/>
              </a:spcAft>
              <a:buClr>
                <a:srgbClr val="9966FF"/>
              </a:buClr>
              <a:buChar char="•"/>
              <a:defRPr sz="2000">
                <a:solidFill>
                  <a:srgbClr val="9966FF"/>
                </a:solidFill>
                <a:latin typeface="+mn-lt"/>
              </a:defRPr>
            </a:lvl9pPr>
          </a:lstStyle>
          <a:p>
            <a:pPr>
              <a:lnSpc>
                <a:spcPct val="70000"/>
              </a:lnSpc>
              <a:buClrTx/>
              <a:buSzPct val="100000"/>
              <a:buFont typeface="Wingdings" pitchFamily="2" charset="2"/>
              <a:buChar char="Ø"/>
            </a:pPr>
            <a:r>
              <a:rPr lang="en-US" sz="2600" b="0" kern="0" dirty="0">
                <a:solidFill>
                  <a:srgbClr val="000090"/>
                </a:solidFill>
              </a:rPr>
              <a:t>bridge technology/geographical divides, bringing benefits to diverse </a:t>
            </a:r>
            <a:r>
              <a:rPr lang="en-US" sz="2600" b="0" kern="0" dirty="0" smtClean="0">
                <a:solidFill>
                  <a:srgbClr val="000090"/>
                </a:solidFill>
              </a:rPr>
              <a:t>communities &amp; addressing mobility-equity issues </a:t>
            </a:r>
            <a:endParaRPr lang="en-US" sz="2600" b="0" kern="0" dirty="0">
              <a:solidFill>
                <a:srgbClr val="000090"/>
              </a:solidFill>
            </a:endParaRPr>
          </a:p>
        </p:txBody>
      </p:sp>
      <p:pic>
        <p:nvPicPr>
          <p:cNvPr id="19" name="Picture 2" descr="https://upload.wikimedia.org/wikipedia/commons/e/ee/Google_driverless_car_at_intersection.gk.jpg">
            <a:extLst>
              <a:ext uri="{FF2B5EF4-FFF2-40B4-BE49-F238E27FC236}">
                <a16:creationId xmlns="" xmlns:a16="http://schemas.microsoft.com/office/drawing/2014/main" id="{327D2787-E8D7-6547-A10B-28274C7A5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1340199"/>
            <a:ext cx="1254125" cy="832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assets.bwbx.io/images/users/iqjWHBFdfxIU/igEQbELlzuO4/v0/2200x-1.jpg">
            <a:extLst>
              <a:ext uri="{FF2B5EF4-FFF2-40B4-BE49-F238E27FC236}">
                <a16:creationId xmlns="" xmlns:a16="http://schemas.microsoft.com/office/drawing/2014/main" id="{00B0DEB3-C5D4-994D-B5E3-26756BB16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068" y="1353506"/>
            <a:ext cx="1121621" cy="81929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445250" y="2314758"/>
            <a:ext cx="5460999" cy="577974"/>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solidFill>
                  <a:srgbClr val="FFFF00"/>
                </a:solidFill>
              </a:rPr>
              <a:t>Smart Cloud Commuting Service</a:t>
            </a:r>
            <a:endParaRPr lang="en-US" sz="2400" b="1" i="1" dirty="0">
              <a:solidFill>
                <a:srgbClr val="FFFF00"/>
              </a:solidFill>
            </a:endParaRPr>
          </a:p>
        </p:txBody>
      </p:sp>
      <p:pic>
        <p:nvPicPr>
          <p:cNvPr id="23" name="Picture 22">
            <a:extLst>
              <a:ext uri="{FF2B5EF4-FFF2-40B4-BE49-F238E27FC236}">
                <a16:creationId xmlns="" xmlns:a16="http://schemas.microsoft.com/office/drawing/2014/main" id="{838CDAA5-CE9D-5B4D-90B7-48430C00F4D9}"/>
              </a:ext>
            </a:extLst>
          </p:cNvPr>
          <p:cNvPicPr>
            <a:picLocks noChangeAspect="1"/>
          </p:cNvPicPr>
          <p:nvPr/>
        </p:nvPicPr>
        <p:blipFill>
          <a:blip r:embed="rId5"/>
          <a:stretch>
            <a:fillRect/>
          </a:stretch>
        </p:blipFill>
        <p:spPr>
          <a:xfrm>
            <a:off x="5793723" y="4933951"/>
            <a:ext cx="3384155" cy="1778382"/>
          </a:xfrm>
          <a:prstGeom prst="rect">
            <a:avLst/>
          </a:prstGeom>
        </p:spPr>
      </p:pic>
      <p:pic>
        <p:nvPicPr>
          <p:cNvPr id="46" name="Picture 45"/>
          <p:cNvPicPr>
            <a:picLocks noChangeAspect="1"/>
          </p:cNvPicPr>
          <p:nvPr/>
        </p:nvPicPr>
        <p:blipFill>
          <a:blip r:embed="rId6"/>
          <a:stretch>
            <a:fillRect/>
          </a:stretch>
        </p:blipFill>
        <p:spPr>
          <a:xfrm>
            <a:off x="6445250" y="2880324"/>
            <a:ext cx="5460999" cy="2095500"/>
          </a:xfrm>
          <a:prstGeom prst="rect">
            <a:avLst/>
          </a:prstGeom>
        </p:spPr>
      </p:pic>
      <p:pic>
        <p:nvPicPr>
          <p:cNvPr id="47" name="Picture 46"/>
          <p:cNvPicPr>
            <a:picLocks noChangeAspect="1"/>
          </p:cNvPicPr>
          <p:nvPr/>
        </p:nvPicPr>
        <p:blipFill>
          <a:blip r:embed="rId7"/>
          <a:stretch>
            <a:fillRect/>
          </a:stretch>
        </p:blipFill>
        <p:spPr>
          <a:xfrm>
            <a:off x="9146128" y="4965701"/>
            <a:ext cx="3045872" cy="1746632"/>
          </a:xfrm>
          <a:prstGeom prst="rect">
            <a:avLst/>
          </a:prstGeom>
        </p:spPr>
      </p:pic>
      <p:sp>
        <p:nvSpPr>
          <p:cNvPr id="51" name="Bent Arrow 50"/>
          <p:cNvSpPr/>
          <p:nvPr/>
        </p:nvSpPr>
        <p:spPr>
          <a:xfrm rot="11355132">
            <a:off x="7958797" y="4999253"/>
            <a:ext cx="485261" cy="838975"/>
          </a:xfrm>
          <a:prstGeom prst="bentArrow">
            <a:avLst>
              <a:gd name="adj1" fmla="val 25000"/>
              <a:gd name="adj2" fmla="val 25000"/>
              <a:gd name="adj3" fmla="val 25000"/>
              <a:gd name="adj4" fmla="val 87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Bent Arrow 51"/>
          <p:cNvSpPr/>
          <p:nvPr/>
        </p:nvSpPr>
        <p:spPr>
          <a:xfrm rot="10395342" flipH="1">
            <a:off x="9738656" y="4905776"/>
            <a:ext cx="497512" cy="1165352"/>
          </a:xfrm>
          <a:prstGeom prst="bentArrow">
            <a:avLst>
              <a:gd name="adj1" fmla="val 25000"/>
              <a:gd name="adj2" fmla="val 25000"/>
              <a:gd name="adj3" fmla="val 25000"/>
              <a:gd name="adj4" fmla="val 87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9400128" y="6037883"/>
            <a:ext cx="2926186" cy="646331"/>
          </a:xfrm>
          <a:prstGeom prst="rect">
            <a:avLst/>
          </a:prstGeom>
          <a:noFill/>
        </p:spPr>
        <p:txBody>
          <a:bodyPr wrap="square" rtlCol="0">
            <a:spAutoFit/>
          </a:bodyPr>
          <a:lstStyle/>
          <a:p>
            <a:r>
              <a:rPr lang="en-US" b="1" dirty="0">
                <a:solidFill>
                  <a:srgbClr val="0000FF"/>
                </a:solidFill>
              </a:rPr>
              <a:t>b</a:t>
            </a:r>
            <a:r>
              <a:rPr lang="en-US" b="1" dirty="0" smtClean="0">
                <a:solidFill>
                  <a:srgbClr val="0000FF"/>
                </a:solidFill>
              </a:rPr>
              <a:t>ridge geographical divide</a:t>
            </a:r>
          </a:p>
          <a:p>
            <a:r>
              <a:rPr lang="en-US" b="1" dirty="0">
                <a:solidFill>
                  <a:srgbClr val="0000FF"/>
                </a:solidFill>
              </a:rPr>
              <a:t>m</a:t>
            </a:r>
            <a:r>
              <a:rPr lang="en-US" b="1" dirty="0" smtClean="0">
                <a:solidFill>
                  <a:srgbClr val="0000FF"/>
                </a:solidFill>
              </a:rPr>
              <a:t>obility and equity</a:t>
            </a:r>
            <a:endParaRPr lang="en-US" b="1" dirty="0">
              <a:solidFill>
                <a:srgbClr val="0000FF"/>
              </a:solidFill>
            </a:endParaRPr>
          </a:p>
        </p:txBody>
      </p:sp>
      <p:sp>
        <p:nvSpPr>
          <p:cNvPr id="54" name="TextBox 53"/>
          <p:cNvSpPr txBox="1"/>
          <p:nvPr/>
        </p:nvSpPr>
        <p:spPr>
          <a:xfrm>
            <a:off x="6360690" y="5680460"/>
            <a:ext cx="2147658" cy="646331"/>
          </a:xfrm>
          <a:prstGeom prst="rect">
            <a:avLst/>
          </a:prstGeom>
          <a:noFill/>
        </p:spPr>
        <p:txBody>
          <a:bodyPr wrap="square" rtlCol="0">
            <a:spAutoFit/>
          </a:bodyPr>
          <a:lstStyle/>
          <a:p>
            <a:r>
              <a:rPr lang="en-US" b="1" dirty="0">
                <a:solidFill>
                  <a:srgbClr val="0000FF"/>
                </a:solidFill>
              </a:rPr>
              <a:t>u</a:t>
            </a:r>
            <a:r>
              <a:rPr lang="en-US" b="1" dirty="0" smtClean="0">
                <a:solidFill>
                  <a:srgbClr val="0000FF"/>
                </a:solidFill>
              </a:rPr>
              <a:t>rban re-design</a:t>
            </a:r>
          </a:p>
          <a:p>
            <a:r>
              <a:rPr lang="en-US" b="1" dirty="0">
                <a:solidFill>
                  <a:srgbClr val="0000FF"/>
                </a:solidFill>
              </a:rPr>
              <a:t>b</a:t>
            </a:r>
            <a:r>
              <a:rPr lang="en-US" b="1" dirty="0" smtClean="0">
                <a:solidFill>
                  <a:srgbClr val="0000FF"/>
                </a:solidFill>
              </a:rPr>
              <a:t>etter land use</a:t>
            </a:r>
            <a:endParaRPr lang="en-US" b="1" dirty="0">
              <a:solidFill>
                <a:srgbClr val="0000FF"/>
              </a:solidFill>
            </a:endParaRPr>
          </a:p>
        </p:txBody>
      </p:sp>
      <p:pic>
        <p:nvPicPr>
          <p:cNvPr id="2" name="Picture 1" descr="UMN-autonomousbusdemo-2 smal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6841" y="1330179"/>
            <a:ext cx="1458909" cy="858493"/>
          </a:xfrm>
          <a:prstGeom prst="rect">
            <a:avLst/>
          </a:prstGeom>
        </p:spPr>
      </p:pic>
      <p:pic>
        <p:nvPicPr>
          <p:cNvPr id="3" name="Picture 2" descr="UMN-autonomousbusdemo-1 smal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9399" y="1230495"/>
            <a:ext cx="1466850" cy="958178"/>
          </a:xfrm>
          <a:prstGeom prst="rect">
            <a:avLst/>
          </a:prstGeom>
        </p:spPr>
      </p:pic>
    </p:spTree>
    <p:extLst>
      <p:ext uri="{BB962C8B-B14F-4D97-AF65-F5344CB8AC3E}">
        <p14:creationId xmlns:p14="http://schemas.microsoft.com/office/powerpoint/2010/main" val="4154429452"/>
      </p:ext>
    </p:extLst>
  </p:cSld>
  <p:clrMapOvr>
    <a:masterClrMapping/>
  </p:clrMapOvr>
  <p:transition xmlns:p14="http://schemas.microsoft.com/office/powerpoint/2010/main" spd="slow" advTm="65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 xmlns:a16="http://schemas.microsoft.com/office/drawing/2014/main" id="{9FB79048-47FA-5D45-8718-51A15EDE240A}"/>
              </a:ext>
            </a:extLst>
          </p:cNvPr>
          <p:cNvSpPr/>
          <p:nvPr/>
        </p:nvSpPr>
        <p:spPr>
          <a:xfrm>
            <a:off x="363336" y="1148418"/>
            <a:ext cx="11082539" cy="5940087"/>
          </a:xfrm>
          <a:prstGeom prst="rect">
            <a:avLst/>
          </a:prstGeom>
        </p:spPr>
        <p:txBody>
          <a:bodyPr wrap="square">
            <a:spAutoFit/>
          </a:bodyPr>
          <a:lstStyle/>
          <a:p>
            <a:pPr marL="285750" indent="-285750" algn="just">
              <a:buFont typeface="Arial" panose="020B0604020202020204" pitchFamily="34" charset="0"/>
              <a:buChar char="•"/>
            </a:pPr>
            <a:r>
              <a:rPr lang="en-US" sz="3200" b="1" dirty="0" smtClean="0">
                <a:solidFill>
                  <a:srgbClr val="000090"/>
                </a:solidFill>
              </a:rPr>
              <a:t>Developed initiative </a:t>
            </a:r>
            <a:r>
              <a:rPr lang="en-US" sz="3200" b="1" dirty="0" err="1" smtClean="0">
                <a:solidFill>
                  <a:srgbClr val="000090"/>
                </a:solidFill>
              </a:rPr>
              <a:t>queueing</a:t>
            </a:r>
            <a:r>
              <a:rPr lang="en-US" sz="3200" b="1" dirty="0" smtClean="0">
                <a:solidFill>
                  <a:srgbClr val="000090"/>
                </a:solidFill>
              </a:rPr>
              <a:t> theoretical models and conducted a feasibility study using real urban trip data </a:t>
            </a:r>
          </a:p>
          <a:p>
            <a:pPr algn="just"/>
            <a:r>
              <a:rPr lang="en-US" sz="2800" b="1" dirty="0">
                <a:sym typeface="Wingdings"/>
              </a:rPr>
              <a:t> </a:t>
            </a:r>
            <a:r>
              <a:rPr lang="en-US" sz="2800" b="1" dirty="0" smtClean="0">
                <a:sym typeface="Wingdings"/>
              </a:rPr>
              <a:t>        can reduce # of cars by 7 fold w/ SAVs during peak hours</a:t>
            </a:r>
            <a:endParaRPr lang="en-US" sz="2800" b="1" dirty="0"/>
          </a:p>
          <a:p>
            <a:pPr algn="just"/>
            <a:endParaRPr lang="en-US" sz="3200" b="1" dirty="0"/>
          </a:p>
          <a:p>
            <a:pPr marL="285750" indent="-285750" algn="just">
              <a:buFont typeface="Arial" panose="020B0604020202020204" pitchFamily="34" charset="0"/>
              <a:buChar char="•"/>
            </a:pPr>
            <a:r>
              <a:rPr lang="en-US" sz="3200" b="1" dirty="0" smtClean="0">
                <a:solidFill>
                  <a:srgbClr val="000090"/>
                </a:solidFill>
              </a:rPr>
              <a:t>Explored impacts </a:t>
            </a:r>
            <a:r>
              <a:rPr lang="en-US" sz="3200" b="1" dirty="0">
                <a:solidFill>
                  <a:srgbClr val="000090"/>
                </a:solidFill>
              </a:rPr>
              <a:t>of AV's on road redesign, parking lot reuse, mobility hubs, land-use change, and multi-modal interactions</a:t>
            </a:r>
          </a:p>
          <a:p>
            <a:pPr algn="just"/>
            <a:endParaRPr lang="en-US" sz="3200" b="1" dirty="0" smtClean="0"/>
          </a:p>
          <a:p>
            <a:pPr marL="285750" indent="-285750" algn="just">
              <a:buFont typeface="Arial" panose="020B0604020202020204" pitchFamily="34" charset="0"/>
              <a:buChar char="•"/>
            </a:pPr>
            <a:r>
              <a:rPr lang="en-US" sz="3200" b="1" dirty="0" smtClean="0">
                <a:solidFill>
                  <a:srgbClr val="000090"/>
                </a:solidFill>
              </a:rPr>
              <a:t>Working with community partners, developed an ambitious  engagement </a:t>
            </a:r>
            <a:r>
              <a:rPr lang="en-US" sz="3200" b="1" dirty="0">
                <a:solidFill>
                  <a:srgbClr val="000090"/>
                </a:solidFill>
              </a:rPr>
              <a:t>strategy </a:t>
            </a:r>
            <a:r>
              <a:rPr lang="en-US" sz="3200" b="1" dirty="0" smtClean="0">
                <a:solidFill>
                  <a:srgbClr val="000090"/>
                </a:solidFill>
              </a:rPr>
              <a:t>to </a:t>
            </a:r>
            <a:r>
              <a:rPr lang="en-US" sz="3200" b="1" dirty="0">
                <a:solidFill>
                  <a:srgbClr val="000090"/>
                </a:solidFill>
              </a:rPr>
              <a:t>identify risks and opportunities for AVs to reduce transportation disparities</a:t>
            </a:r>
          </a:p>
          <a:p>
            <a:pPr marL="285750" indent="-285750" algn="just">
              <a:buFont typeface="Arial" panose="020B0604020202020204" pitchFamily="34" charset="0"/>
              <a:buChar char="•"/>
            </a:pPr>
            <a:endParaRPr lang="en-US" sz="3200" b="1" dirty="0"/>
          </a:p>
          <a:p>
            <a:pPr algn="just"/>
            <a:endParaRPr lang="en-US" sz="3200" b="1" dirty="0"/>
          </a:p>
        </p:txBody>
      </p:sp>
    </p:spTree>
    <p:extLst>
      <p:ext uri="{BB962C8B-B14F-4D97-AF65-F5344CB8AC3E}">
        <p14:creationId xmlns:p14="http://schemas.microsoft.com/office/powerpoint/2010/main" val="210706029"/>
      </p:ext>
    </p:extLst>
  </p:cSld>
  <p:clrMapOvr>
    <a:masterClrMapping/>
  </p:clrMapOvr>
  <p:transition xmlns:p14="http://schemas.microsoft.com/office/powerpoint/2010/main" spd="slow" advTm="6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406709" y="1730219"/>
            <a:ext cx="11261415" cy="3539430"/>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a:t>Outcome 1</a:t>
            </a:r>
            <a:r>
              <a:rPr lang="en-US" sz="3200" b="1" dirty="0" smtClean="0"/>
              <a:t>. Designing an activity-based travel demand model incorporating effects of AVs, and developing economic models for SCCS that account for efficiency-&amp;-equity issues   </a:t>
            </a:r>
            <a:endParaRPr lang="en-US" sz="3200" b="1" dirty="0"/>
          </a:p>
          <a:p>
            <a:pPr lvl="0" algn="just"/>
            <a:endParaRPr lang="en-US" sz="3200" b="1" dirty="0"/>
          </a:p>
          <a:p>
            <a:pPr marL="285750" lvl="0" indent="-285750" algn="just">
              <a:buFont typeface="Arial" panose="020B0604020202020204" pitchFamily="34" charset="0"/>
              <a:buChar char="•"/>
            </a:pPr>
            <a:r>
              <a:rPr lang="en-US" sz="3200" b="1" dirty="0"/>
              <a:t>Outcome 2</a:t>
            </a:r>
            <a:r>
              <a:rPr lang="en-US" sz="3200" b="1" dirty="0" smtClean="0"/>
              <a:t>. Deepening community engagement and developing recommendations </a:t>
            </a:r>
            <a:r>
              <a:rPr lang="en-US" sz="3200" b="1" dirty="0"/>
              <a:t>for policies and programs to support more equitable transportation </a:t>
            </a:r>
            <a:r>
              <a:rPr lang="en-US" sz="3200" b="1" dirty="0" smtClean="0"/>
              <a:t>outcomes &amp; better land use</a:t>
            </a:r>
            <a:endParaRPr lang="en-US" sz="3200" b="1" dirty="0"/>
          </a:p>
        </p:txBody>
      </p:sp>
    </p:spTree>
    <p:extLst>
      <p:ext uri="{BB962C8B-B14F-4D97-AF65-F5344CB8AC3E}">
        <p14:creationId xmlns:p14="http://schemas.microsoft.com/office/powerpoint/2010/main" val="3262247717"/>
      </p:ext>
    </p:extLst>
  </p:cSld>
  <p:clrMapOvr>
    <a:masterClrMapping/>
  </p:clrMapOvr>
  <p:transition xmlns:p14="http://schemas.microsoft.com/office/powerpoint/2010/main" spd="slow"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15091</TotalTime>
  <Words>496</Words>
  <Application>Microsoft Macintosh PowerPoint</Application>
  <PresentationFormat>Custom</PresentationFormat>
  <Paragraphs>37</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Project Aims</vt:lpstr>
      <vt:lpstr>Update of the Project</vt:lpstr>
      <vt:lpstr>Anticipated outcomes and success measures in the next year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Zhi-Li Zhang</cp:lastModifiedBy>
  <cp:revision>129</cp:revision>
  <dcterms:created xsi:type="dcterms:W3CDTF">2016-01-15T22:20:06Z</dcterms:created>
  <dcterms:modified xsi:type="dcterms:W3CDTF">2019-03-21T20:18:22Z</dcterms:modified>
  <cp:category/>
</cp:coreProperties>
</file>