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69" r:id="rId4"/>
    <p:sldId id="27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95" autoAdjust="0"/>
    <p:restoredTop sz="95741" autoAdjust="0"/>
  </p:normalViewPr>
  <p:slideViewPr>
    <p:cSldViewPr snapToGrid="0" snapToObjects="1">
      <p:cViewPr varScale="1">
        <p:scale>
          <a:sx n="105" d="100"/>
          <a:sy n="105" d="100"/>
        </p:scale>
        <p:origin x="1264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4CFE1D-4E7B-DC4B-BADA-66E29D88A2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85EEBF-D5B2-4C4B-AD03-3ABE81BF40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F8269-093A-B14E-9BAD-23752E3EEB4A}" type="datetimeFigureOut">
              <a:rPr lang="en-US" smtClean="0"/>
              <a:t>3/26/19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ED2418-47EC-5746-9F9A-F05458D2B3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DBA612-3713-D948-82A4-45AA6AA700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02579-E2CF-5740-92E0-0237D365A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87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CB06A-0753-8142-AC4A-D731667376EB}" type="datetimeFigureOut">
              <a:rPr lang="en-US" smtClean="0"/>
              <a:t>3/26/19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3F6D4-C46E-5B48-9C82-B3110DDD8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51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This is the transition slide. The lightning talk moderator will announce the name of your project and the name of the lead PI. </a:t>
            </a:r>
            <a:r>
              <a:rPr lang="en-US" b="1"/>
              <a:t>Expect to begin your presentation from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77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01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r>
              <a:rPr lang="en-US" b="1" dirty="0"/>
              <a:t>Describe at least two deliverables that you plan to accomplish over the next year that will significantly advance your project.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13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Through multiple visits to Sitka, we have developed a strong network of research and academic partners, federal/state/local government agencies, and community business and organizations. Every organization on this screen is a partner in our follow-on grant proposal.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1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DED8-02F0-504F-827D-8519E00A3956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D023-4AC1-4F41-92D0-222C0E156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26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DED8-02F0-504F-827D-8519E00A3956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D023-4AC1-4F41-92D0-222C0E156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05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DED8-02F0-504F-827D-8519E00A3956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D023-4AC1-4F41-92D0-222C0E156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09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DED8-02F0-504F-827D-8519E00A3956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D023-4AC1-4F41-92D0-222C0E156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DED8-02F0-504F-827D-8519E00A3956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D023-4AC1-4F41-92D0-222C0E156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59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DED8-02F0-504F-827D-8519E00A3956}" type="datetimeFigureOut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D023-4AC1-4F41-92D0-222C0E156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5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DED8-02F0-504F-827D-8519E00A3956}" type="datetimeFigureOut">
              <a:rPr lang="en-US" smtClean="0"/>
              <a:t>3/26/19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D023-4AC1-4F41-92D0-222C0E156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2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DED8-02F0-504F-827D-8519E00A3956}" type="datetimeFigureOut">
              <a:rPr lang="en-US" smtClean="0"/>
              <a:t>3/26/19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D023-4AC1-4F41-92D0-222C0E156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9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DED8-02F0-504F-827D-8519E00A3956}" type="datetimeFigureOut">
              <a:rPr lang="en-US" smtClean="0"/>
              <a:t>3/26/19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D023-4AC1-4F41-92D0-222C0E156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50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DED8-02F0-504F-827D-8519E00A3956}" type="datetimeFigureOut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D023-4AC1-4F41-92D0-222C0E156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99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DED8-02F0-504F-827D-8519E00A3956}" type="datetimeFigureOut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D023-4AC1-4F41-92D0-222C0E156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20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FDED8-02F0-504F-827D-8519E00A3956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1D023-4AC1-4F41-92D0-222C0E156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2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nd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17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jpg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2094727"/>
            <a:ext cx="12382052" cy="248941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>
                <a:effectLst/>
              </a:rPr>
              <a:t>Landslide Risk Management in Remote Communities: 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effectLst/>
              </a:rPr>
              <a:t>Integrating Geoscience, Data Science, 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effectLst/>
              </a:rPr>
              <a:t>and Social Science in Local Context</a:t>
            </a:r>
            <a:r>
              <a:rPr lang="en-US" sz="3200" b="1" dirty="0">
                <a:solidFill>
                  <a:schemeClr val="accent2"/>
                </a:solidFill>
                <a:effectLst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3200" i="1" dirty="0">
                <a:solidFill>
                  <a:srgbClr val="C0504D"/>
                </a:solidFill>
                <a:effectLst/>
              </a:rPr>
              <a:t>FY 2018 IRG: </a:t>
            </a:r>
            <a:r>
              <a:rPr lang="en-US" sz="3500" i="1" dirty="0">
                <a:solidFill>
                  <a:srgbClr val="C0504D"/>
                </a:solidFill>
                <a:effectLst/>
              </a:rPr>
              <a:t>NSF </a:t>
            </a:r>
            <a:r>
              <a:rPr lang="en-US" sz="3200" i="1" dirty="0">
                <a:solidFill>
                  <a:srgbClr val="C0504D"/>
                </a:solidFill>
                <a:effectLst/>
              </a:rPr>
              <a:t>Award 1831770</a:t>
            </a:r>
            <a:r>
              <a:rPr lang="en-US" dirty="0">
                <a:effectLst/>
              </a:rPr>
              <a:t> </a:t>
            </a:r>
            <a:endParaRPr lang="en-US" sz="3500" b="1" dirty="0">
              <a:solidFill>
                <a:schemeClr val="accent2"/>
              </a:solidFill>
              <a:effectLst/>
            </a:endParaRPr>
          </a:p>
        </p:txBody>
      </p:sp>
      <p:sp>
        <p:nvSpPr>
          <p:cNvPr id="10" name="Subtitle 3"/>
          <p:cNvSpPr txBox="1">
            <a:spLocks/>
          </p:cNvSpPr>
          <p:nvPr/>
        </p:nvSpPr>
        <p:spPr>
          <a:xfrm>
            <a:off x="1727161" y="4486607"/>
            <a:ext cx="8737678" cy="24894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2F5897"/>
                </a:solidFill>
              </a:rPr>
              <a:t>Lisa Busch, Sitka Sound Science Center and Robert Lempert, RAND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2F5897"/>
                </a:solidFill>
              </a:rPr>
              <a:t>with Josh </a:t>
            </a:r>
            <a:r>
              <a:rPr lang="en-US" sz="2000" dirty="0" err="1">
                <a:solidFill>
                  <a:srgbClr val="2F5897"/>
                </a:solidFill>
              </a:rPr>
              <a:t>Roering</a:t>
            </a:r>
            <a:r>
              <a:rPr lang="en-US" sz="2000" dirty="0">
                <a:solidFill>
                  <a:srgbClr val="2F5897"/>
                </a:solidFill>
              </a:rPr>
              <a:t>, </a:t>
            </a:r>
            <a:r>
              <a:rPr lang="en-US" sz="2000" dirty="0" err="1">
                <a:solidFill>
                  <a:srgbClr val="2F5897"/>
                </a:solidFill>
              </a:rPr>
              <a:t>Univ</a:t>
            </a:r>
            <a:r>
              <a:rPr lang="en-US" sz="2000" dirty="0">
                <a:solidFill>
                  <a:srgbClr val="2F5897"/>
                </a:solidFill>
              </a:rPr>
              <a:t> of Oregon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2F5897"/>
                </a:solidFill>
              </a:rPr>
              <a:t>Ryan Brown, RAND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2F5897"/>
                </a:solidFill>
              </a:rPr>
              <a:t>Phebe </a:t>
            </a:r>
            <a:r>
              <a:rPr lang="en-US" sz="2000" dirty="0" err="1">
                <a:solidFill>
                  <a:srgbClr val="2F5897"/>
                </a:solidFill>
              </a:rPr>
              <a:t>Vayanos</a:t>
            </a:r>
            <a:r>
              <a:rPr lang="en-US" sz="2000" dirty="0">
                <a:solidFill>
                  <a:srgbClr val="2F5897"/>
                </a:solidFill>
              </a:rPr>
              <a:t>, USC</a:t>
            </a:r>
          </a:p>
          <a:p>
            <a:pPr marL="0" indent="0" algn="ctr">
              <a:buNone/>
            </a:pPr>
            <a:r>
              <a:rPr lang="en-US" u="sng" dirty="0" err="1">
                <a:solidFill>
                  <a:srgbClr val="2F5897"/>
                </a:solidFill>
              </a:rPr>
              <a:t>Sitkascience.org</a:t>
            </a:r>
            <a:r>
              <a:rPr lang="en-US" u="sng" dirty="0">
                <a:solidFill>
                  <a:srgbClr val="2F5897"/>
                </a:solidFill>
              </a:rPr>
              <a:t> </a:t>
            </a:r>
            <a:r>
              <a:rPr lang="en-US" dirty="0">
                <a:solidFill>
                  <a:srgbClr val="2F5897"/>
                </a:solidFill>
              </a:rPr>
              <a:t>and </a:t>
            </a:r>
            <a:r>
              <a:rPr lang="en-US" dirty="0">
                <a:solidFill>
                  <a:srgbClr val="2F5897"/>
                </a:solidFill>
                <a:hlinkClick r:id="rId3"/>
              </a:rPr>
              <a:t>www.rand.org</a:t>
            </a:r>
            <a:endParaRPr lang="en-US" dirty="0">
              <a:solidFill>
                <a:srgbClr val="2F5897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1AEE49-FF5E-AA4A-8731-F6F850307C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3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6000"/>
                    </a14:imgEffect>
                  </a14:imgLayer>
                </a14:imgProps>
              </a:ext>
            </a:extLst>
          </a:blip>
          <a:srcRect b="4922"/>
          <a:stretch/>
        </p:blipFill>
        <p:spPr>
          <a:xfrm>
            <a:off x="0" y="216098"/>
            <a:ext cx="12192000" cy="1632875"/>
          </a:xfrm>
          <a:prstGeom prst="rect">
            <a:avLst/>
          </a:prstGeom>
        </p:spPr>
      </p:pic>
      <p:pic>
        <p:nvPicPr>
          <p:cNvPr id="12" name="Picture 2" descr="ttps://www.nsf.gov/images/logos/nsf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946" y="6033006"/>
            <a:ext cx="820054" cy="82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2019 NSF SMART AND CONNECTED COMMUNITIES PI MEETING</a:t>
            </a:r>
          </a:p>
        </p:txBody>
      </p:sp>
    </p:spTree>
    <p:extLst>
      <p:ext uri="{BB962C8B-B14F-4D97-AF65-F5344CB8AC3E}">
        <p14:creationId xmlns:p14="http://schemas.microsoft.com/office/powerpoint/2010/main" val="427869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/>
    </mc:Choice>
    <mc:Fallback xmlns="">
      <p:transition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-107576" y="130175"/>
            <a:ext cx="11876441" cy="10125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Intelligent and Networked Technologies </a:t>
            </a:r>
            <a:r>
              <a:rPr lang="en-US" sz="4000" b="1">
                <a:solidFill>
                  <a:schemeClr val="accent2"/>
                </a:solidFill>
              </a:rPr>
              <a:t>Can </a:t>
            </a:r>
            <a:br>
              <a:rPr lang="en-US" sz="4000" b="1">
                <a:solidFill>
                  <a:schemeClr val="accent2"/>
                </a:solidFill>
              </a:rPr>
            </a:br>
            <a:r>
              <a:rPr lang="en-US" sz="4000" b="1">
                <a:solidFill>
                  <a:schemeClr val="accent2"/>
                </a:solidFill>
              </a:rPr>
              <a:t>Improve </a:t>
            </a:r>
            <a:r>
              <a:rPr lang="en-US" sz="4000" b="1" dirty="0">
                <a:solidFill>
                  <a:schemeClr val="accent2"/>
                </a:solidFill>
              </a:rPr>
              <a:t>Landslide Warning for Small Communities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38EFF22-7D27-1E45-ACBD-78F82A2A7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5500"/>
            <a:ext cx="4762500" cy="4762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6DFAD1F-DF60-BD4B-8F06-7A79D8AF5BDC}"/>
              </a:ext>
            </a:extLst>
          </p:cNvPr>
          <p:cNvSpPr txBox="1"/>
          <p:nvPr/>
        </p:nvSpPr>
        <p:spPr>
          <a:xfrm>
            <a:off x="0" y="2666173"/>
            <a:ext cx="4576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 2015, multiple landslides hit Sitka, Alaska with little warning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FBC42D6-8BE8-EE42-98B2-A46F32B17158}"/>
              </a:ext>
            </a:extLst>
          </p:cNvPr>
          <p:cNvSpPr/>
          <p:nvPr/>
        </p:nvSpPr>
        <p:spPr>
          <a:xfrm>
            <a:off x="5176670" y="1804413"/>
            <a:ext cx="1548715" cy="770239"/>
          </a:xfrm>
          <a:prstGeom prst="roundRect">
            <a:avLst/>
          </a:prstGeom>
          <a:solidFill>
            <a:srgbClr val="2CE5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Risk Knowledge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54E1CB6-AAD3-8140-8841-08021FE4F393}"/>
              </a:ext>
            </a:extLst>
          </p:cNvPr>
          <p:cNvSpPr/>
          <p:nvPr/>
        </p:nvSpPr>
        <p:spPr>
          <a:xfrm>
            <a:off x="6097677" y="2726326"/>
            <a:ext cx="1548715" cy="770239"/>
          </a:xfrm>
          <a:prstGeom prst="roundRect">
            <a:avLst/>
          </a:prstGeom>
          <a:solidFill>
            <a:srgbClr val="2CE5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Monitoring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6785521-5957-C74B-9453-3EEC349ADB50}"/>
              </a:ext>
            </a:extLst>
          </p:cNvPr>
          <p:cNvSpPr/>
          <p:nvPr/>
        </p:nvSpPr>
        <p:spPr>
          <a:xfrm>
            <a:off x="7018684" y="3648239"/>
            <a:ext cx="1771137" cy="770239"/>
          </a:xfrm>
          <a:prstGeom prst="roundRect">
            <a:avLst/>
          </a:prstGeom>
          <a:solidFill>
            <a:srgbClr val="2CE5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Communication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D9A49DA-2791-7C40-BCA2-026CA856D5E6}"/>
              </a:ext>
            </a:extLst>
          </p:cNvPr>
          <p:cNvSpPr/>
          <p:nvPr/>
        </p:nvSpPr>
        <p:spPr>
          <a:xfrm>
            <a:off x="8162113" y="4570152"/>
            <a:ext cx="1548715" cy="770239"/>
          </a:xfrm>
          <a:prstGeom prst="roundRect">
            <a:avLst/>
          </a:prstGeom>
          <a:solidFill>
            <a:srgbClr val="2CE5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Response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Capability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C0572F-9863-7445-A065-8D4DC1895CDD}"/>
              </a:ext>
            </a:extLst>
          </p:cNvPr>
          <p:cNvSpPr txBox="1"/>
          <p:nvPr/>
        </p:nvSpPr>
        <p:spPr>
          <a:xfrm>
            <a:off x="3218848" y="1201893"/>
            <a:ext cx="6622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Effective warning </a:t>
            </a:r>
            <a:r>
              <a:rPr lang="en-US" sz="2400" b="1" dirty="0"/>
              <a:t>systems have four components</a:t>
            </a:r>
            <a:r>
              <a:rPr lang="en-US" sz="2000" b="1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4B5A30-68BE-3045-931B-3477D494DF37}"/>
              </a:ext>
            </a:extLst>
          </p:cNvPr>
          <p:cNvSpPr txBox="1"/>
          <p:nvPr/>
        </p:nvSpPr>
        <p:spPr>
          <a:xfrm>
            <a:off x="8980785" y="3048510"/>
            <a:ext cx="3206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Social network influence maximization will improve risk communication and response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A0E403-E246-EB46-AA5B-C98C787493A4}"/>
              </a:ext>
            </a:extLst>
          </p:cNvPr>
          <p:cNvSpPr txBox="1"/>
          <p:nvPr/>
        </p:nvSpPr>
        <p:spPr>
          <a:xfrm>
            <a:off x="7394651" y="1788448"/>
            <a:ext cx="2991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Network of small, inexpensive moisture sensors will improve real-time landslide prediction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824AA1-B05A-FF41-B11F-511152E3C036}"/>
              </a:ext>
            </a:extLst>
          </p:cNvPr>
          <p:cNvSpPr txBox="1"/>
          <p:nvPr/>
        </p:nvSpPr>
        <p:spPr>
          <a:xfrm>
            <a:off x="4790720" y="4494871"/>
            <a:ext cx="3278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Participatory, computer-supported deliberations will help community inform system design 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84ADCD2F-7C34-4C40-BA2D-2FC6E3183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027" y="5492065"/>
            <a:ext cx="2431906" cy="131850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413643D0-5067-294F-A98F-CCD63D00BF8A}"/>
              </a:ext>
            </a:extLst>
          </p:cNvPr>
          <p:cNvSpPr txBox="1"/>
          <p:nvPr/>
        </p:nvSpPr>
        <p:spPr>
          <a:xfrm>
            <a:off x="8441451" y="5953686"/>
            <a:ext cx="3809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7030A0"/>
                </a:solidFill>
              </a:rPr>
              <a:t>Project aims to benefit Sitka and help disseminate approach nationwide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902CD1-7AB6-6D4C-ACB7-5FCD250805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6430" y="1488062"/>
            <a:ext cx="1560448" cy="15604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1E9882-3501-3B45-A7EC-368831E3DD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3505" y="3942208"/>
            <a:ext cx="22860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29452"/>
      </p:ext>
    </p:extLst>
  </p:cSld>
  <p:clrMapOvr>
    <a:masterClrMapping/>
  </p:clrMapOvr>
  <p:transition spd="slow" advTm="6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/>
      <p:bldP spid="22" grpId="0"/>
      <p:bldP spid="21" grpId="0"/>
      <p:bldP spid="33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1079467" y="385282"/>
            <a:ext cx="9486900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In this coming year we will…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9467" y="1709623"/>
            <a:ext cx="1003306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Begin installing network of sensors for testing, calibration, and data collection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Map community’s social networks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Conduct scoping workshop to inform design of decision support tools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/>
              <a:t>Launch project’s science </a:t>
            </a:r>
            <a:r>
              <a:rPr lang="en-US" sz="3200" b="1" dirty="0"/>
              <a:t>in schools and other community education programs</a:t>
            </a:r>
          </a:p>
        </p:txBody>
      </p:sp>
    </p:spTree>
    <p:extLst>
      <p:ext uri="{BB962C8B-B14F-4D97-AF65-F5344CB8AC3E}">
        <p14:creationId xmlns:p14="http://schemas.microsoft.com/office/powerpoint/2010/main" val="3262247717"/>
      </p:ext>
    </p:extLst>
  </p:cSld>
  <p:clrMapOvr>
    <a:masterClrMapping/>
  </p:clrMapOvr>
  <p:transition spd="slow" advTm="6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1A23B5D-23EB-EF4A-8435-6806B60081B9}"/>
              </a:ext>
            </a:extLst>
          </p:cNvPr>
          <p:cNvSpPr/>
          <p:nvPr/>
        </p:nvSpPr>
        <p:spPr>
          <a:xfrm>
            <a:off x="238556" y="776165"/>
            <a:ext cx="8241245" cy="32903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E7B1488-B861-40E9-8402-6D9BA92ECC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374" y="4239398"/>
            <a:ext cx="1464816" cy="1482805"/>
          </a:xfrm>
          <a:prstGeom prst="rect">
            <a:avLst/>
          </a:prstGeom>
        </p:spPr>
      </p:pic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1537" y="31621"/>
            <a:ext cx="12190463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Project Provides Locus of Collaboration for Many Groups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7A5675-4A79-42DD-A567-0E5207F27D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32" y="2988568"/>
            <a:ext cx="4693627" cy="90919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790BD1-0E1D-4482-B5AC-F1D3658F23F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4173" y="2377741"/>
            <a:ext cx="1306806" cy="13506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06E150-2A3E-44CA-89F3-4AE27A96AF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9036" y="916234"/>
            <a:ext cx="2197312" cy="1045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802C1B-3E72-415D-86ED-1C7E945DBB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9653" y="882743"/>
            <a:ext cx="2628900" cy="7239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8A59FF0-1974-4DF4-BF9F-41EF6B51DA2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0957" y="934975"/>
            <a:ext cx="1335508" cy="13355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B0EF362-9AC2-4103-8936-583E37ECDB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26147" y="3925393"/>
            <a:ext cx="1213698" cy="11891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97F365E-0B90-4046-BE66-B47A88C189C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7606" y="2377741"/>
            <a:ext cx="1295838" cy="12958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8D82854-55A3-49BD-AFB2-1C49F6C096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24959" y="4394603"/>
            <a:ext cx="1574202" cy="62334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1556B6D-C0AD-43AB-A380-F87264A8E09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1921" y="4158951"/>
            <a:ext cx="1653338" cy="16446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680ABA8-642A-4903-B796-2E04F503A91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2153" y="4138786"/>
            <a:ext cx="1691477" cy="19687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720AB87-47E8-4649-9787-3FE71C7EF2A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0079" y="6013885"/>
            <a:ext cx="2407631" cy="895672"/>
          </a:xfrm>
          <a:prstGeom prst="rect">
            <a:avLst/>
          </a:prstGeom>
        </p:spPr>
      </p:pic>
      <p:pic>
        <p:nvPicPr>
          <p:cNvPr id="1026" name="Picture 2" descr="Image result for alaska longline fishermen's association">
            <a:extLst>
              <a:ext uri="{FF2B5EF4-FFF2-40B4-BE49-F238E27FC236}">
                <a16:creationId xmlns:a16="http://schemas.microsoft.com/office/drawing/2014/main" id="{E681D9ED-236F-49C5-B806-8C38E0905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9265" y="5017945"/>
            <a:ext cx="1983513" cy="198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6205D89-B828-714C-ABFA-F6844077288F}"/>
              </a:ext>
            </a:extLst>
          </p:cNvPr>
          <p:cNvGrpSpPr/>
          <p:nvPr/>
        </p:nvGrpSpPr>
        <p:grpSpPr>
          <a:xfrm>
            <a:off x="586413" y="1438766"/>
            <a:ext cx="2303712" cy="1295838"/>
            <a:chOff x="270044" y="1178502"/>
            <a:chExt cx="2303712" cy="129583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76464F4-AEC5-CB49-80B7-F88711AEE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70044" y="1178502"/>
              <a:ext cx="2303712" cy="129583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38C94A-4656-6E48-A36E-6143888F2141}"/>
                </a:ext>
              </a:extLst>
            </p:cNvPr>
            <p:cNvSpPr txBox="1"/>
            <p:nvPr/>
          </p:nvSpPr>
          <p:spPr>
            <a:xfrm>
              <a:off x="529143" y="2045524"/>
              <a:ext cx="12586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Geoscience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289FC88-52AD-2D4A-A045-01DDE3FD340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3895" y="2527349"/>
            <a:ext cx="1365370" cy="136537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6B2F1C6-012E-F443-B74E-E11BAA26D72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653" y="1809845"/>
            <a:ext cx="1563706" cy="156370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3E015F1-7812-1044-B6FA-6B6135043997}"/>
              </a:ext>
            </a:extLst>
          </p:cNvPr>
          <p:cNvSpPr txBox="1"/>
          <p:nvPr/>
        </p:nvSpPr>
        <p:spPr>
          <a:xfrm>
            <a:off x="599483" y="836890"/>
            <a:ext cx="1504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Core team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CD2C92-BF52-4634-9586-2CDACC779D48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98" y="5875779"/>
            <a:ext cx="4753708" cy="790243"/>
          </a:xfrm>
          <a:prstGeom prst="rect">
            <a:avLst/>
          </a:prstGeom>
        </p:spPr>
      </p:pic>
      <p:pic>
        <p:nvPicPr>
          <p:cNvPr id="33" name="Picture 2" descr="ttps://www.nsf.gov/images/logos/nsf1.jpg">
            <a:extLst>
              <a:ext uri="{FF2B5EF4-FFF2-40B4-BE49-F238E27FC236}">
                <a16:creationId xmlns:a16="http://schemas.microsoft.com/office/drawing/2014/main" id="{AF45FAB9-79FF-CE49-BB38-C9A36B60F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321" y="5841028"/>
            <a:ext cx="820054" cy="82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51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0"/>
    </mc:Choice>
    <mc:Fallback xmlns="">
      <p:transition advTm="2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15232</TotalTime>
  <Words>302</Words>
  <Application>Microsoft Macintosh PowerPoint</Application>
  <PresentationFormat>Widescreen</PresentationFormat>
  <Paragraphs>37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Intelligent and Networked Technologies Can  Improve Landslide Warning for Small Communities</vt:lpstr>
      <vt:lpstr>In this coming year we will…</vt:lpstr>
      <vt:lpstr>Project Provides Locus of Collaboration for Many Groups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Nilsen, Wendy</dc:creator>
  <cp:keywords/>
  <dc:description/>
  <cp:lastModifiedBy>Lempert, Robert</cp:lastModifiedBy>
  <cp:revision>145</cp:revision>
  <cp:lastPrinted>2019-03-04T18:57:04Z</cp:lastPrinted>
  <dcterms:created xsi:type="dcterms:W3CDTF">2016-01-15T22:20:06Z</dcterms:created>
  <dcterms:modified xsi:type="dcterms:W3CDTF">2019-03-27T01:06:03Z</dcterms:modified>
  <cp:category/>
</cp:coreProperties>
</file>