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2.jpg" ContentType="image/pn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1" r:id="rId1"/>
  </p:sldMasterIdLst>
  <p:notesMasterIdLst>
    <p:notesMasterId r:id="rId7"/>
  </p:notesMasterIdLst>
  <p:sldIdLst>
    <p:sldId id="257" r:id="rId2"/>
    <p:sldId id="266" r:id="rId3"/>
    <p:sldId id="271" r:id="rId4"/>
    <p:sldId id="267" r:id="rId5"/>
    <p:sldId id="269"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916" autoAdjust="0"/>
    <p:restoredTop sz="88933" autoAdjust="0"/>
  </p:normalViewPr>
  <p:slideViewPr>
    <p:cSldViewPr snapToGrid="0" snapToObjects="1">
      <p:cViewPr>
        <p:scale>
          <a:sx n="85" d="100"/>
          <a:sy n="85" d="100"/>
        </p:scale>
        <p:origin x="560" y="74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BCB06A-0753-8142-AC4A-D731667376EB}" type="datetimeFigureOut">
              <a:rPr lang="en-US" smtClean="0"/>
              <a:t>3/26/19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C3F6D4-C46E-5B48-9C82-B3110DDD8D25}" type="slidenum">
              <a:rPr lang="en-US" smtClean="0"/>
              <a:t>‹#›</a:t>
            </a:fld>
            <a:endParaRPr lang="en-US"/>
          </a:p>
        </p:txBody>
      </p:sp>
    </p:spTree>
    <p:extLst>
      <p:ext uri="{BB962C8B-B14F-4D97-AF65-F5344CB8AC3E}">
        <p14:creationId xmlns:p14="http://schemas.microsoft.com/office/powerpoint/2010/main" val="39827515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This is the transition slide. The lightning talk moderator will announce the name of your project and the name of the lead PI. </a:t>
            </a:r>
            <a:r>
              <a:rPr lang="en-US" b="1"/>
              <a:t>Expect to begin your presentation from the next slide.</a:t>
            </a:r>
          </a:p>
        </p:txBody>
      </p:sp>
      <p:sp>
        <p:nvSpPr>
          <p:cNvPr id="4" name="Slide Number Placeholder 3"/>
          <p:cNvSpPr>
            <a:spLocks noGrp="1"/>
          </p:cNvSpPr>
          <p:nvPr>
            <p:ph type="sldNum" sz="quarter" idx="10"/>
          </p:nvPr>
        </p:nvSpPr>
        <p:spPr/>
        <p:txBody>
          <a:bodyPr/>
          <a:lstStyle/>
          <a:p>
            <a:fld id="{4DC3F6D4-C46E-5B48-9C82-B3110DDD8D25}" type="slidenum">
              <a:rPr lang="en-US" smtClean="0"/>
              <a:t>1</a:t>
            </a:fld>
            <a:endParaRPr lang="en-US"/>
          </a:p>
        </p:txBody>
      </p:sp>
    </p:spTree>
    <p:extLst>
      <p:ext uri="{BB962C8B-B14F-4D97-AF65-F5344CB8AC3E}">
        <p14:creationId xmlns:p14="http://schemas.microsoft.com/office/powerpoint/2010/main" val="2628677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3751749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4d4b61098e_0_8:notes"/>
          <p:cNvSpPr txBox="1">
            <a:spLocks noGrp="1"/>
          </p:cNvSpPr>
          <p:nvPr>
            <p:ph type="body" idx="1"/>
          </p:nvPr>
        </p:nvSpPr>
        <p:spPr>
          <a:xfrm>
            <a:off x="914401" y="3257551"/>
            <a:ext cx="7315200" cy="30861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r>
              <a:rPr lang="en-US" sz="1100" b="1" i="0" u="none" strike="noStrike" cap="none">
                <a:solidFill>
                  <a:schemeClr val="dk1"/>
                </a:solidFill>
                <a:latin typeface="Arial"/>
                <a:ea typeface="Arial"/>
                <a:cs typeface="Arial"/>
                <a:sym typeface="Arial"/>
              </a:rPr>
              <a:t>Maybe also introduce this, another version of the previous slide, what are the players, and what can result? Or just use one or the other? Or say this is an example in Chicago?</a:t>
            </a:r>
            <a:endParaRPr sz="1100" b="1" i="0" u="none" strike="noStrike" cap="none">
              <a:solidFill>
                <a:schemeClr val="dk1"/>
              </a:solidFill>
              <a:latin typeface="Arial"/>
              <a:ea typeface="Arial"/>
              <a:cs typeface="Arial"/>
              <a:sym typeface="Arial"/>
            </a:endParaRPr>
          </a:p>
        </p:txBody>
      </p:sp>
      <p:sp>
        <p:nvSpPr>
          <p:cNvPr id="388" name="Google Shape;388;g4d4b61098e_0_8: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39436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Describe what you have done so far in terms of the science (technical and social), community engagement, and capacity building. You do not need to be exhaustive and anecdotes are highly encouraged.</a:t>
            </a:r>
          </a:p>
        </p:txBody>
      </p:sp>
      <p:sp>
        <p:nvSpPr>
          <p:cNvPr id="4" name="Slide Number Placeholder 3"/>
          <p:cNvSpPr>
            <a:spLocks noGrp="1"/>
          </p:cNvSpPr>
          <p:nvPr>
            <p:ph type="sldNum" sz="quarter" idx="10"/>
          </p:nvPr>
        </p:nvSpPr>
        <p:spPr/>
        <p:txBody>
          <a:bodyPr/>
          <a:lstStyle/>
          <a:p>
            <a:fld id="{4DC3F6D4-C46E-5B48-9C82-B3110DDD8D25}" type="slidenum">
              <a:rPr lang="en-US" smtClean="0"/>
              <a:t>4</a:t>
            </a:fld>
            <a:endParaRPr lang="en-US"/>
          </a:p>
        </p:txBody>
      </p:sp>
    </p:spTree>
    <p:extLst>
      <p:ext uri="{BB962C8B-B14F-4D97-AF65-F5344CB8AC3E}">
        <p14:creationId xmlns:p14="http://schemas.microsoft.com/office/powerpoint/2010/main" val="135695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lgn="just"/>
            <a:r>
              <a:rPr lang="en-US" b="1" dirty="0"/>
              <a:t>Describe at least two deliverables that you plan to accomplish over the next year that will significantly advance your project.</a:t>
            </a:r>
          </a:p>
        </p:txBody>
      </p:sp>
      <p:sp>
        <p:nvSpPr>
          <p:cNvPr id="4" name="Slide Number Placeholder 3"/>
          <p:cNvSpPr>
            <a:spLocks noGrp="1"/>
          </p:cNvSpPr>
          <p:nvPr>
            <p:ph type="sldNum" sz="quarter" idx="10"/>
          </p:nvPr>
        </p:nvSpPr>
        <p:spPr/>
        <p:txBody>
          <a:bodyPr/>
          <a:lstStyle/>
          <a:p>
            <a:fld id="{4DC3F6D4-C46E-5B48-9C82-B3110DDD8D25}" type="slidenum">
              <a:rPr lang="en-US" smtClean="0"/>
              <a:t>5</a:t>
            </a:fld>
            <a:endParaRPr lang="en-US"/>
          </a:p>
        </p:txBody>
      </p:sp>
    </p:spTree>
    <p:extLst>
      <p:ext uri="{BB962C8B-B14F-4D97-AF65-F5344CB8AC3E}">
        <p14:creationId xmlns:p14="http://schemas.microsoft.com/office/powerpoint/2010/main" val="591813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2085026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2383505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226709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54062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EFDED8-02F0-504F-827D-8519E00A3956}" type="datetimeFigureOut">
              <a:rPr lang="en-US" smtClean="0"/>
              <a:t>3/26/19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181259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EEFDED8-02F0-504F-827D-8519E00A3956}" type="datetimeFigureOut">
              <a:rPr lang="en-US" smtClean="0"/>
              <a:t>3/26/19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737153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EEFDED8-02F0-504F-827D-8519E00A3956}" type="datetimeFigureOut">
              <a:rPr lang="en-US" smtClean="0"/>
              <a:t>3/26/19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652121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EEFDED8-02F0-504F-827D-8519E00A3956}" type="datetimeFigureOut">
              <a:rPr lang="en-US" smtClean="0"/>
              <a:t>3/26/19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918991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EFDED8-02F0-504F-827D-8519E00A3956}" type="datetimeFigureOut">
              <a:rPr lang="en-US" smtClean="0"/>
              <a:t>3/26/19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939350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EFDED8-02F0-504F-827D-8519E00A3956}" type="datetimeFigureOut">
              <a:rPr lang="en-US" smtClean="0"/>
              <a:t>3/26/19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841399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EFDED8-02F0-504F-827D-8519E00A3956}" type="datetimeFigureOut">
              <a:rPr lang="en-US" smtClean="0"/>
              <a:t>3/26/19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645120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EFDED8-02F0-504F-827D-8519E00A3956}" type="datetimeFigureOut">
              <a:rPr lang="en-US" smtClean="0"/>
              <a:t>3/26/19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91D023-4AC1-4F41-92D0-222C0E156FA4}" type="slidenum">
              <a:rPr lang="en-US" smtClean="0"/>
              <a:t>‹#›</a:t>
            </a:fld>
            <a:endParaRPr lang="en-US"/>
          </a:p>
        </p:txBody>
      </p:sp>
    </p:spTree>
    <p:extLst>
      <p:ext uri="{BB962C8B-B14F-4D97-AF65-F5344CB8AC3E}">
        <p14:creationId xmlns:p14="http://schemas.microsoft.com/office/powerpoint/2010/main" val="225942113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research.gov/research-portal/appmanager/base/desktop?_nfpb=true&amp;_windowLabel=gappsDashboard_1&amp;wsrp-urlType=blockingAction&amp;wsrp-url=&amp;wsrp-requiresRewrite=&amp;wsrp-navigationalState=eJyLL07OL0i1zc1PSQ0GsVLU0nPykxJzbAF*5QmO&amp;wsrp-interactionState=wlpgappsDashboard_1_gappsDetailRequest.grantsGovId%3D%26wlpgappsDashboard_1_gappsDetailRequest.agencyId%3DNSF%26wlpgappsDashboard_1_gappsDetailRequest.applicationId%3D1831685%26wlpgappsDashboard_1_action%3DselectGrantApplicationAction&amp;wsrp-mode=&amp;wsrp-windowStat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jpeg"/><Relationship Id="rId5" Type="http://schemas.microsoft.com/office/2007/relationships/hdphoto" Target="../media/hdphoto1.wdp"/><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jpg"/><Relationship Id="rId7" Type="http://schemas.openxmlformats.org/officeDocument/2006/relationships/image" Target="../media/image7.jpg"/><Relationship Id="rId12" Type="http://schemas.openxmlformats.org/officeDocument/2006/relationships/image" Target="../media/image12.jpg"/><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jpg"/><Relationship Id="rId4" Type="http://schemas.openxmlformats.org/officeDocument/2006/relationships/image" Target="../media/image4.png"/><Relationship Id="rId9" Type="http://schemas.openxmlformats.org/officeDocument/2006/relationships/image" Target="../media/image9.jp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8.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524000" y="1848973"/>
            <a:ext cx="9982200" cy="2038350"/>
          </a:xfrm>
          <a:prstGeom prst="rect">
            <a:avLst/>
          </a:prstGeom>
          <a:noFill/>
        </p:spPr>
        <p:txBody>
          <a:bodyPr vert="horz" lIns="91440" tIns="45720" rIns="91440" bIns="45720" rtlCol="0" anchor="t">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2800" b="1" dirty="0">
                <a:solidFill>
                  <a:schemeClr val="accent2"/>
                </a:solidFill>
                <a:effectLst/>
              </a:rPr>
              <a:t>FY 2018 IRG: I4All: A Smart Sociotechnical Infrastructure to Identify, Cultivate and Sustain Youth STEM Interests [</a:t>
            </a:r>
            <a:r>
              <a:rPr lang="en-US" sz="2800" b="1" dirty="0">
                <a:solidFill>
                  <a:schemeClr val="accent2"/>
                </a:solidFill>
                <a:effectLst/>
                <a:hlinkClick r:id="rId3">
                  <a:extLst>
                    <a:ext uri="{A12FA001-AC4F-418D-AE19-62706E023703}">
                      <ahyp:hlinkClr xmlns:ahyp="http://schemas.microsoft.com/office/drawing/2018/hyperlinkcolor" val="tx"/>
                    </a:ext>
                  </a:extLst>
                </a:hlinkClick>
              </a:rPr>
              <a:t>1831685</a:t>
            </a:r>
            <a:r>
              <a:rPr lang="en-US" sz="2800" b="1" dirty="0">
                <a:solidFill>
                  <a:schemeClr val="accent2"/>
                </a:solidFill>
                <a:effectLst/>
              </a:rPr>
              <a:t>]</a:t>
            </a:r>
          </a:p>
        </p:txBody>
      </p:sp>
      <p:sp>
        <p:nvSpPr>
          <p:cNvPr id="10" name="Subtitle 3"/>
          <p:cNvSpPr txBox="1">
            <a:spLocks/>
          </p:cNvSpPr>
          <p:nvPr/>
        </p:nvSpPr>
        <p:spPr>
          <a:xfrm>
            <a:off x="1740187" y="3673642"/>
            <a:ext cx="8737678" cy="2489416"/>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dirty="0">
                <a:solidFill>
                  <a:srgbClr val="2F5897"/>
                </a:solidFill>
              </a:rPr>
              <a:t>Nichole Pinkard, Reed Stevens, &amp; Tre Everette (Northwestern)</a:t>
            </a:r>
          </a:p>
          <a:p>
            <a:r>
              <a:rPr lang="en-US" dirty="0">
                <a:solidFill>
                  <a:srgbClr val="2F5897"/>
                </a:solidFill>
              </a:rPr>
              <a:t>Soundarya Radhakrishnan (Evanston District 65 Public School)</a:t>
            </a:r>
          </a:p>
          <a:p>
            <a:r>
              <a:rPr lang="en-US" dirty="0">
                <a:solidFill>
                  <a:srgbClr val="2F5897"/>
                </a:solidFill>
              </a:rPr>
              <a:t>http://el-3.org</a:t>
            </a:r>
          </a:p>
        </p:txBody>
      </p:sp>
      <p:pic>
        <p:nvPicPr>
          <p:cNvPr id="8" name="Picture 7">
            <a:extLst>
              <a:ext uri="{FF2B5EF4-FFF2-40B4-BE49-F238E27FC236}">
                <a16:creationId xmlns:a16="http://schemas.microsoft.com/office/drawing/2014/main" id="{331AEE49-FF5E-AA4A-8731-F6F850307C2C}"/>
              </a:ext>
            </a:extLst>
          </p:cNvPr>
          <p:cNvPicPr>
            <a:picLocks noChangeAspect="1"/>
          </p:cNvPicPr>
          <p:nvPr/>
        </p:nvPicPr>
        <p:blipFill rotWithShape="1">
          <a:blip r:embed="rId4">
            <a:alphaModFix amt="33000"/>
            <a:extLst>
              <a:ext uri="{BEBA8EAE-BF5A-486C-A8C5-ECC9F3942E4B}">
                <a14:imgProps xmlns:a14="http://schemas.microsoft.com/office/drawing/2010/main">
                  <a14:imgLayer r:embed="rId5">
                    <a14:imgEffect>
                      <a14:saturation sat="46000"/>
                    </a14:imgEffect>
                  </a14:imgLayer>
                </a14:imgProps>
              </a:ext>
            </a:extLst>
          </a:blip>
          <a:srcRect b="4922"/>
          <a:stretch/>
        </p:blipFill>
        <p:spPr>
          <a:xfrm>
            <a:off x="0" y="216098"/>
            <a:ext cx="12192000" cy="1632875"/>
          </a:xfrm>
          <a:prstGeom prst="rect">
            <a:avLst/>
          </a:prstGeom>
        </p:spPr>
      </p:pic>
      <p:pic>
        <p:nvPicPr>
          <p:cNvPr id="12" name="Picture 2" descr="ttps://www.nsf.gov/images/logos/nsf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71946" y="6033006"/>
            <a:ext cx="820054" cy="82499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0" y="0"/>
            <a:ext cx="12192000" cy="400110"/>
          </a:xfrm>
          <a:prstGeom prst="rect">
            <a:avLst/>
          </a:prstGeom>
          <a:solidFill>
            <a:schemeClr val="accent1">
              <a:lumMod val="20000"/>
              <a:lumOff val="80000"/>
            </a:schemeClr>
          </a:solidFill>
        </p:spPr>
        <p:txBody>
          <a:bodyPr wrap="square" rtlCol="0">
            <a:spAutoFit/>
          </a:bodyPr>
          <a:lstStyle/>
          <a:p>
            <a:pPr algn="ctr"/>
            <a:r>
              <a:rPr lang="en-US" sz="2000" b="1" dirty="0"/>
              <a:t>2019 NSF SMART AND CONNECTED COMMUNITIES PI MEETING</a:t>
            </a:r>
          </a:p>
        </p:txBody>
      </p:sp>
    </p:spTree>
    <p:extLst>
      <p:ext uri="{BB962C8B-B14F-4D97-AF65-F5344CB8AC3E}">
        <p14:creationId xmlns:p14="http://schemas.microsoft.com/office/powerpoint/2010/main" val="4278698570"/>
      </p:ext>
    </p:extLst>
  </p:cSld>
  <p:clrMapOvr>
    <a:masterClrMapping/>
  </p:clrMapOvr>
  <mc:AlternateContent xmlns:mc="http://schemas.openxmlformats.org/markup-compatibility/2006" xmlns:p14="http://schemas.microsoft.com/office/powerpoint/2010/main">
    <mc:Choice Requires="p14">
      <p:transition p14:dur="250" advTm="10000"/>
    </mc:Choice>
    <mc:Fallback xmlns="">
      <p:transition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Google Shape;292;p40" descr="washingtonpark_map.jpg"/>
          <p:cNvPicPr preferRelativeResize="0"/>
          <p:nvPr/>
        </p:nvPicPr>
        <p:blipFill rotWithShape="1">
          <a:blip r:embed="rId3">
            <a:alphaModFix/>
          </a:blip>
          <a:srcRect/>
          <a:stretch/>
        </p:blipFill>
        <p:spPr>
          <a:xfrm>
            <a:off x="0" y="13342"/>
            <a:ext cx="12192000" cy="6858000"/>
          </a:xfrm>
          <a:prstGeom prst="rect">
            <a:avLst/>
          </a:prstGeom>
          <a:noFill/>
          <a:ln>
            <a:noFill/>
          </a:ln>
        </p:spPr>
      </p:pic>
      <p:sp>
        <p:nvSpPr>
          <p:cNvPr id="293" name="Google Shape;293;p40"/>
          <p:cNvSpPr/>
          <p:nvPr/>
        </p:nvSpPr>
        <p:spPr>
          <a:xfrm>
            <a:off x="5741733" y="453733"/>
            <a:ext cx="1663600" cy="1663600"/>
          </a:xfrm>
          <a:prstGeom prst="ellipse">
            <a:avLst/>
          </a:prstGeom>
          <a:noFill/>
          <a:ln w="9525" cap="flat" cmpd="sng">
            <a:solidFill>
              <a:srgbClr val="83CBF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94" name="Google Shape;294;p40"/>
          <p:cNvSpPr/>
          <p:nvPr/>
        </p:nvSpPr>
        <p:spPr>
          <a:xfrm>
            <a:off x="8381900" y="432153"/>
            <a:ext cx="1663600" cy="1663600"/>
          </a:xfrm>
          <a:prstGeom prst="ellipse">
            <a:avLst/>
          </a:prstGeom>
          <a:noFill/>
          <a:ln w="9525" cap="flat" cmpd="sng">
            <a:solidFill>
              <a:srgbClr val="83CBF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95" name="Google Shape;295;p40"/>
          <p:cNvSpPr/>
          <p:nvPr/>
        </p:nvSpPr>
        <p:spPr>
          <a:xfrm>
            <a:off x="667705" y="174716"/>
            <a:ext cx="1044000" cy="1044000"/>
          </a:xfrm>
          <a:prstGeom prst="ellipse">
            <a:avLst/>
          </a:prstGeom>
          <a:solidFill>
            <a:srgbClr val="6EABCD"/>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pic>
        <p:nvPicPr>
          <p:cNvPr id="296" name="Google Shape;296;p40" descr="designicon.png"/>
          <p:cNvPicPr preferRelativeResize="0"/>
          <p:nvPr/>
        </p:nvPicPr>
        <p:blipFill rotWithShape="1">
          <a:blip r:embed="rId4">
            <a:alphaModFix/>
          </a:blip>
          <a:srcRect/>
          <a:stretch/>
        </p:blipFill>
        <p:spPr>
          <a:xfrm>
            <a:off x="954899" y="346268"/>
            <a:ext cx="469400" cy="469400"/>
          </a:xfrm>
          <a:prstGeom prst="rect">
            <a:avLst/>
          </a:prstGeom>
          <a:noFill/>
          <a:ln>
            <a:noFill/>
          </a:ln>
        </p:spPr>
      </p:pic>
      <p:sp>
        <p:nvSpPr>
          <p:cNvPr id="297" name="Google Shape;297;p40"/>
          <p:cNvSpPr txBox="1"/>
          <p:nvPr/>
        </p:nvSpPr>
        <p:spPr>
          <a:xfrm>
            <a:off x="764292" y="743777"/>
            <a:ext cx="850800" cy="245200"/>
          </a:xfrm>
          <a:prstGeom prst="rect">
            <a:avLst/>
          </a:prstGeom>
          <a:noFill/>
          <a:ln>
            <a:noFill/>
          </a:ln>
        </p:spPr>
        <p:txBody>
          <a:bodyPr spcFirstLastPara="1" wrap="square" lIns="121900" tIns="121900" rIns="121900" bIns="121900" anchor="t" anchorCtr="0">
            <a:noAutofit/>
          </a:bodyPr>
          <a:lstStyle/>
          <a:p>
            <a:pPr marL="0" marR="0" lvl="0" indent="0" algn="ctr" rtl="0">
              <a:spcBef>
                <a:spcPts val="0"/>
              </a:spcBef>
              <a:spcAft>
                <a:spcPts val="0"/>
              </a:spcAft>
              <a:buNone/>
            </a:pPr>
            <a:r>
              <a:rPr lang="en-US" sz="1200">
                <a:solidFill>
                  <a:srgbClr val="FFFFFF"/>
                </a:solidFill>
                <a:latin typeface="Roboto"/>
                <a:ea typeface="Roboto"/>
                <a:cs typeface="Roboto"/>
                <a:sym typeface="Roboto"/>
              </a:rPr>
              <a:t>DESIGN</a:t>
            </a:r>
            <a:r>
              <a:rPr lang="en-US" sz="1200" baseline="30000">
                <a:solidFill>
                  <a:srgbClr val="FFFFFF"/>
                </a:solidFill>
                <a:latin typeface="Roboto"/>
                <a:ea typeface="Roboto"/>
                <a:cs typeface="Roboto"/>
                <a:sym typeface="Roboto"/>
              </a:rPr>
              <a:t>3</a:t>
            </a:r>
            <a:endParaRPr/>
          </a:p>
        </p:txBody>
      </p:sp>
      <p:sp>
        <p:nvSpPr>
          <p:cNvPr id="298" name="Google Shape;298;p40"/>
          <p:cNvSpPr/>
          <p:nvPr/>
        </p:nvSpPr>
        <p:spPr>
          <a:xfrm>
            <a:off x="1829301" y="174716"/>
            <a:ext cx="1044000" cy="1044000"/>
          </a:xfrm>
          <a:prstGeom prst="ellipse">
            <a:avLst/>
          </a:prstGeom>
          <a:solidFill>
            <a:srgbClr val="6EABCD"/>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pic>
        <p:nvPicPr>
          <p:cNvPr id="299" name="Google Shape;299;p40" descr="codingicon.png"/>
          <p:cNvPicPr preferRelativeResize="0"/>
          <p:nvPr/>
        </p:nvPicPr>
        <p:blipFill rotWithShape="1">
          <a:blip r:embed="rId5">
            <a:alphaModFix/>
          </a:blip>
          <a:srcRect/>
          <a:stretch/>
        </p:blipFill>
        <p:spPr>
          <a:xfrm>
            <a:off x="2082865" y="278747"/>
            <a:ext cx="537033" cy="537048"/>
          </a:xfrm>
          <a:prstGeom prst="rect">
            <a:avLst/>
          </a:prstGeom>
          <a:noFill/>
          <a:ln>
            <a:noFill/>
          </a:ln>
        </p:spPr>
      </p:pic>
      <p:sp>
        <p:nvSpPr>
          <p:cNvPr id="300" name="Google Shape;300;p40"/>
          <p:cNvSpPr txBox="1"/>
          <p:nvPr/>
        </p:nvSpPr>
        <p:spPr>
          <a:xfrm>
            <a:off x="1861103" y="711616"/>
            <a:ext cx="947200" cy="245200"/>
          </a:xfrm>
          <a:prstGeom prst="rect">
            <a:avLst/>
          </a:prstGeom>
          <a:noFill/>
          <a:ln>
            <a:noFill/>
          </a:ln>
        </p:spPr>
        <p:txBody>
          <a:bodyPr spcFirstLastPara="1" wrap="square" lIns="121900" tIns="121900" rIns="121900" bIns="121900" anchor="t" anchorCtr="0">
            <a:noAutofit/>
          </a:bodyPr>
          <a:lstStyle/>
          <a:p>
            <a:pPr marL="0" marR="0" lvl="0" indent="0" algn="ctr" rtl="0">
              <a:spcBef>
                <a:spcPts val="0"/>
              </a:spcBef>
              <a:spcAft>
                <a:spcPts val="0"/>
              </a:spcAft>
              <a:buNone/>
            </a:pPr>
            <a:r>
              <a:rPr lang="en-US" sz="1200">
                <a:solidFill>
                  <a:srgbClr val="FFFFFF"/>
                </a:solidFill>
                <a:latin typeface="Roboto"/>
                <a:ea typeface="Roboto"/>
                <a:cs typeface="Roboto"/>
                <a:sym typeface="Roboto"/>
              </a:rPr>
              <a:t>CODING</a:t>
            </a:r>
            <a:endParaRPr/>
          </a:p>
        </p:txBody>
      </p:sp>
      <p:sp>
        <p:nvSpPr>
          <p:cNvPr id="301" name="Google Shape;301;p40"/>
          <p:cNvSpPr/>
          <p:nvPr/>
        </p:nvSpPr>
        <p:spPr>
          <a:xfrm>
            <a:off x="2990868" y="174716"/>
            <a:ext cx="1044000" cy="1044000"/>
          </a:xfrm>
          <a:prstGeom prst="ellipse">
            <a:avLst/>
          </a:prstGeom>
          <a:solidFill>
            <a:srgbClr val="6EABCD"/>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pic>
        <p:nvPicPr>
          <p:cNvPr id="302" name="Google Shape;302;p40" descr="makingicon.png"/>
          <p:cNvPicPr preferRelativeResize="0"/>
          <p:nvPr/>
        </p:nvPicPr>
        <p:blipFill rotWithShape="1">
          <a:blip r:embed="rId6">
            <a:alphaModFix/>
          </a:blip>
          <a:srcRect/>
          <a:stretch/>
        </p:blipFill>
        <p:spPr>
          <a:xfrm>
            <a:off x="3278889" y="313219"/>
            <a:ext cx="468092" cy="468104"/>
          </a:xfrm>
          <a:prstGeom prst="rect">
            <a:avLst/>
          </a:prstGeom>
          <a:noFill/>
          <a:ln>
            <a:noFill/>
          </a:ln>
        </p:spPr>
      </p:pic>
      <p:sp>
        <p:nvSpPr>
          <p:cNvPr id="303" name="Google Shape;303;p40"/>
          <p:cNvSpPr txBox="1"/>
          <p:nvPr/>
        </p:nvSpPr>
        <p:spPr>
          <a:xfrm>
            <a:off x="3055247" y="711611"/>
            <a:ext cx="915200" cy="245200"/>
          </a:xfrm>
          <a:prstGeom prst="rect">
            <a:avLst/>
          </a:prstGeom>
          <a:noFill/>
          <a:ln>
            <a:noFill/>
          </a:ln>
        </p:spPr>
        <p:txBody>
          <a:bodyPr spcFirstLastPara="1" wrap="square" lIns="121900" tIns="121900" rIns="121900" bIns="121900" anchor="t" anchorCtr="0">
            <a:noAutofit/>
          </a:bodyPr>
          <a:lstStyle/>
          <a:p>
            <a:pPr marL="0" marR="0" lvl="0" indent="0" algn="ctr" rtl="0">
              <a:spcBef>
                <a:spcPts val="0"/>
              </a:spcBef>
              <a:spcAft>
                <a:spcPts val="0"/>
              </a:spcAft>
              <a:buNone/>
            </a:pPr>
            <a:r>
              <a:rPr lang="en-US" sz="1200">
                <a:solidFill>
                  <a:srgbClr val="FFFFFF"/>
                </a:solidFill>
                <a:latin typeface="Roboto"/>
                <a:ea typeface="Roboto"/>
                <a:cs typeface="Roboto"/>
                <a:sym typeface="Roboto"/>
              </a:rPr>
              <a:t>MAKING</a:t>
            </a:r>
            <a:endParaRPr/>
          </a:p>
        </p:txBody>
      </p:sp>
      <p:pic>
        <p:nvPicPr>
          <p:cNvPr id="305" name="Google Shape;305;p40"/>
          <p:cNvPicPr preferRelativeResize="0"/>
          <p:nvPr/>
        </p:nvPicPr>
        <p:blipFill rotWithShape="1">
          <a:blip r:embed="rId7">
            <a:alphaModFix/>
          </a:blip>
          <a:srcRect/>
          <a:stretch/>
        </p:blipFill>
        <p:spPr>
          <a:xfrm>
            <a:off x="8499837" y="4700723"/>
            <a:ext cx="1657653" cy="1600381"/>
          </a:xfrm>
          <a:prstGeom prst="ellipse">
            <a:avLst/>
          </a:prstGeom>
          <a:noFill/>
          <a:ln>
            <a:noFill/>
          </a:ln>
        </p:spPr>
      </p:pic>
      <p:sp>
        <p:nvSpPr>
          <p:cNvPr id="306" name="Google Shape;306;p40"/>
          <p:cNvSpPr/>
          <p:nvPr/>
        </p:nvSpPr>
        <p:spPr>
          <a:xfrm>
            <a:off x="7448733" y="2584400"/>
            <a:ext cx="1663600" cy="1663600"/>
          </a:xfrm>
          <a:prstGeom prst="ellipse">
            <a:avLst/>
          </a:prstGeom>
          <a:noFill/>
          <a:ln w="9525" cap="flat" cmpd="sng">
            <a:solidFill>
              <a:srgbClr val="83CBF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pic>
        <p:nvPicPr>
          <p:cNvPr id="307" name="Google Shape;307;p40"/>
          <p:cNvPicPr preferRelativeResize="0"/>
          <p:nvPr/>
        </p:nvPicPr>
        <p:blipFill rotWithShape="1">
          <a:blip r:embed="rId8">
            <a:alphaModFix/>
          </a:blip>
          <a:srcRect/>
          <a:stretch/>
        </p:blipFill>
        <p:spPr>
          <a:xfrm>
            <a:off x="8422600" y="502163"/>
            <a:ext cx="1580400" cy="1497944"/>
          </a:xfrm>
          <a:prstGeom prst="ellipse">
            <a:avLst/>
          </a:prstGeom>
          <a:noFill/>
          <a:ln>
            <a:noFill/>
          </a:ln>
        </p:spPr>
      </p:pic>
      <p:sp>
        <p:nvSpPr>
          <p:cNvPr id="308" name="Google Shape;308;p40"/>
          <p:cNvSpPr txBox="1"/>
          <p:nvPr/>
        </p:nvSpPr>
        <p:spPr>
          <a:xfrm>
            <a:off x="8136690" y="6411151"/>
            <a:ext cx="2461200" cy="228800"/>
          </a:xfrm>
          <a:prstGeom prst="rect">
            <a:avLst/>
          </a:prstGeom>
          <a:noFill/>
          <a:ln>
            <a:noFill/>
          </a:ln>
        </p:spPr>
        <p:txBody>
          <a:bodyPr spcFirstLastPara="1" wrap="square" lIns="121900" tIns="121900" rIns="121900" bIns="121900" anchor="t" anchorCtr="0">
            <a:noAutofit/>
          </a:bodyPr>
          <a:lstStyle/>
          <a:p>
            <a:pPr marL="0" marR="0" lvl="0" indent="0" algn="ctr" rtl="0">
              <a:spcBef>
                <a:spcPts val="0"/>
              </a:spcBef>
              <a:spcAft>
                <a:spcPts val="0"/>
              </a:spcAft>
              <a:buNone/>
            </a:pPr>
            <a:r>
              <a:rPr lang="en-US" sz="1333">
                <a:solidFill>
                  <a:srgbClr val="FFFFFF"/>
                </a:solidFill>
                <a:latin typeface="Roboto"/>
                <a:ea typeface="Roboto"/>
                <a:cs typeface="Roboto"/>
                <a:sym typeface="Roboto"/>
              </a:rPr>
              <a:t>MetaMedia</a:t>
            </a:r>
            <a:endParaRPr sz="1333">
              <a:solidFill>
                <a:srgbClr val="FFFFFF"/>
              </a:solidFill>
              <a:latin typeface="Roboto"/>
              <a:ea typeface="Roboto"/>
              <a:cs typeface="Roboto"/>
              <a:sym typeface="Roboto"/>
            </a:endParaRPr>
          </a:p>
        </p:txBody>
      </p:sp>
      <p:sp>
        <p:nvSpPr>
          <p:cNvPr id="309" name="Google Shape;309;p40"/>
          <p:cNvSpPr txBox="1"/>
          <p:nvPr/>
        </p:nvSpPr>
        <p:spPr>
          <a:xfrm>
            <a:off x="7947739" y="2173245"/>
            <a:ext cx="2461200" cy="228800"/>
          </a:xfrm>
          <a:prstGeom prst="rect">
            <a:avLst/>
          </a:prstGeom>
          <a:noFill/>
          <a:ln>
            <a:noFill/>
          </a:ln>
        </p:spPr>
        <p:txBody>
          <a:bodyPr spcFirstLastPara="1" wrap="square" lIns="121900" tIns="121900" rIns="121900" bIns="121900" anchor="t" anchorCtr="0">
            <a:noAutofit/>
          </a:bodyPr>
          <a:lstStyle/>
          <a:p>
            <a:pPr marL="0" marR="0" lvl="0" indent="0" algn="ctr" rtl="0">
              <a:spcBef>
                <a:spcPts val="0"/>
              </a:spcBef>
              <a:spcAft>
                <a:spcPts val="0"/>
              </a:spcAft>
              <a:buNone/>
            </a:pPr>
            <a:r>
              <a:rPr lang="en-US" sz="1333">
                <a:solidFill>
                  <a:srgbClr val="FFFFFF"/>
                </a:solidFill>
                <a:latin typeface="Roboto"/>
                <a:ea typeface="Roboto"/>
                <a:cs typeface="Roboto"/>
                <a:sym typeface="Roboto"/>
              </a:rPr>
              <a:t>EvanSTEM</a:t>
            </a:r>
            <a:endParaRPr sz="1333">
              <a:solidFill>
                <a:srgbClr val="FFFFFF"/>
              </a:solidFill>
              <a:latin typeface="Roboto"/>
              <a:ea typeface="Roboto"/>
              <a:cs typeface="Roboto"/>
              <a:sym typeface="Roboto"/>
            </a:endParaRPr>
          </a:p>
        </p:txBody>
      </p:sp>
      <p:sp>
        <p:nvSpPr>
          <p:cNvPr id="310" name="Google Shape;310;p40"/>
          <p:cNvSpPr txBox="1"/>
          <p:nvPr/>
        </p:nvSpPr>
        <p:spPr>
          <a:xfrm>
            <a:off x="5496733" y="2091700"/>
            <a:ext cx="2153600" cy="228800"/>
          </a:xfrm>
          <a:prstGeom prst="rect">
            <a:avLst/>
          </a:prstGeom>
          <a:noFill/>
          <a:ln>
            <a:noFill/>
          </a:ln>
        </p:spPr>
        <p:txBody>
          <a:bodyPr spcFirstLastPara="1" wrap="square" lIns="121900" tIns="121900" rIns="121900" bIns="121900" anchor="t" anchorCtr="0">
            <a:noAutofit/>
          </a:bodyPr>
          <a:lstStyle/>
          <a:p>
            <a:pPr marL="0" marR="0" lvl="0" indent="0" algn="ctr" rtl="0">
              <a:spcBef>
                <a:spcPts val="0"/>
              </a:spcBef>
              <a:spcAft>
                <a:spcPts val="0"/>
              </a:spcAft>
              <a:buNone/>
            </a:pPr>
            <a:r>
              <a:rPr lang="en-US" sz="1333">
                <a:solidFill>
                  <a:srgbClr val="FFFFFF"/>
                </a:solidFill>
                <a:latin typeface="Roboto"/>
                <a:ea typeface="Roboto"/>
                <a:cs typeface="Roboto"/>
                <a:sym typeface="Roboto"/>
              </a:rPr>
              <a:t>FUSE</a:t>
            </a:r>
            <a:endParaRPr/>
          </a:p>
        </p:txBody>
      </p:sp>
      <p:sp>
        <p:nvSpPr>
          <p:cNvPr id="311" name="Google Shape;311;p40"/>
          <p:cNvSpPr/>
          <p:nvPr/>
        </p:nvSpPr>
        <p:spPr>
          <a:xfrm>
            <a:off x="8486897" y="4637505"/>
            <a:ext cx="1663600" cy="1663600"/>
          </a:xfrm>
          <a:prstGeom prst="ellipse">
            <a:avLst/>
          </a:prstGeom>
          <a:noFill/>
          <a:ln w="9525" cap="flat" cmpd="sng">
            <a:solidFill>
              <a:srgbClr val="83CBF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12" name="Google Shape;312;p40"/>
          <p:cNvSpPr txBox="1"/>
          <p:nvPr/>
        </p:nvSpPr>
        <p:spPr>
          <a:xfrm>
            <a:off x="7087630" y="4300750"/>
            <a:ext cx="2461200" cy="334108"/>
          </a:xfrm>
          <a:prstGeom prst="rect">
            <a:avLst/>
          </a:prstGeom>
          <a:noFill/>
          <a:ln>
            <a:noFill/>
          </a:ln>
        </p:spPr>
        <p:txBody>
          <a:bodyPr spcFirstLastPara="1" wrap="square" lIns="121900" tIns="121900" rIns="121900" bIns="121900" anchor="t" anchorCtr="0">
            <a:noAutofit/>
          </a:bodyPr>
          <a:lstStyle/>
          <a:p>
            <a:pPr marL="0" marR="0" lvl="0" indent="0" algn="ctr" rtl="0">
              <a:spcBef>
                <a:spcPts val="0"/>
              </a:spcBef>
              <a:spcAft>
                <a:spcPts val="0"/>
              </a:spcAft>
              <a:buNone/>
            </a:pPr>
            <a:r>
              <a:rPr lang="en-US" sz="1333">
                <a:solidFill>
                  <a:srgbClr val="FFFFFF"/>
                </a:solidFill>
                <a:latin typeface="Roboto"/>
                <a:ea typeface="Roboto"/>
                <a:cs typeface="Roboto"/>
                <a:sym typeface="Roboto"/>
              </a:rPr>
              <a:t>EL3</a:t>
            </a:r>
            <a:endParaRPr/>
          </a:p>
        </p:txBody>
      </p:sp>
      <p:sp>
        <p:nvSpPr>
          <p:cNvPr id="313" name="Google Shape;313;p40"/>
          <p:cNvSpPr/>
          <p:nvPr/>
        </p:nvSpPr>
        <p:spPr>
          <a:xfrm>
            <a:off x="5926426" y="4670867"/>
            <a:ext cx="1663600" cy="1663600"/>
          </a:xfrm>
          <a:prstGeom prst="ellipse">
            <a:avLst/>
          </a:prstGeom>
          <a:noFill/>
          <a:ln w="9525" cap="flat" cmpd="sng">
            <a:solidFill>
              <a:srgbClr val="83CBF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14" name="Google Shape;314;p40"/>
          <p:cNvSpPr txBox="1"/>
          <p:nvPr/>
        </p:nvSpPr>
        <p:spPr>
          <a:xfrm>
            <a:off x="5681426" y="6286267"/>
            <a:ext cx="2153600" cy="228800"/>
          </a:xfrm>
          <a:prstGeom prst="rect">
            <a:avLst/>
          </a:prstGeom>
          <a:noFill/>
          <a:ln>
            <a:noFill/>
          </a:ln>
        </p:spPr>
        <p:txBody>
          <a:bodyPr spcFirstLastPara="1" wrap="square" lIns="121900" tIns="121900" rIns="121900" bIns="121900" anchor="t" anchorCtr="0">
            <a:noAutofit/>
          </a:bodyPr>
          <a:lstStyle/>
          <a:p>
            <a:pPr marL="0" marR="0" lvl="0" indent="0" algn="ctr" rtl="0">
              <a:spcBef>
                <a:spcPts val="0"/>
              </a:spcBef>
              <a:spcAft>
                <a:spcPts val="0"/>
              </a:spcAft>
              <a:buNone/>
            </a:pPr>
            <a:r>
              <a:rPr lang="en-US" sz="1333">
                <a:solidFill>
                  <a:srgbClr val="FFFFFF"/>
                </a:solidFill>
                <a:latin typeface="Roboto"/>
                <a:ea typeface="Roboto"/>
                <a:cs typeface="Roboto"/>
                <a:sym typeface="Roboto"/>
              </a:rPr>
              <a:t>District 65</a:t>
            </a:r>
            <a:endParaRPr/>
          </a:p>
        </p:txBody>
      </p:sp>
      <p:pic>
        <p:nvPicPr>
          <p:cNvPr id="315" name="Google Shape;315;p40"/>
          <p:cNvPicPr preferRelativeResize="0"/>
          <p:nvPr/>
        </p:nvPicPr>
        <p:blipFill rotWithShape="1">
          <a:blip r:embed="rId9">
            <a:alphaModFix/>
          </a:blip>
          <a:srcRect/>
          <a:stretch/>
        </p:blipFill>
        <p:spPr>
          <a:xfrm>
            <a:off x="7490333" y="2597324"/>
            <a:ext cx="1580400" cy="1663600"/>
          </a:xfrm>
          <a:prstGeom prst="ellipse">
            <a:avLst/>
          </a:prstGeom>
          <a:noFill/>
          <a:ln>
            <a:noFill/>
          </a:ln>
        </p:spPr>
      </p:pic>
      <p:pic>
        <p:nvPicPr>
          <p:cNvPr id="316" name="Google Shape;316;p40"/>
          <p:cNvPicPr preferRelativeResize="0"/>
          <p:nvPr/>
        </p:nvPicPr>
        <p:blipFill rotWithShape="1">
          <a:blip r:embed="rId10">
            <a:alphaModFix/>
          </a:blip>
          <a:srcRect/>
          <a:stretch/>
        </p:blipFill>
        <p:spPr>
          <a:xfrm>
            <a:off x="5968026" y="4689201"/>
            <a:ext cx="1580400" cy="1597066"/>
          </a:xfrm>
          <a:prstGeom prst="ellipse">
            <a:avLst/>
          </a:prstGeom>
          <a:noFill/>
          <a:ln>
            <a:noFill/>
          </a:ln>
        </p:spPr>
      </p:pic>
      <p:sp>
        <p:nvSpPr>
          <p:cNvPr id="317" name="Google Shape;317;p40"/>
          <p:cNvSpPr txBox="1"/>
          <p:nvPr/>
        </p:nvSpPr>
        <p:spPr>
          <a:xfrm>
            <a:off x="45403" y="2252474"/>
            <a:ext cx="4719763" cy="3441744"/>
          </a:xfrm>
          <a:prstGeom prst="rect">
            <a:avLst/>
          </a:prstGeom>
          <a:solidFill>
            <a:srgbClr val="0072AE"/>
          </a:solidFill>
          <a:ln>
            <a:noFill/>
          </a:ln>
        </p:spPr>
        <p:txBody>
          <a:bodyPr spcFirstLastPara="1" wrap="square" lIns="121900" tIns="121900" rIns="121900" bIns="121900" anchor="ctr" anchorCtr="0">
            <a:noAutofit/>
          </a:bodyPr>
          <a:lstStyle/>
          <a:p>
            <a:pPr marL="0" marR="0" lvl="0" indent="0" algn="just" rtl="0">
              <a:lnSpc>
                <a:spcPct val="200000"/>
              </a:lnSpc>
              <a:spcBef>
                <a:spcPts val="0"/>
              </a:spcBef>
              <a:spcAft>
                <a:spcPts val="0"/>
              </a:spcAft>
              <a:buNone/>
            </a:pPr>
            <a:endParaRPr sz="2400" dirty="0">
              <a:solidFill>
                <a:srgbClr val="FFFFFF"/>
              </a:solidFill>
              <a:latin typeface="Roboto"/>
              <a:ea typeface="Roboto"/>
              <a:cs typeface="Roboto"/>
              <a:sym typeface="Roboto"/>
            </a:endParaRPr>
          </a:p>
          <a:p>
            <a:pPr marL="0" marR="0" lvl="0" indent="0" algn="ctr" rtl="0">
              <a:lnSpc>
                <a:spcPct val="200000"/>
              </a:lnSpc>
              <a:spcBef>
                <a:spcPts val="2133"/>
              </a:spcBef>
              <a:spcAft>
                <a:spcPts val="0"/>
              </a:spcAft>
              <a:buNone/>
            </a:pPr>
            <a:r>
              <a:rPr lang="en-US" sz="2400" dirty="0">
                <a:solidFill>
                  <a:srgbClr val="FFFFFF"/>
                </a:solidFill>
                <a:latin typeface="Roboto"/>
                <a:ea typeface="Roboto"/>
                <a:cs typeface="Roboto"/>
                <a:sym typeface="Roboto"/>
              </a:rPr>
              <a:t>How can we create</a:t>
            </a:r>
            <a:r>
              <a:rPr lang="en-US" sz="2400" dirty="0">
                <a:solidFill>
                  <a:srgbClr val="FCFFD5"/>
                </a:solidFill>
                <a:latin typeface="Roboto"/>
                <a:ea typeface="Roboto"/>
                <a:cs typeface="Roboto"/>
                <a:sym typeface="Roboto"/>
              </a:rPr>
              <a:t> </a:t>
            </a:r>
            <a:r>
              <a:rPr lang="en-US" sz="2400" dirty="0">
                <a:solidFill>
                  <a:schemeClr val="lt1"/>
                </a:solidFill>
                <a:latin typeface="Roboto"/>
                <a:ea typeface="Roboto"/>
                <a:cs typeface="Roboto"/>
                <a:sym typeface="Roboto"/>
              </a:rPr>
              <a:t>an</a:t>
            </a:r>
            <a:r>
              <a:rPr lang="en-US" sz="2400" b="1" dirty="0">
                <a:solidFill>
                  <a:schemeClr val="lt1"/>
                </a:solidFill>
                <a:latin typeface="Roboto"/>
                <a:ea typeface="Roboto"/>
                <a:cs typeface="Roboto"/>
                <a:sym typeface="Roboto"/>
              </a:rPr>
              <a:t> equitable interest-powered learning ecosystem for middle school-aged  youth in Evanston?</a:t>
            </a:r>
            <a:endParaRPr sz="2400" dirty="0">
              <a:solidFill>
                <a:srgbClr val="FFFFFF"/>
              </a:solidFill>
              <a:latin typeface="Arial"/>
              <a:ea typeface="Arial"/>
              <a:cs typeface="Arial"/>
              <a:sym typeface="Arial"/>
            </a:endParaRPr>
          </a:p>
          <a:p>
            <a:pPr marL="0" marR="0" lvl="0" indent="0" algn="l" rtl="0">
              <a:lnSpc>
                <a:spcPct val="200000"/>
              </a:lnSpc>
              <a:spcBef>
                <a:spcPts val="2133"/>
              </a:spcBef>
              <a:spcAft>
                <a:spcPts val="2133"/>
              </a:spcAft>
              <a:buNone/>
            </a:pPr>
            <a:endParaRPr sz="2400" dirty="0">
              <a:solidFill>
                <a:srgbClr val="FCFFD5"/>
              </a:solidFill>
              <a:latin typeface="Roboto"/>
              <a:ea typeface="Roboto"/>
              <a:cs typeface="Roboto"/>
              <a:sym typeface="Roboto"/>
            </a:endParaRPr>
          </a:p>
        </p:txBody>
      </p:sp>
      <p:sp>
        <p:nvSpPr>
          <p:cNvPr id="318" name="Google Shape;318;p40"/>
          <p:cNvSpPr/>
          <p:nvPr/>
        </p:nvSpPr>
        <p:spPr>
          <a:xfrm>
            <a:off x="9919652" y="2601388"/>
            <a:ext cx="1663600" cy="1663600"/>
          </a:xfrm>
          <a:prstGeom prst="ellipse">
            <a:avLst/>
          </a:prstGeom>
          <a:noFill/>
          <a:ln w="9525" cap="flat" cmpd="sng">
            <a:solidFill>
              <a:srgbClr val="83CBF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319" name="Google Shape;319;p40"/>
          <p:cNvSpPr txBox="1"/>
          <p:nvPr/>
        </p:nvSpPr>
        <p:spPr>
          <a:xfrm>
            <a:off x="9464415" y="4300996"/>
            <a:ext cx="2461200" cy="443907"/>
          </a:xfrm>
          <a:prstGeom prst="rect">
            <a:avLst/>
          </a:prstGeom>
          <a:noFill/>
          <a:ln>
            <a:noFill/>
          </a:ln>
        </p:spPr>
        <p:txBody>
          <a:bodyPr spcFirstLastPara="1" wrap="square" lIns="121900" tIns="121900" rIns="121900" bIns="121900" anchor="t" anchorCtr="0">
            <a:noAutofit/>
          </a:bodyPr>
          <a:lstStyle/>
          <a:p>
            <a:pPr marL="0" marR="0" lvl="0" indent="0" algn="ctr" rtl="0">
              <a:spcBef>
                <a:spcPts val="0"/>
              </a:spcBef>
              <a:spcAft>
                <a:spcPts val="0"/>
              </a:spcAft>
              <a:buNone/>
            </a:pPr>
            <a:r>
              <a:rPr lang="en-US" sz="1333" dirty="0">
                <a:solidFill>
                  <a:srgbClr val="FFFFFF"/>
                </a:solidFill>
                <a:latin typeface="Roboto"/>
                <a:ea typeface="Roboto"/>
                <a:cs typeface="Roboto"/>
                <a:sym typeface="Roboto"/>
              </a:rPr>
              <a:t>YOU</a:t>
            </a:r>
            <a:endParaRPr dirty="0"/>
          </a:p>
        </p:txBody>
      </p:sp>
      <p:sp>
        <p:nvSpPr>
          <p:cNvPr id="320" name="Google Shape;320;p40"/>
          <p:cNvSpPr/>
          <p:nvPr/>
        </p:nvSpPr>
        <p:spPr>
          <a:xfrm>
            <a:off x="5021379" y="2647221"/>
            <a:ext cx="1663600" cy="1663600"/>
          </a:xfrm>
          <a:prstGeom prst="ellipse">
            <a:avLst/>
          </a:prstGeom>
          <a:noFill/>
          <a:ln w="9525" cap="flat" cmpd="sng">
            <a:solidFill>
              <a:srgbClr val="83CBF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pic>
        <p:nvPicPr>
          <p:cNvPr id="321" name="Google Shape;321;p40"/>
          <p:cNvPicPr preferRelativeResize="0"/>
          <p:nvPr/>
        </p:nvPicPr>
        <p:blipFill rotWithShape="1">
          <a:blip r:embed="rId11">
            <a:alphaModFix/>
          </a:blip>
          <a:srcRect/>
          <a:stretch/>
        </p:blipFill>
        <p:spPr>
          <a:xfrm>
            <a:off x="5021377" y="2686574"/>
            <a:ext cx="1663601" cy="1561426"/>
          </a:xfrm>
          <a:prstGeom prst="ellipse">
            <a:avLst/>
          </a:prstGeom>
          <a:noFill/>
          <a:ln>
            <a:noFill/>
          </a:ln>
        </p:spPr>
      </p:pic>
      <p:sp>
        <p:nvSpPr>
          <p:cNvPr id="322" name="Google Shape;322;p40"/>
          <p:cNvSpPr txBox="1"/>
          <p:nvPr/>
        </p:nvSpPr>
        <p:spPr>
          <a:xfrm>
            <a:off x="4566142" y="4346830"/>
            <a:ext cx="2461200" cy="228800"/>
          </a:xfrm>
          <a:prstGeom prst="rect">
            <a:avLst/>
          </a:prstGeom>
          <a:noFill/>
          <a:ln>
            <a:noFill/>
          </a:ln>
        </p:spPr>
        <p:txBody>
          <a:bodyPr spcFirstLastPara="1" wrap="square" lIns="121900" tIns="121900" rIns="121900" bIns="121900" anchor="t" anchorCtr="0">
            <a:noAutofit/>
          </a:bodyPr>
          <a:lstStyle/>
          <a:p>
            <a:pPr marL="0" marR="0" lvl="0" indent="0" algn="ctr" rtl="0">
              <a:spcBef>
                <a:spcPts val="0"/>
              </a:spcBef>
              <a:spcAft>
                <a:spcPts val="0"/>
              </a:spcAft>
              <a:buNone/>
            </a:pPr>
            <a:r>
              <a:rPr lang="en-US" sz="1333">
                <a:solidFill>
                  <a:srgbClr val="FFFFFF"/>
                </a:solidFill>
                <a:latin typeface="Roboto"/>
                <a:ea typeface="Roboto"/>
                <a:cs typeface="Roboto"/>
                <a:sym typeface="Roboto"/>
              </a:rPr>
              <a:t>EPL</a:t>
            </a:r>
            <a:endParaRPr/>
          </a:p>
        </p:txBody>
      </p:sp>
      <p:pic>
        <p:nvPicPr>
          <p:cNvPr id="33" name="Google Shape;315;p40">
            <a:extLst>
              <a:ext uri="{FF2B5EF4-FFF2-40B4-BE49-F238E27FC236}">
                <a16:creationId xmlns:a16="http://schemas.microsoft.com/office/drawing/2014/main" id="{0C5D20B9-3293-1E42-85A4-F61D7B0DD2E9}"/>
              </a:ext>
            </a:extLst>
          </p:cNvPr>
          <p:cNvPicPr preferRelativeResize="0"/>
          <p:nvPr/>
        </p:nvPicPr>
        <p:blipFill>
          <a:blip r:embed="rId12"/>
          <a:stretch>
            <a:fillRect/>
          </a:stretch>
        </p:blipFill>
        <p:spPr>
          <a:xfrm>
            <a:off x="9964246" y="2634748"/>
            <a:ext cx="1619005" cy="1666002"/>
          </a:xfrm>
          <a:prstGeom prst="ellipse">
            <a:avLst/>
          </a:prstGeom>
          <a:noFill/>
          <a:ln>
            <a:noFill/>
          </a:ln>
        </p:spPr>
      </p:pic>
      <p:pic>
        <p:nvPicPr>
          <p:cNvPr id="34" name="Google Shape;321;p40">
            <a:extLst>
              <a:ext uri="{FF2B5EF4-FFF2-40B4-BE49-F238E27FC236}">
                <a16:creationId xmlns:a16="http://schemas.microsoft.com/office/drawing/2014/main" id="{236D3EE5-121A-AF4E-AB73-C5DF1538A893}"/>
              </a:ext>
            </a:extLst>
          </p:cNvPr>
          <p:cNvPicPr preferRelativeResize="0"/>
          <p:nvPr/>
        </p:nvPicPr>
        <p:blipFill>
          <a:blip r:embed="rId13"/>
          <a:stretch>
            <a:fillRect/>
          </a:stretch>
        </p:blipFill>
        <p:spPr>
          <a:xfrm>
            <a:off x="5775262" y="492004"/>
            <a:ext cx="1581564" cy="1561426"/>
          </a:xfrm>
          <a:prstGeom prst="ellipse">
            <a:avLst/>
          </a:prstGeom>
          <a:noFill/>
          <a:ln>
            <a:noFill/>
          </a:ln>
        </p:spPr>
      </p:pic>
      <p:pic>
        <p:nvPicPr>
          <p:cNvPr id="304" name="Google Shape;304;p40"/>
          <p:cNvPicPr preferRelativeResize="0"/>
          <p:nvPr/>
        </p:nvPicPr>
        <p:blipFill rotWithShape="1">
          <a:blip r:embed="rId14">
            <a:alphaModFix/>
          </a:blip>
          <a:srcRect/>
          <a:stretch/>
        </p:blipFill>
        <p:spPr>
          <a:xfrm>
            <a:off x="6936828" y="288472"/>
            <a:ext cx="898198" cy="750233"/>
          </a:xfrm>
          <a:prstGeom prst="ellipse">
            <a:avLst/>
          </a:prstGeom>
          <a:noFill/>
          <a:ln>
            <a:noFill/>
          </a:ln>
        </p:spPr>
      </p:pic>
      <p:pic>
        <p:nvPicPr>
          <p:cNvPr id="35" name="Google Shape;304;p40">
            <a:extLst>
              <a:ext uri="{FF2B5EF4-FFF2-40B4-BE49-F238E27FC236}">
                <a16:creationId xmlns:a16="http://schemas.microsoft.com/office/drawing/2014/main" id="{27621ED4-19A8-B041-A47F-96D375DD1D9B}"/>
              </a:ext>
            </a:extLst>
          </p:cNvPr>
          <p:cNvPicPr preferRelativeResize="0"/>
          <p:nvPr/>
        </p:nvPicPr>
        <p:blipFill>
          <a:blip r:embed="rId15"/>
          <a:stretch>
            <a:fillRect/>
          </a:stretch>
        </p:blipFill>
        <p:spPr>
          <a:xfrm>
            <a:off x="7016965" y="1567097"/>
            <a:ext cx="875271" cy="750233"/>
          </a:xfrm>
          <a:prstGeom prst="ellipse">
            <a:avLst/>
          </a:prstGeom>
          <a:noFill/>
          <a:ln>
            <a:noFill/>
          </a:ln>
        </p:spPr>
      </p:pic>
      <p:pic>
        <p:nvPicPr>
          <p:cNvPr id="36" name="Google Shape;304;p40">
            <a:extLst>
              <a:ext uri="{FF2B5EF4-FFF2-40B4-BE49-F238E27FC236}">
                <a16:creationId xmlns:a16="http://schemas.microsoft.com/office/drawing/2014/main" id="{E9274D8D-2567-764F-85A5-E5F71FDD32F8}"/>
              </a:ext>
            </a:extLst>
          </p:cNvPr>
          <p:cNvPicPr preferRelativeResize="0"/>
          <p:nvPr/>
        </p:nvPicPr>
        <p:blipFill>
          <a:blip r:embed="rId16"/>
          <a:stretch>
            <a:fillRect/>
          </a:stretch>
        </p:blipFill>
        <p:spPr>
          <a:xfrm>
            <a:off x="5271966" y="321599"/>
            <a:ext cx="762531" cy="750233"/>
          </a:xfrm>
          <a:prstGeom prst="ellipse">
            <a:avLst/>
          </a:prstGeom>
          <a:noFill/>
          <a:ln>
            <a:noFill/>
          </a:ln>
        </p:spPr>
      </p:pic>
      <p:pic>
        <p:nvPicPr>
          <p:cNvPr id="37" name="Google Shape;304;p40">
            <a:extLst>
              <a:ext uri="{FF2B5EF4-FFF2-40B4-BE49-F238E27FC236}">
                <a16:creationId xmlns:a16="http://schemas.microsoft.com/office/drawing/2014/main" id="{5829AD57-D2C7-6645-930F-EAF8730AD497}"/>
              </a:ext>
            </a:extLst>
          </p:cNvPr>
          <p:cNvPicPr preferRelativeResize="0"/>
          <p:nvPr/>
        </p:nvPicPr>
        <p:blipFill>
          <a:blip r:embed="rId17"/>
          <a:stretch>
            <a:fillRect/>
          </a:stretch>
        </p:blipFill>
        <p:spPr>
          <a:xfrm>
            <a:off x="5199327" y="1729047"/>
            <a:ext cx="923671" cy="672997"/>
          </a:xfrm>
          <a:prstGeom prst="ellipse">
            <a:avLst/>
          </a:prstGeom>
          <a:noFill/>
          <a:ln>
            <a:noFill/>
          </a:ln>
        </p:spPr>
      </p:pic>
    </p:spTree>
    <p:extLst>
      <p:ext uri="{BB962C8B-B14F-4D97-AF65-F5344CB8AC3E}">
        <p14:creationId xmlns:p14="http://schemas.microsoft.com/office/powerpoint/2010/main" val="168979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pic>
        <p:nvPicPr>
          <p:cNvPr id="64" name="Picture 63">
            <a:extLst>
              <a:ext uri="{FF2B5EF4-FFF2-40B4-BE49-F238E27FC236}">
                <a16:creationId xmlns:a16="http://schemas.microsoft.com/office/drawing/2014/main" id="{BEC26A18-4FEB-4640-8AC1-EBD959D0DAAE}"/>
              </a:ext>
            </a:extLst>
          </p:cNvPr>
          <p:cNvPicPr>
            <a:picLocks noChangeAspect="1"/>
          </p:cNvPicPr>
          <p:nvPr/>
        </p:nvPicPr>
        <p:blipFill rotWithShape="1">
          <a:blip r:embed="rId3">
            <a:alphaModFix amt="20000"/>
          </a:blip>
          <a:srcRect l="17110" r="9719"/>
          <a:stretch/>
        </p:blipFill>
        <p:spPr>
          <a:xfrm>
            <a:off x="-929404" y="-236362"/>
            <a:ext cx="14485494" cy="15221357"/>
          </a:xfrm>
          <a:prstGeom prst="rect">
            <a:avLst/>
          </a:prstGeom>
        </p:spPr>
      </p:pic>
      <p:sp>
        <p:nvSpPr>
          <p:cNvPr id="390" name="Google Shape;390;p45"/>
          <p:cNvSpPr/>
          <p:nvPr/>
        </p:nvSpPr>
        <p:spPr>
          <a:xfrm>
            <a:off x="1807933" y="1336203"/>
            <a:ext cx="8577900" cy="2995200"/>
          </a:xfrm>
          <a:prstGeom prst="roundRect">
            <a:avLst>
              <a:gd name="adj" fmla="val 8923"/>
            </a:avLst>
          </a:prstGeom>
          <a:noFill/>
          <a:ln w="9525" cap="flat" cmpd="sng">
            <a:solidFill>
              <a:srgbClr val="205867"/>
            </a:solidFill>
            <a:prstDash val="lgDashDot"/>
            <a:round/>
            <a:headEnd type="none" w="sm" len="sm"/>
            <a:tailEnd type="none" w="sm" len="sm"/>
          </a:ln>
        </p:spPr>
        <p:txBody>
          <a:bodyPr spcFirstLastPara="1" wrap="square" lIns="38350" tIns="19150" rIns="38350" bIns="19150" anchor="ctr" anchorCtr="0">
            <a:noAutofit/>
          </a:bodyPr>
          <a:lstStyle/>
          <a:p>
            <a:pPr marL="0" marR="0" lvl="0" indent="0" algn="ctr" rtl="0">
              <a:spcBef>
                <a:spcPts val="0"/>
              </a:spcBef>
              <a:spcAft>
                <a:spcPts val="0"/>
              </a:spcAft>
              <a:buNone/>
            </a:pPr>
            <a:endParaRPr sz="1867">
              <a:solidFill>
                <a:srgbClr val="FFFFFF"/>
              </a:solidFill>
              <a:latin typeface="Calibri"/>
              <a:ea typeface="Calibri"/>
              <a:cs typeface="Calibri"/>
              <a:sym typeface="Calibri"/>
            </a:endParaRPr>
          </a:p>
        </p:txBody>
      </p:sp>
      <p:sp>
        <p:nvSpPr>
          <p:cNvPr id="391" name="Google Shape;391;p45"/>
          <p:cNvSpPr txBox="1">
            <a:spLocks noGrp="1"/>
          </p:cNvSpPr>
          <p:nvPr>
            <p:ph type="sldNum" idx="12"/>
          </p:nvPr>
        </p:nvSpPr>
        <p:spPr>
          <a:xfrm>
            <a:off x="11296611" y="6217623"/>
            <a:ext cx="731700" cy="524700"/>
          </a:xfrm>
          <a:prstGeom prst="rect">
            <a:avLst/>
          </a:prstGeom>
          <a:noFill/>
          <a:ln>
            <a:noFill/>
          </a:ln>
        </p:spPr>
        <p:txBody>
          <a:bodyPr spcFirstLastPara="1" wrap="square" lIns="91400" tIns="45650" rIns="91400" bIns="45650" anchor="ctr" anchorCtr="0">
            <a:noAutofit/>
          </a:bodyPr>
          <a:lstStyle/>
          <a:p>
            <a:pPr marL="0" lvl="0" indent="0" algn="r" rtl="0">
              <a:spcBef>
                <a:spcPts val="0"/>
              </a:spcBef>
              <a:spcAft>
                <a:spcPts val="0"/>
              </a:spcAft>
              <a:buClr>
                <a:schemeClr val="dk2"/>
              </a:buClr>
              <a:buSzPts val="1300"/>
              <a:buFont typeface="Arial"/>
              <a:buNone/>
            </a:pPr>
            <a:fld id="{00000000-1234-1234-1234-123412341234}" type="slidenum">
              <a:rPr lang="en-US"/>
              <a:t>3</a:t>
            </a:fld>
            <a:endParaRPr/>
          </a:p>
        </p:txBody>
      </p:sp>
      <p:sp>
        <p:nvSpPr>
          <p:cNvPr id="392" name="Google Shape;392;p45"/>
          <p:cNvSpPr txBox="1">
            <a:spLocks noGrp="1"/>
          </p:cNvSpPr>
          <p:nvPr>
            <p:ph type="title"/>
          </p:nvPr>
        </p:nvSpPr>
        <p:spPr>
          <a:xfrm>
            <a:off x="415600" y="491767"/>
            <a:ext cx="9528300" cy="763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lt1"/>
              </a:buClr>
              <a:buSzPts val="2800"/>
              <a:buNone/>
            </a:pPr>
            <a:r>
              <a:rPr lang="en-US" dirty="0">
                <a:latin typeface="Fira Sans"/>
                <a:ea typeface="Fira Sans"/>
                <a:cs typeface="Fira Sans"/>
                <a:sym typeface="Fira Sans"/>
              </a:rPr>
              <a:t>i</a:t>
            </a:r>
            <a:r>
              <a:rPr lang="en-US" dirty="0"/>
              <a:t>4All Learning Infrastructure</a:t>
            </a:r>
            <a:endParaRPr dirty="0">
              <a:solidFill>
                <a:schemeClr val="lt1"/>
              </a:solidFill>
              <a:latin typeface="Fira Sans"/>
              <a:ea typeface="Fira Sans"/>
              <a:cs typeface="Fira Sans"/>
              <a:sym typeface="Fira Sans"/>
            </a:endParaRPr>
          </a:p>
        </p:txBody>
      </p:sp>
      <p:cxnSp>
        <p:nvCxnSpPr>
          <p:cNvPr id="393" name="Google Shape;393;p45"/>
          <p:cNvCxnSpPr/>
          <p:nvPr/>
        </p:nvCxnSpPr>
        <p:spPr>
          <a:xfrm>
            <a:off x="2925183" y="4269904"/>
            <a:ext cx="0" cy="457200"/>
          </a:xfrm>
          <a:prstGeom prst="straightConnector1">
            <a:avLst/>
          </a:prstGeom>
          <a:noFill/>
          <a:ln w="38100" cap="flat" cmpd="sng">
            <a:solidFill>
              <a:srgbClr val="17365D"/>
            </a:solidFill>
            <a:prstDash val="solid"/>
            <a:round/>
            <a:headEnd type="stealth" w="med" len="med"/>
            <a:tailEnd type="stealth" w="med" len="med"/>
          </a:ln>
          <a:effectLst>
            <a:outerShdw blurRad="39999" dist="20000" dir="5400000" rotWithShape="0">
              <a:srgbClr val="000000">
                <a:alpha val="36470"/>
              </a:srgbClr>
            </a:outerShdw>
          </a:effectLst>
        </p:spPr>
      </p:cxnSp>
      <p:cxnSp>
        <p:nvCxnSpPr>
          <p:cNvPr id="394" name="Google Shape;394;p45"/>
          <p:cNvCxnSpPr/>
          <p:nvPr/>
        </p:nvCxnSpPr>
        <p:spPr>
          <a:xfrm>
            <a:off x="5038865" y="4269904"/>
            <a:ext cx="300" cy="457200"/>
          </a:xfrm>
          <a:prstGeom prst="straightConnector1">
            <a:avLst/>
          </a:prstGeom>
          <a:noFill/>
          <a:ln w="38100" cap="flat" cmpd="sng">
            <a:solidFill>
              <a:srgbClr val="17365D"/>
            </a:solidFill>
            <a:prstDash val="solid"/>
            <a:round/>
            <a:headEnd type="stealth" w="med" len="med"/>
            <a:tailEnd type="stealth" w="med" len="med"/>
          </a:ln>
          <a:effectLst>
            <a:outerShdw blurRad="39999" dist="20000" dir="5400000" rotWithShape="0">
              <a:srgbClr val="000000">
                <a:alpha val="36470"/>
              </a:srgbClr>
            </a:outerShdw>
          </a:effectLst>
        </p:spPr>
      </p:cxnSp>
      <p:cxnSp>
        <p:nvCxnSpPr>
          <p:cNvPr id="395" name="Google Shape;395;p45"/>
          <p:cNvCxnSpPr/>
          <p:nvPr/>
        </p:nvCxnSpPr>
        <p:spPr>
          <a:xfrm>
            <a:off x="6982305" y="4269904"/>
            <a:ext cx="0" cy="457200"/>
          </a:xfrm>
          <a:prstGeom prst="straightConnector1">
            <a:avLst/>
          </a:prstGeom>
          <a:noFill/>
          <a:ln w="38100" cap="flat" cmpd="sng">
            <a:solidFill>
              <a:srgbClr val="17365D"/>
            </a:solidFill>
            <a:prstDash val="solid"/>
            <a:round/>
            <a:headEnd type="stealth" w="med" len="med"/>
            <a:tailEnd type="stealth" w="med" len="med"/>
          </a:ln>
          <a:effectLst>
            <a:outerShdw blurRad="39999" dist="20000" dir="5400000" rotWithShape="0">
              <a:srgbClr val="000000">
                <a:alpha val="36470"/>
              </a:srgbClr>
            </a:outerShdw>
          </a:effectLst>
        </p:spPr>
      </p:cxnSp>
      <p:cxnSp>
        <p:nvCxnSpPr>
          <p:cNvPr id="396" name="Google Shape;396;p45"/>
          <p:cNvCxnSpPr/>
          <p:nvPr/>
        </p:nvCxnSpPr>
        <p:spPr>
          <a:xfrm>
            <a:off x="9095985" y="4269904"/>
            <a:ext cx="300" cy="457200"/>
          </a:xfrm>
          <a:prstGeom prst="straightConnector1">
            <a:avLst/>
          </a:prstGeom>
          <a:noFill/>
          <a:ln w="38100" cap="flat" cmpd="sng">
            <a:solidFill>
              <a:srgbClr val="17365D"/>
            </a:solidFill>
            <a:prstDash val="solid"/>
            <a:round/>
            <a:headEnd type="stealth" w="med" len="med"/>
            <a:tailEnd type="stealth" w="med" len="med"/>
          </a:ln>
          <a:effectLst>
            <a:outerShdw blurRad="39999" dist="20000" dir="5400000" rotWithShape="0">
              <a:srgbClr val="000000">
                <a:alpha val="36470"/>
              </a:srgbClr>
            </a:outerShdw>
          </a:effectLst>
        </p:spPr>
      </p:cxnSp>
      <p:grpSp>
        <p:nvGrpSpPr>
          <p:cNvPr id="397" name="Google Shape;397;p45"/>
          <p:cNvGrpSpPr/>
          <p:nvPr/>
        </p:nvGrpSpPr>
        <p:grpSpPr>
          <a:xfrm>
            <a:off x="363831" y="4625503"/>
            <a:ext cx="6405600" cy="1790700"/>
            <a:chOff x="363831" y="4625503"/>
            <a:chExt cx="6405600" cy="1790700"/>
          </a:xfrm>
        </p:grpSpPr>
        <p:sp>
          <p:nvSpPr>
            <p:cNvPr id="398" name="Google Shape;398;p45"/>
            <p:cNvSpPr/>
            <p:nvPr/>
          </p:nvSpPr>
          <p:spPr>
            <a:xfrm>
              <a:off x="363831" y="4625503"/>
              <a:ext cx="6405600" cy="1790700"/>
            </a:xfrm>
            <a:prstGeom prst="roundRect">
              <a:avLst>
                <a:gd name="adj" fmla="val 16667"/>
              </a:avLst>
            </a:prstGeom>
            <a:noFill/>
            <a:ln w="9525" cap="flat" cmpd="sng">
              <a:solidFill>
                <a:srgbClr val="205867"/>
              </a:solidFill>
              <a:prstDash val="lgDashDot"/>
              <a:round/>
              <a:headEnd type="none" w="sm" len="sm"/>
              <a:tailEnd type="none" w="sm" len="sm"/>
            </a:ln>
          </p:spPr>
          <p:txBody>
            <a:bodyPr spcFirstLastPara="1" wrap="square" lIns="38350" tIns="19150" rIns="38350" bIns="19150" anchor="ctr" anchorCtr="0">
              <a:noAutofit/>
            </a:bodyPr>
            <a:lstStyle/>
            <a:p>
              <a:pPr marL="0" marR="0" lvl="0" indent="0" algn="ctr" rtl="0">
                <a:spcBef>
                  <a:spcPts val="0"/>
                </a:spcBef>
                <a:spcAft>
                  <a:spcPts val="0"/>
                </a:spcAft>
                <a:buNone/>
              </a:pPr>
              <a:endParaRPr sz="1867">
                <a:solidFill>
                  <a:srgbClr val="FFFFFF"/>
                </a:solidFill>
                <a:latin typeface="Calibri"/>
                <a:ea typeface="Calibri"/>
                <a:cs typeface="Calibri"/>
                <a:sym typeface="Calibri"/>
              </a:endParaRPr>
            </a:p>
          </p:txBody>
        </p:sp>
        <p:sp>
          <p:nvSpPr>
            <p:cNvPr id="399" name="Google Shape;399;p45"/>
            <p:cNvSpPr txBox="1"/>
            <p:nvPr/>
          </p:nvSpPr>
          <p:spPr>
            <a:xfrm>
              <a:off x="378131" y="4746836"/>
              <a:ext cx="6272100" cy="269700"/>
            </a:xfrm>
            <a:prstGeom prst="rect">
              <a:avLst/>
            </a:prstGeom>
            <a:noFill/>
            <a:ln>
              <a:noFill/>
            </a:ln>
          </p:spPr>
          <p:txBody>
            <a:bodyPr spcFirstLastPara="1" wrap="square" lIns="38350" tIns="19150" rIns="38350" bIns="19150" anchor="t" anchorCtr="0">
              <a:noAutofit/>
            </a:bodyPr>
            <a:lstStyle/>
            <a:p>
              <a:pPr marL="0" marR="0" lvl="0" indent="0" algn="ctr" rtl="0">
                <a:spcBef>
                  <a:spcPts val="0"/>
                </a:spcBef>
                <a:spcAft>
                  <a:spcPts val="0"/>
                </a:spcAft>
                <a:buNone/>
              </a:pPr>
              <a:r>
                <a:rPr lang="en-US" sz="1467" dirty="0">
                  <a:solidFill>
                    <a:srgbClr val="205867"/>
                  </a:solidFill>
                  <a:latin typeface="Calibri"/>
                  <a:ea typeface="Calibri"/>
                  <a:cs typeface="Calibri"/>
                  <a:sym typeface="Calibri"/>
                </a:rPr>
                <a:t>Curated Computational Making Content</a:t>
              </a:r>
              <a:endParaRPr sz="2400" dirty="0">
                <a:solidFill>
                  <a:schemeClr val="dk1"/>
                </a:solidFill>
                <a:latin typeface="Arial"/>
                <a:ea typeface="Arial"/>
                <a:cs typeface="Arial"/>
                <a:sym typeface="Arial"/>
              </a:endParaRPr>
            </a:p>
          </p:txBody>
        </p:sp>
      </p:grpSp>
      <p:grpSp>
        <p:nvGrpSpPr>
          <p:cNvPr id="401" name="Google Shape;401;p45"/>
          <p:cNvGrpSpPr/>
          <p:nvPr/>
        </p:nvGrpSpPr>
        <p:grpSpPr>
          <a:xfrm>
            <a:off x="7152848" y="4657204"/>
            <a:ext cx="4266667" cy="1790700"/>
            <a:chOff x="9844418" y="4625503"/>
            <a:chExt cx="1723481" cy="1790700"/>
          </a:xfrm>
        </p:grpSpPr>
        <p:sp>
          <p:nvSpPr>
            <p:cNvPr id="403" name="Google Shape;403;p45"/>
            <p:cNvSpPr/>
            <p:nvPr/>
          </p:nvSpPr>
          <p:spPr>
            <a:xfrm>
              <a:off x="9844418" y="4625503"/>
              <a:ext cx="1723481" cy="1790700"/>
            </a:xfrm>
            <a:prstGeom prst="roundRect">
              <a:avLst>
                <a:gd name="adj" fmla="val 16667"/>
              </a:avLst>
            </a:prstGeom>
            <a:noFill/>
            <a:ln w="9525" cap="flat" cmpd="sng">
              <a:solidFill>
                <a:srgbClr val="205867"/>
              </a:solidFill>
              <a:prstDash val="lgDashDot"/>
              <a:round/>
              <a:headEnd type="none" w="sm" len="sm"/>
              <a:tailEnd type="none" w="sm" len="sm"/>
            </a:ln>
          </p:spPr>
          <p:txBody>
            <a:bodyPr spcFirstLastPara="1" wrap="square" lIns="38350" tIns="19150" rIns="38350" bIns="19150" anchor="ctr" anchorCtr="0">
              <a:noAutofit/>
            </a:bodyPr>
            <a:lstStyle/>
            <a:p>
              <a:pPr marL="0" marR="0" lvl="0" indent="0" algn="ctr" rtl="0">
                <a:spcBef>
                  <a:spcPts val="0"/>
                </a:spcBef>
                <a:spcAft>
                  <a:spcPts val="0"/>
                </a:spcAft>
                <a:buNone/>
              </a:pPr>
              <a:endParaRPr sz="1867">
                <a:solidFill>
                  <a:srgbClr val="FFFFFF"/>
                </a:solidFill>
                <a:latin typeface="Calibri"/>
                <a:ea typeface="Calibri"/>
                <a:cs typeface="Calibri"/>
                <a:sym typeface="Calibri"/>
              </a:endParaRPr>
            </a:p>
          </p:txBody>
        </p:sp>
        <p:sp>
          <p:nvSpPr>
            <p:cNvPr id="404" name="Google Shape;404;p45"/>
            <p:cNvSpPr txBox="1"/>
            <p:nvPr/>
          </p:nvSpPr>
          <p:spPr>
            <a:xfrm>
              <a:off x="9943104" y="4715135"/>
              <a:ext cx="1541140" cy="221669"/>
            </a:xfrm>
            <a:prstGeom prst="rect">
              <a:avLst/>
            </a:prstGeom>
            <a:noFill/>
            <a:ln>
              <a:noFill/>
            </a:ln>
          </p:spPr>
          <p:txBody>
            <a:bodyPr spcFirstLastPara="1" wrap="square" lIns="38350" tIns="19150" rIns="38350" bIns="19150" anchor="t" anchorCtr="0">
              <a:noAutofit/>
            </a:bodyPr>
            <a:lstStyle/>
            <a:p>
              <a:pPr marL="0" marR="0" lvl="0" indent="0" algn="ctr" rtl="0">
                <a:spcBef>
                  <a:spcPts val="0"/>
                </a:spcBef>
                <a:spcAft>
                  <a:spcPts val="0"/>
                </a:spcAft>
                <a:buNone/>
              </a:pPr>
              <a:r>
                <a:rPr lang="en-US" sz="1467" dirty="0">
                  <a:solidFill>
                    <a:srgbClr val="205867"/>
                  </a:solidFill>
                  <a:latin typeface="Calibri"/>
                  <a:ea typeface="Calibri"/>
                  <a:cs typeface="Calibri"/>
                  <a:sym typeface="Calibri"/>
                </a:rPr>
                <a:t>School District/</a:t>
              </a:r>
              <a:r>
                <a:rPr lang="en-US" sz="1467" dirty="0" err="1">
                  <a:solidFill>
                    <a:srgbClr val="205867"/>
                  </a:solidFill>
                  <a:latin typeface="Calibri"/>
                  <a:ea typeface="Calibri"/>
                  <a:cs typeface="Calibri"/>
                  <a:sym typeface="Calibri"/>
                </a:rPr>
                <a:t>EvanSTEM</a:t>
              </a:r>
              <a:endParaRPr sz="2400" dirty="0">
                <a:solidFill>
                  <a:schemeClr val="dk1"/>
                </a:solidFill>
                <a:latin typeface="Arial"/>
                <a:ea typeface="Arial"/>
                <a:cs typeface="Arial"/>
                <a:sym typeface="Arial"/>
              </a:endParaRPr>
            </a:p>
          </p:txBody>
        </p:sp>
      </p:grpSp>
      <p:grpSp>
        <p:nvGrpSpPr>
          <p:cNvPr id="405" name="Google Shape;405;p45"/>
          <p:cNvGrpSpPr/>
          <p:nvPr/>
        </p:nvGrpSpPr>
        <p:grpSpPr>
          <a:xfrm>
            <a:off x="1938127" y="1385880"/>
            <a:ext cx="8204920" cy="2895600"/>
            <a:chOff x="1958472" y="1374304"/>
            <a:chExt cx="8204920" cy="2895600"/>
          </a:xfrm>
        </p:grpSpPr>
        <p:sp>
          <p:nvSpPr>
            <p:cNvPr id="406" name="Google Shape;406;p45"/>
            <p:cNvSpPr/>
            <p:nvPr/>
          </p:nvSpPr>
          <p:spPr>
            <a:xfrm>
              <a:off x="1968592" y="3165004"/>
              <a:ext cx="8194800" cy="1104900"/>
            </a:xfrm>
            <a:prstGeom prst="roundRect">
              <a:avLst>
                <a:gd name="adj" fmla="val 16667"/>
              </a:avLst>
            </a:prstGeom>
            <a:solidFill>
              <a:srgbClr val="FFFFFF"/>
            </a:solidFill>
            <a:ln w="9525" cap="flat" cmpd="sng">
              <a:solidFill>
                <a:schemeClr val="accent6"/>
              </a:solidFill>
              <a:prstDash val="solid"/>
              <a:round/>
              <a:headEnd type="none" w="sm" len="sm"/>
              <a:tailEnd type="none" w="sm" len="sm"/>
            </a:ln>
          </p:spPr>
          <p:txBody>
            <a:bodyPr spcFirstLastPara="1" wrap="square" lIns="38350" tIns="19150" rIns="38350" bIns="19150" anchor="ctr" anchorCtr="0">
              <a:noAutofit/>
            </a:bodyPr>
            <a:lstStyle/>
            <a:p>
              <a:pPr marL="0" marR="0" lvl="0" indent="0" algn="ctr" rtl="0">
                <a:spcBef>
                  <a:spcPts val="0"/>
                </a:spcBef>
                <a:spcAft>
                  <a:spcPts val="0"/>
                </a:spcAft>
                <a:buNone/>
              </a:pPr>
              <a:endParaRPr sz="1867">
                <a:solidFill>
                  <a:srgbClr val="FFFFFF"/>
                </a:solidFill>
                <a:latin typeface="Calibri"/>
                <a:ea typeface="Calibri"/>
                <a:cs typeface="Calibri"/>
                <a:sym typeface="Calibri"/>
              </a:endParaRPr>
            </a:p>
          </p:txBody>
        </p:sp>
        <p:sp>
          <p:nvSpPr>
            <p:cNvPr id="407" name="Google Shape;407;p45"/>
            <p:cNvSpPr/>
            <p:nvPr/>
          </p:nvSpPr>
          <p:spPr>
            <a:xfrm>
              <a:off x="1958472" y="1374304"/>
              <a:ext cx="8194800" cy="1104900"/>
            </a:xfrm>
            <a:prstGeom prst="roundRect">
              <a:avLst>
                <a:gd name="adj" fmla="val 16667"/>
              </a:avLst>
            </a:prstGeom>
            <a:solidFill>
              <a:srgbClr val="FFFFFF"/>
            </a:solidFill>
            <a:ln w="9525" cap="flat" cmpd="sng">
              <a:solidFill>
                <a:schemeClr val="accent6"/>
              </a:solidFill>
              <a:prstDash val="solid"/>
              <a:round/>
              <a:headEnd type="none" w="sm" len="sm"/>
              <a:tailEnd type="none" w="sm" len="sm"/>
            </a:ln>
          </p:spPr>
          <p:txBody>
            <a:bodyPr spcFirstLastPara="1" wrap="square" lIns="38350" tIns="19150" rIns="38350" bIns="19150" anchor="ctr" anchorCtr="0">
              <a:noAutofit/>
            </a:bodyPr>
            <a:lstStyle/>
            <a:p>
              <a:pPr marL="0" marR="0" lvl="0" indent="0" algn="ctr" rtl="0">
                <a:spcBef>
                  <a:spcPts val="0"/>
                </a:spcBef>
                <a:spcAft>
                  <a:spcPts val="0"/>
                </a:spcAft>
                <a:buNone/>
              </a:pPr>
              <a:endParaRPr sz="1867">
                <a:solidFill>
                  <a:srgbClr val="FFFFFF"/>
                </a:solidFill>
                <a:latin typeface="Calibri"/>
                <a:ea typeface="Calibri"/>
                <a:cs typeface="Calibri"/>
                <a:sym typeface="Calibri"/>
              </a:endParaRPr>
            </a:p>
          </p:txBody>
        </p:sp>
        <p:sp>
          <p:nvSpPr>
            <p:cNvPr id="408" name="Google Shape;408;p45"/>
            <p:cNvSpPr/>
            <p:nvPr/>
          </p:nvSpPr>
          <p:spPr>
            <a:xfrm>
              <a:off x="2096064" y="1819667"/>
              <a:ext cx="1158900" cy="487200"/>
            </a:xfrm>
            <a:prstGeom prst="roundRect">
              <a:avLst>
                <a:gd name="adj" fmla="val 16667"/>
              </a:avLst>
            </a:prstGeom>
            <a:solidFill>
              <a:schemeClr val="lt1"/>
            </a:solidFill>
            <a:ln w="9525" cap="flat" cmpd="sng">
              <a:solidFill>
                <a:schemeClr val="accent5"/>
              </a:solidFill>
              <a:prstDash val="solid"/>
              <a:round/>
              <a:headEnd type="none" w="sm" len="sm"/>
              <a:tailEnd type="none" w="sm" len="sm"/>
            </a:ln>
          </p:spPr>
          <p:txBody>
            <a:bodyPr spcFirstLastPara="1" wrap="square" lIns="38350" tIns="19150" rIns="38350" bIns="19150" anchor="ctr" anchorCtr="0">
              <a:noAutofit/>
            </a:bodyPr>
            <a:lstStyle/>
            <a:p>
              <a:pPr marL="0" marR="0" lvl="0" indent="0" algn="ctr" rtl="0">
                <a:spcBef>
                  <a:spcPts val="0"/>
                </a:spcBef>
                <a:spcAft>
                  <a:spcPts val="0"/>
                </a:spcAft>
                <a:buNone/>
              </a:pPr>
              <a:r>
                <a:rPr lang="en-US" sz="1200" dirty="0">
                  <a:solidFill>
                    <a:srgbClr val="4BACC6"/>
                  </a:solidFill>
                  <a:latin typeface="Calibri"/>
                  <a:ea typeface="Calibri"/>
                  <a:cs typeface="Calibri"/>
                  <a:sym typeface="Calibri"/>
                </a:rPr>
                <a:t>Local Government Leaders</a:t>
              </a:r>
              <a:endParaRPr sz="1200" dirty="0">
                <a:solidFill>
                  <a:schemeClr val="dk1"/>
                </a:solidFill>
                <a:latin typeface="Arial"/>
                <a:ea typeface="Arial"/>
                <a:cs typeface="Arial"/>
                <a:sym typeface="Arial"/>
              </a:endParaRPr>
            </a:p>
          </p:txBody>
        </p:sp>
        <p:sp>
          <p:nvSpPr>
            <p:cNvPr id="409" name="Google Shape;409;p45"/>
            <p:cNvSpPr/>
            <p:nvPr/>
          </p:nvSpPr>
          <p:spPr>
            <a:xfrm>
              <a:off x="8753197" y="1819767"/>
              <a:ext cx="1228500" cy="487200"/>
            </a:xfrm>
            <a:prstGeom prst="roundRect">
              <a:avLst>
                <a:gd name="adj" fmla="val 16667"/>
              </a:avLst>
            </a:prstGeom>
            <a:solidFill>
              <a:schemeClr val="lt1"/>
            </a:solidFill>
            <a:ln w="9525" cap="flat" cmpd="sng">
              <a:solidFill>
                <a:schemeClr val="accent5"/>
              </a:solidFill>
              <a:prstDash val="solid"/>
              <a:round/>
              <a:headEnd type="none" w="sm" len="sm"/>
              <a:tailEnd type="none" w="sm" len="sm"/>
            </a:ln>
          </p:spPr>
          <p:txBody>
            <a:bodyPr spcFirstLastPara="1" wrap="square" lIns="38350" tIns="19150" rIns="38350" bIns="19150" anchor="ctr" anchorCtr="0">
              <a:noAutofit/>
            </a:bodyPr>
            <a:lstStyle/>
            <a:p>
              <a:pPr marL="0" marR="0" lvl="0" indent="0" algn="ctr" rtl="0">
                <a:spcBef>
                  <a:spcPts val="0"/>
                </a:spcBef>
                <a:spcAft>
                  <a:spcPts val="0"/>
                </a:spcAft>
                <a:buNone/>
              </a:pPr>
              <a:r>
                <a:rPr lang="en-US" sz="1467">
                  <a:solidFill>
                    <a:srgbClr val="329FD1"/>
                  </a:solidFill>
                  <a:latin typeface="Calibri"/>
                  <a:ea typeface="Calibri"/>
                  <a:cs typeface="Calibri"/>
                  <a:sym typeface="Calibri"/>
                </a:rPr>
                <a:t>Caring Adults &amp; Youth</a:t>
              </a:r>
              <a:endParaRPr sz="2400">
                <a:solidFill>
                  <a:schemeClr val="dk1"/>
                </a:solidFill>
                <a:latin typeface="Arial"/>
                <a:ea typeface="Arial"/>
                <a:cs typeface="Arial"/>
                <a:sym typeface="Arial"/>
              </a:endParaRPr>
            </a:p>
          </p:txBody>
        </p:sp>
        <p:sp>
          <p:nvSpPr>
            <p:cNvPr id="410" name="Google Shape;410;p45"/>
            <p:cNvSpPr/>
            <p:nvPr/>
          </p:nvSpPr>
          <p:spPr>
            <a:xfrm>
              <a:off x="6157569" y="1792933"/>
              <a:ext cx="1495200" cy="487200"/>
            </a:xfrm>
            <a:prstGeom prst="roundRect">
              <a:avLst>
                <a:gd name="adj" fmla="val 16667"/>
              </a:avLst>
            </a:prstGeom>
            <a:solidFill>
              <a:schemeClr val="lt1"/>
            </a:solidFill>
            <a:ln w="9525" cap="flat" cmpd="sng">
              <a:solidFill>
                <a:schemeClr val="accent5"/>
              </a:solidFill>
              <a:prstDash val="solid"/>
              <a:round/>
              <a:headEnd type="none" w="sm" len="sm"/>
              <a:tailEnd type="none" w="sm" len="sm"/>
            </a:ln>
          </p:spPr>
          <p:txBody>
            <a:bodyPr spcFirstLastPara="1" wrap="square" lIns="38350" tIns="19150" rIns="38350" bIns="19150" anchor="ctr" anchorCtr="0">
              <a:noAutofit/>
            </a:bodyPr>
            <a:lstStyle/>
            <a:p>
              <a:pPr marL="0" marR="0" lvl="0" indent="0" algn="ctr" rtl="0">
                <a:spcBef>
                  <a:spcPts val="0"/>
                </a:spcBef>
                <a:spcAft>
                  <a:spcPts val="0"/>
                </a:spcAft>
                <a:buNone/>
              </a:pPr>
              <a:r>
                <a:rPr lang="en-US" sz="1467" dirty="0">
                  <a:solidFill>
                    <a:srgbClr val="329FD1"/>
                  </a:solidFill>
                  <a:latin typeface="Calibri"/>
                  <a:ea typeface="Calibri"/>
                  <a:cs typeface="Calibri"/>
                  <a:sym typeface="Calibri"/>
                </a:rPr>
                <a:t>Youth Serving Organizations</a:t>
              </a:r>
              <a:endParaRPr sz="2400" dirty="0">
                <a:solidFill>
                  <a:schemeClr val="dk1"/>
                </a:solidFill>
                <a:latin typeface="Arial"/>
                <a:ea typeface="Arial"/>
                <a:cs typeface="Arial"/>
                <a:sym typeface="Arial"/>
              </a:endParaRPr>
            </a:p>
          </p:txBody>
        </p:sp>
        <p:sp>
          <p:nvSpPr>
            <p:cNvPr id="411" name="Google Shape;411;p45"/>
            <p:cNvSpPr/>
            <p:nvPr/>
          </p:nvSpPr>
          <p:spPr>
            <a:xfrm>
              <a:off x="4835799" y="1819667"/>
              <a:ext cx="1277100" cy="487200"/>
            </a:xfrm>
            <a:prstGeom prst="roundRect">
              <a:avLst>
                <a:gd name="adj" fmla="val 16667"/>
              </a:avLst>
            </a:prstGeom>
            <a:solidFill>
              <a:schemeClr val="lt1"/>
            </a:solidFill>
            <a:ln w="9525" cap="flat" cmpd="sng">
              <a:solidFill>
                <a:schemeClr val="accent5"/>
              </a:solidFill>
              <a:prstDash val="solid"/>
              <a:round/>
              <a:headEnd type="none" w="sm" len="sm"/>
              <a:tailEnd type="none" w="sm" len="sm"/>
            </a:ln>
          </p:spPr>
          <p:txBody>
            <a:bodyPr spcFirstLastPara="1" wrap="square" lIns="38350" tIns="19150" rIns="38350" bIns="19150" anchor="ctr" anchorCtr="0">
              <a:noAutofit/>
            </a:bodyPr>
            <a:lstStyle/>
            <a:p>
              <a:pPr marL="0" marR="0" lvl="0" indent="0" algn="ctr" rtl="0">
                <a:spcBef>
                  <a:spcPts val="0"/>
                </a:spcBef>
                <a:spcAft>
                  <a:spcPts val="0"/>
                </a:spcAft>
                <a:buNone/>
              </a:pPr>
              <a:r>
                <a:rPr lang="en-US" sz="1467" dirty="0">
                  <a:solidFill>
                    <a:srgbClr val="329FD1"/>
                  </a:solidFill>
                  <a:latin typeface="Calibri"/>
                  <a:ea typeface="Calibri"/>
                  <a:cs typeface="Calibri"/>
                  <a:sym typeface="Calibri"/>
                </a:rPr>
                <a:t>University Partners</a:t>
              </a:r>
              <a:endParaRPr sz="2400" dirty="0">
                <a:solidFill>
                  <a:schemeClr val="dk1"/>
                </a:solidFill>
                <a:latin typeface="Arial"/>
                <a:ea typeface="Arial"/>
                <a:cs typeface="Arial"/>
                <a:sym typeface="Arial"/>
              </a:endParaRPr>
            </a:p>
          </p:txBody>
        </p:sp>
        <p:sp>
          <p:nvSpPr>
            <p:cNvPr id="412" name="Google Shape;412;p45"/>
            <p:cNvSpPr txBox="1"/>
            <p:nvPr/>
          </p:nvSpPr>
          <p:spPr>
            <a:xfrm>
              <a:off x="1968585" y="1377904"/>
              <a:ext cx="8184300" cy="269700"/>
            </a:xfrm>
            <a:prstGeom prst="rect">
              <a:avLst/>
            </a:prstGeom>
            <a:noFill/>
            <a:ln>
              <a:noFill/>
            </a:ln>
          </p:spPr>
          <p:txBody>
            <a:bodyPr spcFirstLastPara="1" wrap="square" lIns="38350" tIns="19150" rIns="38350" bIns="19150" anchor="t" anchorCtr="0">
              <a:noAutofit/>
            </a:bodyPr>
            <a:lstStyle/>
            <a:p>
              <a:pPr marL="0" marR="0" lvl="0" indent="0" algn="ctr" rtl="0">
                <a:spcBef>
                  <a:spcPts val="0"/>
                </a:spcBef>
                <a:spcAft>
                  <a:spcPts val="0"/>
                </a:spcAft>
                <a:buNone/>
              </a:pPr>
              <a:r>
                <a:rPr lang="en-US" sz="1467">
                  <a:solidFill>
                    <a:srgbClr val="205867"/>
                  </a:solidFill>
                  <a:latin typeface="Calibri"/>
                  <a:ea typeface="Calibri"/>
                  <a:cs typeface="Calibri"/>
                  <a:sym typeface="Calibri"/>
                </a:rPr>
                <a:t>Stakeholders</a:t>
              </a:r>
              <a:endParaRPr sz="2400">
                <a:solidFill>
                  <a:schemeClr val="dk1"/>
                </a:solidFill>
                <a:latin typeface="Arial"/>
                <a:ea typeface="Arial"/>
                <a:cs typeface="Arial"/>
                <a:sym typeface="Arial"/>
              </a:endParaRPr>
            </a:p>
          </p:txBody>
        </p:sp>
        <p:sp>
          <p:nvSpPr>
            <p:cNvPr id="413" name="Google Shape;413;p45"/>
            <p:cNvSpPr/>
            <p:nvPr/>
          </p:nvSpPr>
          <p:spPr>
            <a:xfrm>
              <a:off x="4258125" y="3552837"/>
              <a:ext cx="1667100" cy="576300"/>
            </a:xfrm>
            <a:prstGeom prst="round1Rect">
              <a:avLst>
                <a:gd name="adj" fmla="val 16667"/>
              </a:avLst>
            </a:prstGeom>
            <a:solidFill>
              <a:schemeClr val="accent5"/>
            </a:solidFill>
            <a:ln w="9525" cap="flat" cmpd="sng">
              <a:solidFill>
                <a:srgbClr val="205867"/>
              </a:solidFill>
              <a:prstDash val="solid"/>
              <a:round/>
              <a:headEnd type="none" w="sm" len="sm"/>
              <a:tailEnd type="none" w="sm" len="sm"/>
            </a:ln>
          </p:spPr>
          <p:txBody>
            <a:bodyPr spcFirstLastPara="1" wrap="square" lIns="38350" tIns="19150" rIns="38350" bIns="19150" anchor="ctr" anchorCtr="0">
              <a:noAutofit/>
            </a:bodyPr>
            <a:lstStyle/>
            <a:p>
              <a:pPr marL="0" marR="0" lvl="0" indent="0" algn="ctr" rtl="0">
                <a:spcBef>
                  <a:spcPts val="0"/>
                </a:spcBef>
                <a:spcAft>
                  <a:spcPts val="0"/>
                </a:spcAft>
                <a:buNone/>
              </a:pPr>
              <a:r>
                <a:rPr lang="en-US" sz="1333" dirty="0">
                  <a:solidFill>
                    <a:srgbClr val="FFFFFF"/>
                  </a:solidFill>
                  <a:latin typeface="Calibri"/>
                  <a:ea typeface="Calibri"/>
                  <a:cs typeface="Calibri"/>
                  <a:sym typeface="Calibri"/>
                </a:rPr>
                <a:t>Self-paced Online Modules</a:t>
              </a:r>
              <a:endParaRPr sz="2400" dirty="0">
                <a:solidFill>
                  <a:schemeClr val="dk1"/>
                </a:solidFill>
                <a:latin typeface="Arial"/>
                <a:ea typeface="Arial"/>
                <a:cs typeface="Arial"/>
                <a:sym typeface="Arial"/>
              </a:endParaRPr>
            </a:p>
          </p:txBody>
        </p:sp>
        <p:sp>
          <p:nvSpPr>
            <p:cNvPr id="414" name="Google Shape;414;p45"/>
            <p:cNvSpPr/>
            <p:nvPr/>
          </p:nvSpPr>
          <p:spPr>
            <a:xfrm>
              <a:off x="6008863" y="3557743"/>
              <a:ext cx="1685700" cy="576300"/>
            </a:xfrm>
            <a:prstGeom prst="round1Rect">
              <a:avLst>
                <a:gd name="adj" fmla="val 16667"/>
              </a:avLst>
            </a:prstGeom>
            <a:solidFill>
              <a:schemeClr val="accent5"/>
            </a:solidFill>
            <a:ln w="9525" cap="flat" cmpd="sng">
              <a:solidFill>
                <a:srgbClr val="205867"/>
              </a:solidFill>
              <a:prstDash val="solid"/>
              <a:round/>
              <a:headEnd type="none" w="sm" len="sm"/>
              <a:tailEnd type="none" w="sm" len="sm"/>
            </a:ln>
          </p:spPr>
          <p:txBody>
            <a:bodyPr spcFirstLastPara="1" wrap="square" lIns="38350" tIns="19150" rIns="38350" bIns="19150" anchor="ctr" anchorCtr="0">
              <a:noAutofit/>
            </a:bodyPr>
            <a:lstStyle/>
            <a:p>
              <a:pPr marL="0" marR="0" lvl="0" indent="0" algn="ctr" rtl="0">
                <a:spcBef>
                  <a:spcPts val="0"/>
                </a:spcBef>
                <a:spcAft>
                  <a:spcPts val="0"/>
                </a:spcAft>
                <a:buNone/>
              </a:pPr>
              <a:r>
                <a:rPr lang="en-US" sz="1467" dirty="0">
                  <a:solidFill>
                    <a:srgbClr val="FFFFFF"/>
                  </a:solidFill>
                  <a:latin typeface="Calibri"/>
                  <a:ea typeface="Calibri"/>
                  <a:cs typeface="Calibri"/>
                  <a:sym typeface="Calibri"/>
                </a:rPr>
                <a:t>Online Affinity Groups</a:t>
              </a:r>
              <a:endParaRPr sz="2400" dirty="0">
                <a:solidFill>
                  <a:schemeClr val="dk1"/>
                </a:solidFill>
                <a:latin typeface="Arial"/>
                <a:ea typeface="Arial"/>
                <a:cs typeface="Arial"/>
                <a:sym typeface="Arial"/>
              </a:endParaRPr>
            </a:p>
          </p:txBody>
        </p:sp>
        <p:sp>
          <p:nvSpPr>
            <p:cNvPr id="415" name="Google Shape;415;p45"/>
            <p:cNvSpPr txBox="1"/>
            <p:nvPr/>
          </p:nvSpPr>
          <p:spPr>
            <a:xfrm>
              <a:off x="1978704" y="3152304"/>
              <a:ext cx="8184300" cy="269700"/>
            </a:xfrm>
            <a:prstGeom prst="rect">
              <a:avLst/>
            </a:prstGeom>
            <a:noFill/>
            <a:ln>
              <a:noFill/>
            </a:ln>
          </p:spPr>
          <p:txBody>
            <a:bodyPr spcFirstLastPara="1" wrap="square" lIns="38350" tIns="19150" rIns="38350" bIns="19150" anchor="t" anchorCtr="0">
              <a:noAutofit/>
            </a:bodyPr>
            <a:lstStyle/>
            <a:p>
              <a:pPr marL="0" marR="0" lvl="0" indent="0" algn="ctr" rtl="0">
                <a:spcBef>
                  <a:spcPts val="0"/>
                </a:spcBef>
                <a:spcAft>
                  <a:spcPts val="0"/>
                </a:spcAft>
                <a:buNone/>
              </a:pPr>
              <a:r>
                <a:rPr lang="en-US" sz="1467">
                  <a:solidFill>
                    <a:srgbClr val="205867"/>
                  </a:solidFill>
                  <a:latin typeface="Calibri"/>
                  <a:ea typeface="Calibri"/>
                  <a:cs typeface="Calibri"/>
                  <a:sym typeface="Calibri"/>
                </a:rPr>
                <a:t>Experience Engine</a:t>
              </a:r>
              <a:endParaRPr sz="2400">
                <a:solidFill>
                  <a:schemeClr val="dk1"/>
                </a:solidFill>
                <a:latin typeface="Arial"/>
                <a:ea typeface="Arial"/>
                <a:cs typeface="Arial"/>
                <a:sym typeface="Arial"/>
              </a:endParaRPr>
            </a:p>
          </p:txBody>
        </p:sp>
        <p:cxnSp>
          <p:nvCxnSpPr>
            <p:cNvPr id="416" name="Google Shape;416;p45"/>
            <p:cNvCxnSpPr/>
            <p:nvPr/>
          </p:nvCxnSpPr>
          <p:spPr>
            <a:xfrm>
              <a:off x="2924587" y="2479204"/>
              <a:ext cx="0" cy="673200"/>
            </a:xfrm>
            <a:prstGeom prst="straightConnector1">
              <a:avLst/>
            </a:prstGeom>
            <a:noFill/>
            <a:ln w="38100" cap="flat" cmpd="sng">
              <a:solidFill>
                <a:srgbClr val="17365D"/>
              </a:solidFill>
              <a:prstDash val="solid"/>
              <a:round/>
              <a:headEnd type="stealth" w="med" len="med"/>
              <a:tailEnd type="stealth" w="med" len="med"/>
            </a:ln>
            <a:effectLst>
              <a:outerShdw blurRad="39999" dist="20000" dir="5400000" rotWithShape="0">
                <a:srgbClr val="000000">
                  <a:alpha val="36470"/>
                </a:srgbClr>
              </a:outerShdw>
            </a:effectLst>
          </p:spPr>
        </p:cxnSp>
        <p:cxnSp>
          <p:nvCxnSpPr>
            <p:cNvPr id="417" name="Google Shape;417;p45"/>
            <p:cNvCxnSpPr/>
            <p:nvPr/>
          </p:nvCxnSpPr>
          <p:spPr>
            <a:xfrm>
              <a:off x="5038863" y="2479204"/>
              <a:ext cx="0" cy="673200"/>
            </a:xfrm>
            <a:prstGeom prst="straightConnector1">
              <a:avLst/>
            </a:prstGeom>
            <a:noFill/>
            <a:ln w="38100" cap="flat" cmpd="sng">
              <a:solidFill>
                <a:srgbClr val="17365D"/>
              </a:solidFill>
              <a:prstDash val="solid"/>
              <a:round/>
              <a:headEnd type="stealth" w="med" len="med"/>
              <a:tailEnd type="stealth" w="med" len="med"/>
            </a:ln>
            <a:effectLst>
              <a:outerShdw blurRad="39999" dist="20000" dir="5400000" rotWithShape="0">
                <a:srgbClr val="000000">
                  <a:alpha val="36470"/>
                </a:srgbClr>
              </a:outerShdw>
            </a:effectLst>
          </p:spPr>
        </p:cxnSp>
        <p:cxnSp>
          <p:nvCxnSpPr>
            <p:cNvPr id="418" name="Google Shape;418;p45"/>
            <p:cNvCxnSpPr/>
            <p:nvPr/>
          </p:nvCxnSpPr>
          <p:spPr>
            <a:xfrm>
              <a:off x="6981708" y="2479204"/>
              <a:ext cx="0" cy="673200"/>
            </a:xfrm>
            <a:prstGeom prst="straightConnector1">
              <a:avLst/>
            </a:prstGeom>
            <a:noFill/>
            <a:ln w="38100" cap="flat" cmpd="sng">
              <a:solidFill>
                <a:srgbClr val="17365D"/>
              </a:solidFill>
              <a:prstDash val="solid"/>
              <a:round/>
              <a:headEnd type="stealth" w="med" len="med"/>
              <a:tailEnd type="stealth" w="med" len="med"/>
            </a:ln>
            <a:effectLst>
              <a:outerShdw blurRad="39999" dist="20000" dir="5400000" rotWithShape="0">
                <a:srgbClr val="000000">
                  <a:alpha val="36470"/>
                </a:srgbClr>
              </a:outerShdw>
            </a:effectLst>
          </p:spPr>
        </p:cxnSp>
        <p:cxnSp>
          <p:nvCxnSpPr>
            <p:cNvPr id="419" name="Google Shape;419;p45"/>
            <p:cNvCxnSpPr/>
            <p:nvPr/>
          </p:nvCxnSpPr>
          <p:spPr>
            <a:xfrm>
              <a:off x="9095984" y="2479204"/>
              <a:ext cx="0" cy="673200"/>
            </a:xfrm>
            <a:prstGeom prst="straightConnector1">
              <a:avLst/>
            </a:prstGeom>
            <a:noFill/>
            <a:ln w="38100" cap="flat" cmpd="sng">
              <a:solidFill>
                <a:srgbClr val="17365D"/>
              </a:solidFill>
              <a:prstDash val="solid"/>
              <a:round/>
              <a:headEnd type="stealth" w="med" len="med"/>
              <a:tailEnd type="stealth" w="med" len="med"/>
            </a:ln>
            <a:effectLst>
              <a:outerShdw blurRad="39999" dist="20000" dir="5400000" rotWithShape="0">
                <a:srgbClr val="000000">
                  <a:alpha val="36470"/>
                </a:srgbClr>
              </a:outerShdw>
            </a:effectLst>
          </p:spPr>
        </p:cxnSp>
        <p:sp>
          <p:nvSpPr>
            <p:cNvPr id="420" name="Google Shape;420;p45"/>
            <p:cNvSpPr/>
            <p:nvPr/>
          </p:nvSpPr>
          <p:spPr>
            <a:xfrm>
              <a:off x="2290851" y="3536521"/>
              <a:ext cx="1793700" cy="576300"/>
            </a:xfrm>
            <a:prstGeom prst="round1Rect">
              <a:avLst>
                <a:gd name="adj" fmla="val 16667"/>
              </a:avLst>
            </a:prstGeom>
            <a:solidFill>
              <a:srgbClr val="0DB2C9"/>
            </a:solidFill>
            <a:ln w="9525" cap="flat" cmpd="sng">
              <a:solidFill>
                <a:srgbClr val="205867"/>
              </a:solidFill>
              <a:prstDash val="solid"/>
              <a:round/>
              <a:headEnd type="none" w="sm" len="sm"/>
              <a:tailEnd type="none" w="sm" len="sm"/>
            </a:ln>
          </p:spPr>
          <p:txBody>
            <a:bodyPr spcFirstLastPara="1" wrap="square" lIns="38350" tIns="19150" rIns="38350" bIns="19150" anchor="ctr" anchorCtr="0">
              <a:noAutofit/>
            </a:bodyPr>
            <a:lstStyle/>
            <a:p>
              <a:pPr marL="0" marR="0" lvl="0" indent="0" algn="ctr" rtl="0">
                <a:spcBef>
                  <a:spcPts val="0"/>
                </a:spcBef>
                <a:spcAft>
                  <a:spcPts val="0"/>
                </a:spcAft>
                <a:buNone/>
              </a:pPr>
              <a:r>
                <a:rPr lang="en-US" sz="1333" dirty="0">
                  <a:solidFill>
                    <a:srgbClr val="FFFFFF"/>
                  </a:solidFill>
                  <a:latin typeface="Calibri"/>
                  <a:ea typeface="Calibri"/>
                  <a:cs typeface="Calibri"/>
                  <a:sym typeface="Calibri"/>
                </a:rPr>
                <a:t>F2F Learning Workshops </a:t>
              </a:r>
              <a:endParaRPr sz="2400" dirty="0">
                <a:solidFill>
                  <a:schemeClr val="dk1"/>
                </a:solidFill>
                <a:latin typeface="Arial"/>
                <a:ea typeface="Arial"/>
                <a:cs typeface="Arial"/>
                <a:sym typeface="Arial"/>
              </a:endParaRPr>
            </a:p>
          </p:txBody>
        </p:sp>
        <p:sp>
          <p:nvSpPr>
            <p:cNvPr id="422" name="Google Shape;422;p45"/>
            <p:cNvSpPr/>
            <p:nvPr/>
          </p:nvSpPr>
          <p:spPr>
            <a:xfrm>
              <a:off x="7774000" y="1799300"/>
              <a:ext cx="881700" cy="487200"/>
            </a:xfrm>
            <a:prstGeom prst="roundRect">
              <a:avLst>
                <a:gd name="adj" fmla="val 16667"/>
              </a:avLst>
            </a:prstGeom>
            <a:solidFill>
              <a:schemeClr val="lt1"/>
            </a:solidFill>
            <a:ln w="9525" cap="flat" cmpd="sng">
              <a:solidFill>
                <a:schemeClr val="accent5"/>
              </a:solidFill>
              <a:prstDash val="solid"/>
              <a:round/>
              <a:headEnd type="none" w="sm" len="sm"/>
              <a:tailEnd type="none" w="sm" len="sm"/>
            </a:ln>
          </p:spPr>
          <p:txBody>
            <a:bodyPr spcFirstLastPara="1" wrap="square" lIns="38350" tIns="19150" rIns="38350" bIns="19150" anchor="ctr" anchorCtr="0">
              <a:noAutofit/>
            </a:bodyPr>
            <a:lstStyle/>
            <a:p>
              <a:pPr marL="0" marR="0" lvl="0" indent="0" algn="ctr" rtl="0">
                <a:spcBef>
                  <a:spcPts val="0"/>
                </a:spcBef>
                <a:spcAft>
                  <a:spcPts val="0"/>
                </a:spcAft>
                <a:buNone/>
              </a:pPr>
              <a:r>
                <a:rPr lang="en-US" sz="1467">
                  <a:solidFill>
                    <a:srgbClr val="329FD1"/>
                  </a:solidFill>
                  <a:latin typeface="Calibri"/>
                  <a:ea typeface="Calibri"/>
                  <a:cs typeface="Calibri"/>
                  <a:sym typeface="Calibri"/>
                </a:rPr>
                <a:t>Educators</a:t>
              </a:r>
              <a:endParaRPr sz="2400">
                <a:solidFill>
                  <a:schemeClr val="dk1"/>
                </a:solidFill>
                <a:latin typeface="Arial"/>
                <a:ea typeface="Arial"/>
                <a:cs typeface="Arial"/>
                <a:sym typeface="Arial"/>
              </a:endParaRPr>
            </a:p>
          </p:txBody>
        </p:sp>
        <p:sp>
          <p:nvSpPr>
            <p:cNvPr id="423" name="Google Shape;423;p45"/>
            <p:cNvSpPr/>
            <p:nvPr/>
          </p:nvSpPr>
          <p:spPr>
            <a:xfrm>
              <a:off x="3405403" y="1807464"/>
              <a:ext cx="1278900" cy="496800"/>
            </a:xfrm>
            <a:prstGeom prst="roundRect">
              <a:avLst>
                <a:gd name="adj" fmla="val 16667"/>
              </a:avLst>
            </a:prstGeom>
            <a:solidFill>
              <a:srgbClr val="F2F2F2"/>
            </a:solidFill>
            <a:ln w="9525" cap="flat" cmpd="sng">
              <a:solidFill>
                <a:schemeClr val="accent5"/>
              </a:solidFill>
              <a:prstDash val="solid"/>
              <a:round/>
              <a:headEnd type="none" w="sm" len="sm"/>
              <a:tailEnd type="none" w="sm" len="sm"/>
            </a:ln>
          </p:spPr>
          <p:txBody>
            <a:bodyPr spcFirstLastPara="1" wrap="square" lIns="38350" tIns="19150" rIns="38350" bIns="19150" anchor="ctr" anchorCtr="0">
              <a:noAutofit/>
            </a:bodyPr>
            <a:lstStyle/>
            <a:p>
              <a:pPr marL="0" marR="0" lvl="0" indent="0" algn="ctr" rtl="0">
                <a:spcBef>
                  <a:spcPts val="0"/>
                </a:spcBef>
                <a:spcAft>
                  <a:spcPts val="0"/>
                </a:spcAft>
                <a:buNone/>
              </a:pPr>
              <a:r>
                <a:rPr lang="en-US" sz="1467">
                  <a:solidFill>
                    <a:srgbClr val="4BACC6"/>
                  </a:solidFill>
                  <a:latin typeface="Calibri"/>
                  <a:ea typeface="Calibri"/>
                  <a:cs typeface="Calibri"/>
                  <a:sym typeface="Calibri"/>
                </a:rPr>
                <a:t>Funders</a:t>
              </a:r>
              <a:endParaRPr sz="2400">
                <a:solidFill>
                  <a:schemeClr val="dk1"/>
                </a:solidFill>
                <a:latin typeface="Arial"/>
                <a:ea typeface="Arial"/>
                <a:cs typeface="Arial"/>
                <a:sym typeface="Arial"/>
              </a:endParaRPr>
            </a:p>
          </p:txBody>
        </p:sp>
      </p:grpSp>
      <p:sp>
        <p:nvSpPr>
          <p:cNvPr id="424" name="Google Shape;424;p45"/>
          <p:cNvSpPr/>
          <p:nvPr/>
        </p:nvSpPr>
        <p:spPr>
          <a:xfrm>
            <a:off x="7267692" y="5054041"/>
            <a:ext cx="1195186" cy="576300"/>
          </a:xfrm>
          <a:prstGeom prst="round1Rect">
            <a:avLst>
              <a:gd name="adj" fmla="val 16667"/>
            </a:avLst>
          </a:prstGeom>
          <a:solidFill>
            <a:schemeClr val="accent1"/>
          </a:solidFill>
          <a:ln w="9525" cap="flat" cmpd="sng">
            <a:solidFill>
              <a:srgbClr val="205867"/>
            </a:solidFill>
            <a:prstDash val="solid"/>
            <a:round/>
            <a:headEnd type="none" w="sm" len="sm"/>
            <a:tailEnd type="none" w="sm" len="sm"/>
          </a:ln>
        </p:spPr>
        <p:txBody>
          <a:bodyPr spcFirstLastPara="1" wrap="square" lIns="38350" tIns="19150" rIns="38350" bIns="19150" anchor="ctr" anchorCtr="0">
            <a:noAutofit/>
          </a:bodyPr>
          <a:lstStyle/>
          <a:p>
            <a:pPr marL="0" marR="0" lvl="0" indent="0" algn="ctr" rtl="0">
              <a:spcBef>
                <a:spcPts val="0"/>
              </a:spcBef>
              <a:spcAft>
                <a:spcPts val="0"/>
              </a:spcAft>
              <a:buNone/>
            </a:pPr>
            <a:r>
              <a:rPr lang="en-US" sz="1200" b="1" dirty="0">
                <a:solidFill>
                  <a:srgbClr val="FFFFFF"/>
                </a:solidFill>
                <a:latin typeface="Calibri"/>
                <a:cs typeface="Calibri"/>
                <a:sym typeface="Calibri"/>
              </a:rPr>
              <a:t>Student Data</a:t>
            </a:r>
            <a:endParaRPr sz="1200" b="1" dirty="0">
              <a:solidFill>
                <a:schemeClr val="dk1"/>
              </a:solidFill>
              <a:latin typeface="Arial"/>
              <a:ea typeface="Arial"/>
              <a:cs typeface="Arial"/>
              <a:sym typeface="Arial"/>
            </a:endParaRPr>
          </a:p>
        </p:txBody>
      </p:sp>
      <p:sp>
        <p:nvSpPr>
          <p:cNvPr id="425" name="Google Shape;425;p45"/>
          <p:cNvSpPr/>
          <p:nvPr/>
        </p:nvSpPr>
        <p:spPr>
          <a:xfrm>
            <a:off x="8591825" y="5052628"/>
            <a:ext cx="1195186" cy="576300"/>
          </a:xfrm>
          <a:prstGeom prst="round1Rect">
            <a:avLst>
              <a:gd name="adj" fmla="val 16667"/>
            </a:avLst>
          </a:prstGeom>
          <a:solidFill>
            <a:schemeClr val="accent1"/>
          </a:solidFill>
          <a:ln w="9525" cap="flat" cmpd="sng">
            <a:solidFill>
              <a:srgbClr val="205867"/>
            </a:solidFill>
            <a:prstDash val="solid"/>
            <a:round/>
            <a:headEnd type="none" w="sm" len="sm"/>
            <a:tailEnd type="none" w="sm" len="sm"/>
          </a:ln>
        </p:spPr>
        <p:txBody>
          <a:bodyPr spcFirstLastPara="1" wrap="square" lIns="38350" tIns="19150" rIns="38350" bIns="19150" anchor="ctr" anchorCtr="0">
            <a:noAutofit/>
          </a:bodyPr>
          <a:lstStyle/>
          <a:p>
            <a:pPr marL="0" marR="0" lvl="0" indent="0" algn="ctr" rtl="0">
              <a:spcBef>
                <a:spcPts val="0"/>
              </a:spcBef>
              <a:spcAft>
                <a:spcPts val="0"/>
              </a:spcAft>
              <a:buNone/>
            </a:pPr>
            <a:r>
              <a:rPr lang="en-US" sz="1200" b="1" dirty="0">
                <a:solidFill>
                  <a:srgbClr val="FFFFFF"/>
                </a:solidFill>
                <a:latin typeface="Calibri"/>
                <a:cs typeface="Calibri"/>
                <a:sym typeface="Calibri"/>
              </a:rPr>
              <a:t>Family</a:t>
            </a:r>
          </a:p>
          <a:p>
            <a:pPr marL="0" marR="0" lvl="0" indent="0" algn="ctr" rtl="0">
              <a:spcBef>
                <a:spcPts val="0"/>
              </a:spcBef>
              <a:spcAft>
                <a:spcPts val="0"/>
              </a:spcAft>
              <a:buNone/>
            </a:pPr>
            <a:r>
              <a:rPr lang="en-US" sz="1200" b="1" dirty="0">
                <a:solidFill>
                  <a:srgbClr val="FFFFFF"/>
                </a:solidFill>
                <a:latin typeface="Calibri"/>
                <a:cs typeface="Calibri"/>
                <a:sym typeface="Calibri"/>
              </a:rPr>
              <a:t>Communications</a:t>
            </a:r>
            <a:endParaRPr sz="1200" b="1" dirty="0">
              <a:solidFill>
                <a:schemeClr val="dk1"/>
              </a:solidFill>
              <a:latin typeface="Arial"/>
              <a:ea typeface="Arial"/>
              <a:cs typeface="Arial"/>
              <a:sym typeface="Arial"/>
            </a:endParaRPr>
          </a:p>
        </p:txBody>
      </p:sp>
      <p:sp>
        <p:nvSpPr>
          <p:cNvPr id="426" name="Google Shape;426;p45"/>
          <p:cNvSpPr/>
          <p:nvPr/>
        </p:nvSpPr>
        <p:spPr>
          <a:xfrm>
            <a:off x="8605591" y="5723249"/>
            <a:ext cx="1195186" cy="576300"/>
          </a:xfrm>
          <a:prstGeom prst="round1Rect">
            <a:avLst>
              <a:gd name="adj" fmla="val 16667"/>
            </a:avLst>
          </a:prstGeom>
          <a:solidFill>
            <a:schemeClr val="accent1"/>
          </a:solidFill>
          <a:ln w="9525" cap="flat" cmpd="sng">
            <a:solidFill>
              <a:srgbClr val="205867"/>
            </a:solidFill>
            <a:prstDash val="solid"/>
            <a:round/>
            <a:headEnd type="none" w="sm" len="sm"/>
            <a:tailEnd type="none" w="sm" len="sm"/>
          </a:ln>
        </p:spPr>
        <p:txBody>
          <a:bodyPr spcFirstLastPara="1" wrap="square" lIns="38350" tIns="19150" rIns="38350" bIns="19150" anchor="ctr" anchorCtr="0">
            <a:noAutofit/>
          </a:bodyPr>
          <a:lstStyle/>
          <a:p>
            <a:pPr marL="0" marR="0" lvl="0" indent="0" algn="ctr" rtl="0">
              <a:spcBef>
                <a:spcPts val="0"/>
              </a:spcBef>
              <a:spcAft>
                <a:spcPts val="0"/>
              </a:spcAft>
              <a:buNone/>
            </a:pPr>
            <a:r>
              <a:rPr lang="en-US" sz="1200" b="1" dirty="0">
                <a:solidFill>
                  <a:srgbClr val="FFFFFF"/>
                </a:solidFill>
                <a:latin typeface="Calibri"/>
                <a:ea typeface="Calibri"/>
                <a:cs typeface="Calibri"/>
                <a:sym typeface="Calibri"/>
              </a:rPr>
              <a:t>Learning</a:t>
            </a:r>
          </a:p>
          <a:p>
            <a:pPr marL="0" marR="0" lvl="0" indent="0" algn="ctr" rtl="0">
              <a:spcBef>
                <a:spcPts val="0"/>
              </a:spcBef>
              <a:spcAft>
                <a:spcPts val="0"/>
              </a:spcAft>
              <a:buNone/>
            </a:pPr>
            <a:r>
              <a:rPr lang="en-US" sz="1200" b="1" dirty="0">
                <a:solidFill>
                  <a:srgbClr val="FFFFFF"/>
                </a:solidFill>
                <a:latin typeface="Calibri"/>
                <a:ea typeface="Calibri"/>
                <a:cs typeface="Calibri"/>
                <a:sym typeface="Calibri"/>
              </a:rPr>
              <a:t>Campaigns</a:t>
            </a:r>
            <a:endParaRPr sz="1200" b="1" dirty="0">
              <a:solidFill>
                <a:schemeClr val="dk1"/>
              </a:solidFill>
              <a:latin typeface="Arial"/>
              <a:ea typeface="Arial"/>
              <a:cs typeface="Arial"/>
              <a:sym typeface="Arial"/>
            </a:endParaRPr>
          </a:p>
        </p:txBody>
      </p:sp>
      <p:grpSp>
        <p:nvGrpSpPr>
          <p:cNvPr id="427" name="Google Shape;427;p45"/>
          <p:cNvGrpSpPr/>
          <p:nvPr/>
        </p:nvGrpSpPr>
        <p:grpSpPr>
          <a:xfrm>
            <a:off x="222438" y="1522896"/>
            <a:ext cx="1441647" cy="2867735"/>
            <a:chOff x="-89529" y="4597668"/>
            <a:chExt cx="6407321" cy="1895271"/>
          </a:xfrm>
        </p:grpSpPr>
        <p:sp>
          <p:nvSpPr>
            <p:cNvPr id="428" name="Google Shape;428;p45"/>
            <p:cNvSpPr/>
            <p:nvPr/>
          </p:nvSpPr>
          <p:spPr>
            <a:xfrm>
              <a:off x="-87809" y="4597668"/>
              <a:ext cx="6405601" cy="1895271"/>
            </a:xfrm>
            <a:prstGeom prst="roundRect">
              <a:avLst>
                <a:gd name="adj" fmla="val 16667"/>
              </a:avLst>
            </a:prstGeom>
            <a:noFill/>
            <a:ln w="9525" cap="flat" cmpd="sng">
              <a:solidFill>
                <a:srgbClr val="205867"/>
              </a:solidFill>
              <a:prstDash val="lgDashDot"/>
              <a:round/>
              <a:headEnd type="none" w="sm" len="sm"/>
              <a:tailEnd type="none" w="sm" len="sm"/>
            </a:ln>
          </p:spPr>
          <p:txBody>
            <a:bodyPr spcFirstLastPara="1" wrap="square" lIns="38350" tIns="19150" rIns="38350" bIns="19150" anchor="ctr" anchorCtr="0">
              <a:noAutofit/>
            </a:bodyPr>
            <a:lstStyle/>
            <a:p>
              <a:pPr marL="0" marR="0" lvl="0" indent="0" algn="ctr" rtl="0">
                <a:spcBef>
                  <a:spcPts val="0"/>
                </a:spcBef>
                <a:spcAft>
                  <a:spcPts val="0"/>
                </a:spcAft>
                <a:buNone/>
              </a:pPr>
              <a:endParaRPr sz="1867">
                <a:solidFill>
                  <a:srgbClr val="FFFFFF"/>
                </a:solidFill>
                <a:latin typeface="Calibri"/>
                <a:ea typeface="Calibri"/>
                <a:cs typeface="Calibri"/>
                <a:sym typeface="Calibri"/>
              </a:endParaRPr>
            </a:p>
          </p:txBody>
        </p:sp>
        <p:sp>
          <p:nvSpPr>
            <p:cNvPr id="429" name="Google Shape;429;p45"/>
            <p:cNvSpPr txBox="1"/>
            <p:nvPr/>
          </p:nvSpPr>
          <p:spPr>
            <a:xfrm>
              <a:off x="-89529" y="4618679"/>
              <a:ext cx="6272099" cy="326100"/>
            </a:xfrm>
            <a:prstGeom prst="rect">
              <a:avLst/>
            </a:prstGeom>
            <a:noFill/>
            <a:ln>
              <a:noFill/>
            </a:ln>
          </p:spPr>
          <p:txBody>
            <a:bodyPr spcFirstLastPara="1" wrap="square" lIns="38350" tIns="19150" rIns="38350" bIns="19150" anchor="t" anchorCtr="0">
              <a:noAutofit/>
            </a:bodyPr>
            <a:lstStyle/>
            <a:p>
              <a:pPr marL="0" marR="0" lvl="0" indent="0" algn="ctr" rtl="0">
                <a:spcBef>
                  <a:spcPts val="0"/>
                </a:spcBef>
                <a:spcAft>
                  <a:spcPts val="0"/>
                </a:spcAft>
                <a:buNone/>
              </a:pPr>
              <a:r>
                <a:rPr lang="en-US" sz="1467" dirty="0">
                  <a:solidFill>
                    <a:srgbClr val="205867"/>
                  </a:solidFill>
                  <a:latin typeface="Calibri"/>
                  <a:ea typeface="Calibri"/>
                  <a:cs typeface="Calibri"/>
                  <a:sym typeface="Calibri"/>
                </a:rPr>
                <a:t>Inventory of Learning Locations</a:t>
              </a:r>
              <a:endParaRPr sz="2400" dirty="0">
                <a:solidFill>
                  <a:schemeClr val="dk1"/>
                </a:solidFill>
                <a:latin typeface="Arial"/>
                <a:ea typeface="Arial"/>
                <a:cs typeface="Arial"/>
                <a:sym typeface="Arial"/>
              </a:endParaRPr>
            </a:p>
          </p:txBody>
        </p:sp>
      </p:grpSp>
      <p:sp>
        <p:nvSpPr>
          <p:cNvPr id="430" name="Google Shape;430;p45"/>
          <p:cNvSpPr/>
          <p:nvPr/>
        </p:nvSpPr>
        <p:spPr>
          <a:xfrm>
            <a:off x="324633" y="2326654"/>
            <a:ext cx="1126800" cy="427800"/>
          </a:xfrm>
          <a:prstGeom prst="round1Rect">
            <a:avLst>
              <a:gd name="adj" fmla="val 16667"/>
            </a:avLst>
          </a:prstGeom>
          <a:solidFill>
            <a:schemeClr val="accent1"/>
          </a:solidFill>
          <a:ln w="9525" cap="flat" cmpd="sng">
            <a:solidFill>
              <a:srgbClr val="205867"/>
            </a:solidFill>
            <a:prstDash val="solid"/>
            <a:round/>
            <a:headEnd type="none" w="sm" len="sm"/>
            <a:tailEnd type="none" w="sm" len="sm"/>
          </a:ln>
        </p:spPr>
        <p:txBody>
          <a:bodyPr spcFirstLastPara="1" wrap="square" lIns="38350" tIns="19150" rIns="38350" bIns="19150" anchor="ctr" anchorCtr="0">
            <a:noAutofit/>
          </a:bodyPr>
          <a:lstStyle/>
          <a:p>
            <a:pPr marL="0" marR="0" lvl="0" indent="0" algn="ctr" rtl="0">
              <a:spcBef>
                <a:spcPts val="0"/>
              </a:spcBef>
              <a:spcAft>
                <a:spcPts val="0"/>
              </a:spcAft>
              <a:buNone/>
            </a:pPr>
            <a:r>
              <a:rPr lang="en-US" sz="1467" b="1" dirty="0">
                <a:solidFill>
                  <a:srgbClr val="FFFFFF"/>
                </a:solidFill>
                <a:latin typeface="Calibri"/>
                <a:ea typeface="Calibri"/>
                <a:cs typeface="Calibri"/>
                <a:sym typeface="Calibri"/>
              </a:rPr>
              <a:t>Schools</a:t>
            </a:r>
            <a:endParaRPr dirty="0"/>
          </a:p>
        </p:txBody>
      </p:sp>
      <p:sp>
        <p:nvSpPr>
          <p:cNvPr id="431" name="Google Shape;431;p45"/>
          <p:cNvSpPr/>
          <p:nvPr/>
        </p:nvSpPr>
        <p:spPr>
          <a:xfrm>
            <a:off x="352229" y="2847390"/>
            <a:ext cx="1126800" cy="427800"/>
          </a:xfrm>
          <a:prstGeom prst="round1Rect">
            <a:avLst>
              <a:gd name="adj" fmla="val 16667"/>
            </a:avLst>
          </a:prstGeom>
          <a:solidFill>
            <a:schemeClr val="accent1"/>
          </a:solidFill>
          <a:ln w="9525" cap="flat" cmpd="sng">
            <a:solidFill>
              <a:srgbClr val="205867"/>
            </a:solidFill>
            <a:prstDash val="solid"/>
            <a:round/>
            <a:headEnd type="none" w="sm" len="sm"/>
            <a:tailEnd type="none" w="sm" len="sm"/>
          </a:ln>
        </p:spPr>
        <p:txBody>
          <a:bodyPr spcFirstLastPara="1" wrap="square" lIns="38350" tIns="19150" rIns="38350" bIns="19150" anchor="ctr" anchorCtr="0">
            <a:noAutofit/>
          </a:bodyPr>
          <a:lstStyle/>
          <a:p>
            <a:pPr marL="0" marR="0" lvl="0" indent="0" algn="ctr" rtl="0">
              <a:spcBef>
                <a:spcPts val="0"/>
              </a:spcBef>
              <a:spcAft>
                <a:spcPts val="0"/>
              </a:spcAft>
              <a:buNone/>
            </a:pPr>
            <a:r>
              <a:rPr lang="en-US" sz="1467" b="1">
                <a:solidFill>
                  <a:srgbClr val="FFFFFF"/>
                </a:solidFill>
                <a:latin typeface="Calibri"/>
                <a:ea typeface="Calibri"/>
                <a:cs typeface="Calibri"/>
                <a:sym typeface="Calibri"/>
              </a:rPr>
              <a:t>Parks</a:t>
            </a:r>
            <a:endParaRPr sz="2400" b="1">
              <a:solidFill>
                <a:schemeClr val="dk1"/>
              </a:solidFill>
              <a:latin typeface="Arial"/>
              <a:ea typeface="Arial"/>
              <a:cs typeface="Arial"/>
              <a:sym typeface="Arial"/>
            </a:endParaRPr>
          </a:p>
        </p:txBody>
      </p:sp>
      <p:sp>
        <p:nvSpPr>
          <p:cNvPr id="432" name="Google Shape;432;p45"/>
          <p:cNvSpPr/>
          <p:nvPr/>
        </p:nvSpPr>
        <p:spPr>
          <a:xfrm>
            <a:off x="345624" y="3357658"/>
            <a:ext cx="1126800" cy="427800"/>
          </a:xfrm>
          <a:prstGeom prst="round1Rect">
            <a:avLst>
              <a:gd name="adj" fmla="val 16667"/>
            </a:avLst>
          </a:prstGeom>
          <a:solidFill>
            <a:schemeClr val="accent1"/>
          </a:solidFill>
          <a:ln w="9525" cap="flat" cmpd="sng">
            <a:solidFill>
              <a:srgbClr val="205867"/>
            </a:solidFill>
            <a:prstDash val="solid"/>
            <a:round/>
            <a:headEnd type="none" w="sm" len="sm"/>
            <a:tailEnd type="none" w="sm" len="sm"/>
          </a:ln>
        </p:spPr>
        <p:txBody>
          <a:bodyPr spcFirstLastPara="1" wrap="square" lIns="38350" tIns="19150" rIns="38350" bIns="19150" anchor="ctr" anchorCtr="0">
            <a:noAutofit/>
          </a:bodyPr>
          <a:lstStyle/>
          <a:p>
            <a:pPr marL="0" marR="0" lvl="0" indent="0" algn="ctr" rtl="0">
              <a:spcBef>
                <a:spcPts val="0"/>
              </a:spcBef>
              <a:spcAft>
                <a:spcPts val="0"/>
              </a:spcAft>
              <a:buNone/>
            </a:pPr>
            <a:r>
              <a:rPr lang="en-US" sz="1467" b="1" dirty="0">
                <a:solidFill>
                  <a:srgbClr val="FFFFFF"/>
                </a:solidFill>
                <a:latin typeface="Calibri"/>
                <a:ea typeface="Calibri"/>
                <a:cs typeface="Calibri"/>
                <a:sym typeface="Calibri"/>
              </a:rPr>
              <a:t>Community Orgs</a:t>
            </a:r>
            <a:endParaRPr sz="2400" b="1" dirty="0">
              <a:solidFill>
                <a:schemeClr val="dk1"/>
              </a:solidFill>
              <a:latin typeface="Arial"/>
              <a:ea typeface="Arial"/>
              <a:cs typeface="Arial"/>
              <a:sym typeface="Arial"/>
            </a:endParaRPr>
          </a:p>
        </p:txBody>
      </p:sp>
      <p:sp>
        <p:nvSpPr>
          <p:cNvPr id="433" name="Google Shape;433;p45"/>
          <p:cNvSpPr/>
          <p:nvPr/>
        </p:nvSpPr>
        <p:spPr>
          <a:xfrm>
            <a:off x="324427" y="3887895"/>
            <a:ext cx="1126800" cy="427800"/>
          </a:xfrm>
          <a:prstGeom prst="round1Rect">
            <a:avLst>
              <a:gd name="adj" fmla="val 16667"/>
            </a:avLst>
          </a:prstGeom>
          <a:solidFill>
            <a:schemeClr val="accent1"/>
          </a:solidFill>
          <a:ln w="9525" cap="flat" cmpd="sng">
            <a:solidFill>
              <a:srgbClr val="205867"/>
            </a:solidFill>
            <a:prstDash val="solid"/>
            <a:round/>
            <a:headEnd type="none" w="sm" len="sm"/>
            <a:tailEnd type="none" w="sm" len="sm"/>
          </a:ln>
        </p:spPr>
        <p:txBody>
          <a:bodyPr spcFirstLastPara="1" wrap="square" lIns="38350" tIns="19150" rIns="38350" bIns="19150" anchor="ctr" anchorCtr="0">
            <a:noAutofit/>
          </a:bodyPr>
          <a:lstStyle/>
          <a:p>
            <a:pPr marL="0" marR="0" lvl="0" indent="0" algn="ctr" rtl="0">
              <a:spcBef>
                <a:spcPts val="0"/>
              </a:spcBef>
              <a:spcAft>
                <a:spcPts val="0"/>
              </a:spcAft>
              <a:buNone/>
            </a:pPr>
            <a:r>
              <a:rPr lang="en-US" sz="1467" b="1">
                <a:solidFill>
                  <a:srgbClr val="FFFFFF"/>
                </a:solidFill>
                <a:latin typeface="Calibri"/>
                <a:ea typeface="Calibri"/>
                <a:cs typeface="Calibri"/>
                <a:sym typeface="Calibri"/>
              </a:rPr>
              <a:t>Businesses</a:t>
            </a:r>
            <a:endParaRPr sz="2400" b="1">
              <a:solidFill>
                <a:schemeClr val="dk1"/>
              </a:solidFill>
              <a:latin typeface="Arial"/>
              <a:ea typeface="Arial"/>
              <a:cs typeface="Arial"/>
              <a:sym typeface="Arial"/>
            </a:endParaRPr>
          </a:p>
        </p:txBody>
      </p:sp>
      <p:pic>
        <p:nvPicPr>
          <p:cNvPr id="434" name="Google Shape;434;p45"/>
          <p:cNvPicPr preferRelativeResize="0"/>
          <p:nvPr/>
        </p:nvPicPr>
        <p:blipFill rotWithShape="1">
          <a:blip r:embed="rId4">
            <a:alphaModFix/>
          </a:blip>
          <a:srcRect/>
          <a:stretch/>
        </p:blipFill>
        <p:spPr>
          <a:xfrm>
            <a:off x="507322" y="5033973"/>
            <a:ext cx="1288002" cy="658076"/>
          </a:xfrm>
          <a:prstGeom prst="rect">
            <a:avLst/>
          </a:prstGeom>
          <a:noFill/>
          <a:ln>
            <a:noFill/>
          </a:ln>
        </p:spPr>
      </p:pic>
      <p:pic>
        <p:nvPicPr>
          <p:cNvPr id="435" name="Google Shape;435;p45"/>
          <p:cNvPicPr preferRelativeResize="0"/>
          <p:nvPr/>
        </p:nvPicPr>
        <p:blipFill rotWithShape="1">
          <a:blip r:embed="rId5">
            <a:alphaModFix/>
          </a:blip>
          <a:srcRect/>
          <a:stretch/>
        </p:blipFill>
        <p:spPr>
          <a:xfrm>
            <a:off x="4218854" y="5357736"/>
            <a:ext cx="856606" cy="979518"/>
          </a:xfrm>
          <a:prstGeom prst="rect">
            <a:avLst/>
          </a:prstGeom>
          <a:noFill/>
          <a:ln>
            <a:noFill/>
          </a:ln>
        </p:spPr>
      </p:pic>
      <p:sp>
        <p:nvSpPr>
          <p:cNvPr id="48" name="Google Shape;426;p45">
            <a:extLst>
              <a:ext uri="{FF2B5EF4-FFF2-40B4-BE49-F238E27FC236}">
                <a16:creationId xmlns:a16="http://schemas.microsoft.com/office/drawing/2014/main" id="{0F0F9315-9E99-624B-8212-BEDD0DB07BEA}"/>
              </a:ext>
            </a:extLst>
          </p:cNvPr>
          <p:cNvSpPr/>
          <p:nvPr/>
        </p:nvSpPr>
        <p:spPr>
          <a:xfrm>
            <a:off x="7267692" y="5760954"/>
            <a:ext cx="1195186" cy="576300"/>
          </a:xfrm>
          <a:prstGeom prst="round1Rect">
            <a:avLst>
              <a:gd name="adj" fmla="val 16667"/>
            </a:avLst>
          </a:prstGeom>
          <a:solidFill>
            <a:schemeClr val="accent1"/>
          </a:solidFill>
          <a:ln w="9525" cap="flat" cmpd="sng">
            <a:solidFill>
              <a:srgbClr val="205867"/>
            </a:solidFill>
            <a:prstDash val="solid"/>
            <a:round/>
            <a:headEnd type="none" w="sm" len="sm"/>
            <a:tailEnd type="none" w="sm" len="sm"/>
          </a:ln>
        </p:spPr>
        <p:txBody>
          <a:bodyPr spcFirstLastPara="1" wrap="square" lIns="38350" tIns="19150" rIns="38350" bIns="19150" anchor="ctr" anchorCtr="0">
            <a:noAutofit/>
          </a:bodyPr>
          <a:lstStyle/>
          <a:p>
            <a:pPr marL="0" marR="0" lvl="0" indent="0" algn="ctr" rtl="0">
              <a:spcBef>
                <a:spcPts val="0"/>
              </a:spcBef>
              <a:spcAft>
                <a:spcPts val="0"/>
              </a:spcAft>
              <a:buNone/>
            </a:pPr>
            <a:r>
              <a:rPr lang="en-US" sz="1200" b="1" dirty="0">
                <a:solidFill>
                  <a:srgbClr val="FFFFFF"/>
                </a:solidFill>
                <a:latin typeface="Calibri"/>
                <a:ea typeface="Calibri"/>
                <a:cs typeface="Calibri"/>
                <a:sym typeface="Calibri"/>
              </a:rPr>
              <a:t>Platforms</a:t>
            </a:r>
          </a:p>
          <a:p>
            <a:pPr marL="0" marR="0" lvl="0" indent="0" algn="ctr" rtl="0">
              <a:spcBef>
                <a:spcPts val="0"/>
              </a:spcBef>
              <a:spcAft>
                <a:spcPts val="0"/>
              </a:spcAft>
              <a:buNone/>
            </a:pPr>
            <a:r>
              <a:rPr lang="en-US" sz="1200" b="1" dirty="0">
                <a:solidFill>
                  <a:srgbClr val="FFFFFF"/>
                </a:solidFill>
                <a:latin typeface="Calibri"/>
                <a:cs typeface="Calibri"/>
                <a:sym typeface="Calibri"/>
              </a:rPr>
              <a:t>&amp; Technology</a:t>
            </a:r>
            <a:endParaRPr sz="1200" b="1" dirty="0">
              <a:solidFill>
                <a:schemeClr val="dk1"/>
              </a:solidFill>
              <a:latin typeface="Arial"/>
              <a:ea typeface="Arial"/>
              <a:cs typeface="Arial"/>
              <a:sym typeface="Arial"/>
            </a:endParaRPr>
          </a:p>
        </p:txBody>
      </p:sp>
      <p:sp>
        <p:nvSpPr>
          <p:cNvPr id="49" name="Google Shape;425;p45">
            <a:extLst>
              <a:ext uri="{FF2B5EF4-FFF2-40B4-BE49-F238E27FC236}">
                <a16:creationId xmlns:a16="http://schemas.microsoft.com/office/drawing/2014/main" id="{C042F2A8-C7AD-FE4B-8948-C135EBFDC90B}"/>
              </a:ext>
            </a:extLst>
          </p:cNvPr>
          <p:cNvSpPr/>
          <p:nvPr/>
        </p:nvSpPr>
        <p:spPr>
          <a:xfrm>
            <a:off x="10017230" y="5050797"/>
            <a:ext cx="1195186" cy="576300"/>
          </a:xfrm>
          <a:prstGeom prst="round1Rect">
            <a:avLst>
              <a:gd name="adj" fmla="val 16667"/>
            </a:avLst>
          </a:prstGeom>
          <a:solidFill>
            <a:schemeClr val="accent1"/>
          </a:solidFill>
          <a:ln w="9525" cap="flat" cmpd="sng">
            <a:solidFill>
              <a:srgbClr val="205867"/>
            </a:solidFill>
            <a:prstDash val="solid"/>
            <a:round/>
            <a:headEnd type="none" w="sm" len="sm"/>
            <a:tailEnd type="none" w="sm" len="sm"/>
          </a:ln>
        </p:spPr>
        <p:txBody>
          <a:bodyPr spcFirstLastPara="1" wrap="square" lIns="38350" tIns="19150" rIns="38350" bIns="19150" anchor="ctr" anchorCtr="0">
            <a:noAutofit/>
          </a:bodyPr>
          <a:lstStyle/>
          <a:p>
            <a:pPr marL="0" marR="0" lvl="0" indent="0" algn="ctr" rtl="0">
              <a:spcBef>
                <a:spcPts val="0"/>
              </a:spcBef>
              <a:spcAft>
                <a:spcPts val="0"/>
              </a:spcAft>
              <a:buNone/>
            </a:pPr>
            <a:r>
              <a:rPr lang="en-US" sz="1200" b="1" dirty="0">
                <a:solidFill>
                  <a:srgbClr val="FFFFFF"/>
                </a:solidFill>
                <a:latin typeface="Calibri"/>
                <a:cs typeface="Calibri"/>
                <a:sym typeface="Calibri"/>
              </a:rPr>
              <a:t>Participation</a:t>
            </a:r>
          </a:p>
          <a:p>
            <a:pPr marL="0" marR="0" lvl="0" indent="0" algn="ctr" rtl="0">
              <a:spcBef>
                <a:spcPts val="0"/>
              </a:spcBef>
              <a:spcAft>
                <a:spcPts val="0"/>
              </a:spcAft>
              <a:buNone/>
            </a:pPr>
            <a:r>
              <a:rPr lang="en-US" sz="1200" b="1" dirty="0">
                <a:solidFill>
                  <a:srgbClr val="FFFFFF"/>
                </a:solidFill>
                <a:latin typeface="Calibri"/>
                <a:cs typeface="Calibri"/>
                <a:sym typeface="Calibri"/>
              </a:rPr>
              <a:t>Expectations</a:t>
            </a:r>
            <a:endParaRPr sz="1200" b="1" dirty="0">
              <a:solidFill>
                <a:schemeClr val="dk1"/>
              </a:solidFill>
              <a:latin typeface="Arial"/>
              <a:ea typeface="Arial"/>
              <a:cs typeface="Arial"/>
              <a:sym typeface="Arial"/>
            </a:endParaRPr>
          </a:p>
        </p:txBody>
      </p:sp>
      <p:sp>
        <p:nvSpPr>
          <p:cNvPr id="50" name="Google Shape;426;p45">
            <a:extLst>
              <a:ext uri="{FF2B5EF4-FFF2-40B4-BE49-F238E27FC236}">
                <a16:creationId xmlns:a16="http://schemas.microsoft.com/office/drawing/2014/main" id="{03671DCA-98EC-9641-BFED-77915F83A7D9}"/>
              </a:ext>
            </a:extLst>
          </p:cNvPr>
          <p:cNvSpPr/>
          <p:nvPr/>
        </p:nvSpPr>
        <p:spPr>
          <a:xfrm>
            <a:off x="10030996" y="5721418"/>
            <a:ext cx="1195186" cy="576300"/>
          </a:xfrm>
          <a:prstGeom prst="round1Rect">
            <a:avLst>
              <a:gd name="adj" fmla="val 16667"/>
            </a:avLst>
          </a:prstGeom>
          <a:solidFill>
            <a:schemeClr val="accent1"/>
          </a:solidFill>
          <a:ln w="9525" cap="flat" cmpd="sng">
            <a:solidFill>
              <a:srgbClr val="205867"/>
            </a:solidFill>
            <a:prstDash val="solid"/>
            <a:round/>
            <a:headEnd type="none" w="sm" len="sm"/>
            <a:tailEnd type="none" w="sm" len="sm"/>
          </a:ln>
        </p:spPr>
        <p:txBody>
          <a:bodyPr spcFirstLastPara="1" wrap="square" lIns="38350" tIns="19150" rIns="38350" bIns="19150" anchor="ctr" anchorCtr="0">
            <a:noAutofit/>
          </a:bodyPr>
          <a:lstStyle/>
          <a:p>
            <a:pPr marL="0" marR="0" lvl="0" indent="0" algn="ctr" rtl="0">
              <a:spcBef>
                <a:spcPts val="0"/>
              </a:spcBef>
              <a:spcAft>
                <a:spcPts val="0"/>
              </a:spcAft>
              <a:buNone/>
            </a:pPr>
            <a:r>
              <a:rPr lang="en-US" sz="1200" b="1" dirty="0">
                <a:solidFill>
                  <a:srgbClr val="FFFFFF"/>
                </a:solidFill>
                <a:latin typeface="Calibri"/>
                <a:ea typeface="Calibri"/>
                <a:cs typeface="Calibri"/>
                <a:sym typeface="Calibri"/>
              </a:rPr>
              <a:t>Research Partner</a:t>
            </a:r>
            <a:endParaRPr sz="1200" b="1" dirty="0">
              <a:solidFill>
                <a:schemeClr val="dk1"/>
              </a:solidFill>
              <a:latin typeface="Arial"/>
              <a:ea typeface="Arial"/>
              <a:cs typeface="Arial"/>
              <a:sym typeface="Arial"/>
            </a:endParaRPr>
          </a:p>
        </p:txBody>
      </p:sp>
      <p:cxnSp>
        <p:nvCxnSpPr>
          <p:cNvPr id="51" name="Google Shape;395;p45">
            <a:extLst>
              <a:ext uri="{FF2B5EF4-FFF2-40B4-BE49-F238E27FC236}">
                <a16:creationId xmlns:a16="http://schemas.microsoft.com/office/drawing/2014/main" id="{48A795DB-556D-8342-A7ED-8B52D9775343}"/>
              </a:ext>
            </a:extLst>
          </p:cNvPr>
          <p:cNvCxnSpPr>
            <a:cxnSpLocks/>
          </p:cNvCxnSpPr>
          <p:nvPr/>
        </p:nvCxnSpPr>
        <p:spPr>
          <a:xfrm>
            <a:off x="6583400" y="5509961"/>
            <a:ext cx="514046" cy="0"/>
          </a:xfrm>
          <a:prstGeom prst="straightConnector1">
            <a:avLst/>
          </a:prstGeom>
          <a:noFill/>
          <a:ln w="38100" cap="flat" cmpd="sng">
            <a:solidFill>
              <a:srgbClr val="17365D"/>
            </a:solidFill>
            <a:prstDash val="solid"/>
            <a:round/>
            <a:headEnd type="stealth" w="med" len="med"/>
            <a:tailEnd type="stealth" w="med" len="med"/>
          </a:ln>
          <a:effectLst>
            <a:outerShdw blurRad="39999" dist="20000" dir="5400000" rotWithShape="0">
              <a:srgbClr val="000000">
                <a:alpha val="36470"/>
              </a:srgbClr>
            </a:outerShdw>
          </a:effectLst>
        </p:spPr>
      </p:cxnSp>
      <p:pic>
        <p:nvPicPr>
          <p:cNvPr id="52" name="Google Shape;304;p40">
            <a:extLst>
              <a:ext uri="{FF2B5EF4-FFF2-40B4-BE49-F238E27FC236}">
                <a16:creationId xmlns:a16="http://schemas.microsoft.com/office/drawing/2014/main" id="{5C2281DD-3FFE-9041-8B02-E6F3B4CCD353}"/>
              </a:ext>
            </a:extLst>
          </p:cNvPr>
          <p:cNvPicPr preferRelativeResize="0"/>
          <p:nvPr/>
        </p:nvPicPr>
        <p:blipFill>
          <a:blip r:embed="rId6"/>
          <a:stretch>
            <a:fillRect/>
          </a:stretch>
        </p:blipFill>
        <p:spPr>
          <a:xfrm>
            <a:off x="2987827" y="5251980"/>
            <a:ext cx="875271" cy="862520"/>
          </a:xfrm>
          <a:prstGeom prst="ellipse">
            <a:avLst/>
          </a:prstGeom>
          <a:noFill/>
          <a:ln>
            <a:noFill/>
          </a:ln>
        </p:spPr>
      </p:pic>
      <p:pic>
        <p:nvPicPr>
          <p:cNvPr id="53" name="Google Shape;304;p40">
            <a:extLst>
              <a:ext uri="{FF2B5EF4-FFF2-40B4-BE49-F238E27FC236}">
                <a16:creationId xmlns:a16="http://schemas.microsoft.com/office/drawing/2014/main" id="{A1A1DE3A-0883-A54F-BFAC-79DCB29F480A}"/>
              </a:ext>
            </a:extLst>
          </p:cNvPr>
          <p:cNvPicPr preferRelativeResize="0"/>
          <p:nvPr/>
        </p:nvPicPr>
        <p:blipFill>
          <a:blip r:embed="rId7"/>
          <a:stretch>
            <a:fillRect/>
          </a:stretch>
        </p:blipFill>
        <p:spPr>
          <a:xfrm>
            <a:off x="1909585" y="5598475"/>
            <a:ext cx="762531" cy="750233"/>
          </a:xfrm>
          <a:prstGeom prst="ellipse">
            <a:avLst/>
          </a:prstGeom>
          <a:noFill/>
          <a:ln>
            <a:noFill/>
          </a:ln>
        </p:spPr>
      </p:pic>
      <p:pic>
        <p:nvPicPr>
          <p:cNvPr id="54" name="Google Shape;304;p40">
            <a:extLst>
              <a:ext uri="{FF2B5EF4-FFF2-40B4-BE49-F238E27FC236}">
                <a16:creationId xmlns:a16="http://schemas.microsoft.com/office/drawing/2014/main" id="{4EAC9F01-1D0E-1544-86A0-DECE5CA84CAA}"/>
              </a:ext>
            </a:extLst>
          </p:cNvPr>
          <p:cNvPicPr preferRelativeResize="0"/>
          <p:nvPr/>
        </p:nvPicPr>
        <p:blipFill rotWithShape="1">
          <a:blip r:embed="rId8">
            <a:alphaModFix/>
          </a:blip>
          <a:srcRect/>
          <a:stretch/>
        </p:blipFill>
        <p:spPr>
          <a:xfrm>
            <a:off x="5396505" y="5259335"/>
            <a:ext cx="898198" cy="862520"/>
          </a:xfrm>
          <a:prstGeom prst="ellipse">
            <a:avLst/>
          </a:prstGeom>
          <a:noFill/>
          <a:ln>
            <a:noFill/>
          </a:ln>
        </p:spPr>
      </p:pic>
      <p:sp>
        <p:nvSpPr>
          <p:cNvPr id="55" name="Google Shape;428;p45">
            <a:extLst>
              <a:ext uri="{FF2B5EF4-FFF2-40B4-BE49-F238E27FC236}">
                <a16:creationId xmlns:a16="http://schemas.microsoft.com/office/drawing/2014/main" id="{D8B395B1-3C0A-0248-95E4-B787D44AAE04}"/>
              </a:ext>
            </a:extLst>
          </p:cNvPr>
          <p:cNvSpPr/>
          <p:nvPr/>
        </p:nvSpPr>
        <p:spPr>
          <a:xfrm>
            <a:off x="10508229" y="1522896"/>
            <a:ext cx="1441260" cy="2867735"/>
          </a:xfrm>
          <a:prstGeom prst="roundRect">
            <a:avLst>
              <a:gd name="adj" fmla="val 16667"/>
            </a:avLst>
          </a:prstGeom>
          <a:noFill/>
          <a:ln w="9525" cap="flat" cmpd="sng">
            <a:solidFill>
              <a:srgbClr val="205867"/>
            </a:solidFill>
            <a:prstDash val="lgDashDot"/>
            <a:round/>
            <a:headEnd type="none" w="sm" len="sm"/>
            <a:tailEnd type="none" w="sm" len="sm"/>
          </a:ln>
        </p:spPr>
        <p:txBody>
          <a:bodyPr spcFirstLastPara="1" wrap="square" lIns="38350" tIns="19150" rIns="38350" bIns="19150" anchor="ctr" anchorCtr="0">
            <a:noAutofit/>
          </a:bodyPr>
          <a:lstStyle/>
          <a:p>
            <a:pPr marL="0" marR="0" lvl="0" indent="0" algn="ctr" rtl="0">
              <a:spcBef>
                <a:spcPts val="0"/>
              </a:spcBef>
              <a:spcAft>
                <a:spcPts val="0"/>
              </a:spcAft>
              <a:buNone/>
            </a:pPr>
            <a:endParaRPr sz="1867">
              <a:solidFill>
                <a:srgbClr val="FFFFFF"/>
              </a:solidFill>
              <a:latin typeface="Calibri"/>
              <a:ea typeface="Calibri"/>
              <a:cs typeface="Calibri"/>
              <a:sym typeface="Calibri"/>
            </a:endParaRPr>
          </a:p>
        </p:txBody>
      </p:sp>
      <p:sp>
        <p:nvSpPr>
          <p:cNvPr id="56" name="Google Shape;429;p45">
            <a:extLst>
              <a:ext uri="{FF2B5EF4-FFF2-40B4-BE49-F238E27FC236}">
                <a16:creationId xmlns:a16="http://schemas.microsoft.com/office/drawing/2014/main" id="{5788FBF1-FA14-FC4E-998C-D844672FDA48}"/>
              </a:ext>
            </a:extLst>
          </p:cNvPr>
          <p:cNvSpPr txBox="1"/>
          <p:nvPr/>
        </p:nvSpPr>
        <p:spPr>
          <a:xfrm>
            <a:off x="10470639" y="1541164"/>
            <a:ext cx="1411222" cy="493422"/>
          </a:xfrm>
          <a:prstGeom prst="rect">
            <a:avLst/>
          </a:prstGeom>
          <a:noFill/>
          <a:ln>
            <a:noFill/>
          </a:ln>
        </p:spPr>
        <p:txBody>
          <a:bodyPr spcFirstLastPara="1" wrap="square" lIns="38350" tIns="19150" rIns="38350" bIns="19150" anchor="t" anchorCtr="0">
            <a:noAutofit/>
          </a:bodyPr>
          <a:lstStyle/>
          <a:p>
            <a:pPr marL="0" marR="0" lvl="0" indent="0" algn="ctr" rtl="0">
              <a:spcBef>
                <a:spcPts val="0"/>
              </a:spcBef>
              <a:spcAft>
                <a:spcPts val="0"/>
              </a:spcAft>
              <a:buNone/>
            </a:pPr>
            <a:r>
              <a:rPr lang="en-US" sz="1467" dirty="0">
                <a:solidFill>
                  <a:srgbClr val="205867"/>
                </a:solidFill>
                <a:latin typeface="Calibri"/>
                <a:ea typeface="Calibri"/>
                <a:cs typeface="Calibri"/>
                <a:sym typeface="Calibri"/>
              </a:rPr>
              <a:t>Web Portals</a:t>
            </a:r>
            <a:endParaRPr sz="2400" dirty="0">
              <a:solidFill>
                <a:schemeClr val="dk1"/>
              </a:solidFill>
              <a:latin typeface="Arial"/>
              <a:ea typeface="Arial"/>
              <a:cs typeface="Arial"/>
              <a:sym typeface="Arial"/>
            </a:endParaRPr>
          </a:p>
        </p:txBody>
      </p:sp>
      <p:sp>
        <p:nvSpPr>
          <p:cNvPr id="57" name="Google Shape;430;p45">
            <a:extLst>
              <a:ext uri="{FF2B5EF4-FFF2-40B4-BE49-F238E27FC236}">
                <a16:creationId xmlns:a16="http://schemas.microsoft.com/office/drawing/2014/main" id="{BC8345F5-6CB0-B94E-8B25-CF1E9CFFCD43}"/>
              </a:ext>
            </a:extLst>
          </p:cNvPr>
          <p:cNvSpPr/>
          <p:nvPr/>
        </p:nvSpPr>
        <p:spPr>
          <a:xfrm>
            <a:off x="10649016" y="1902412"/>
            <a:ext cx="1126800" cy="427800"/>
          </a:xfrm>
          <a:prstGeom prst="round1Rect">
            <a:avLst>
              <a:gd name="adj" fmla="val 16667"/>
            </a:avLst>
          </a:prstGeom>
          <a:solidFill>
            <a:schemeClr val="accent1"/>
          </a:solidFill>
          <a:ln w="9525" cap="flat" cmpd="sng">
            <a:solidFill>
              <a:srgbClr val="205867"/>
            </a:solidFill>
            <a:prstDash val="solid"/>
            <a:round/>
            <a:headEnd type="none" w="sm" len="sm"/>
            <a:tailEnd type="none" w="sm" len="sm"/>
          </a:ln>
        </p:spPr>
        <p:txBody>
          <a:bodyPr spcFirstLastPara="1" wrap="square" lIns="38350" tIns="19150" rIns="38350" bIns="19150" anchor="ctr" anchorCtr="0">
            <a:noAutofit/>
          </a:bodyPr>
          <a:lstStyle/>
          <a:p>
            <a:pPr marL="0" marR="0" lvl="0" indent="0" algn="ctr" rtl="0">
              <a:spcBef>
                <a:spcPts val="0"/>
              </a:spcBef>
              <a:spcAft>
                <a:spcPts val="0"/>
              </a:spcAft>
              <a:buNone/>
            </a:pPr>
            <a:r>
              <a:rPr lang="en-US" sz="1467" b="1" dirty="0">
                <a:solidFill>
                  <a:srgbClr val="FFFFFF"/>
                </a:solidFill>
                <a:latin typeface="Calibri"/>
                <a:ea typeface="Calibri"/>
                <a:cs typeface="Calibri"/>
                <a:sym typeface="Calibri"/>
              </a:rPr>
              <a:t>Parent Portal</a:t>
            </a:r>
          </a:p>
        </p:txBody>
      </p:sp>
      <p:sp>
        <p:nvSpPr>
          <p:cNvPr id="58" name="Google Shape;430;p45">
            <a:extLst>
              <a:ext uri="{FF2B5EF4-FFF2-40B4-BE49-F238E27FC236}">
                <a16:creationId xmlns:a16="http://schemas.microsoft.com/office/drawing/2014/main" id="{3D3D7ADC-82B6-2A42-A4E7-73BECA9EF283}"/>
              </a:ext>
            </a:extLst>
          </p:cNvPr>
          <p:cNvSpPr/>
          <p:nvPr/>
        </p:nvSpPr>
        <p:spPr>
          <a:xfrm>
            <a:off x="10656741" y="2905359"/>
            <a:ext cx="1126800" cy="427800"/>
          </a:xfrm>
          <a:prstGeom prst="round1Rect">
            <a:avLst>
              <a:gd name="adj" fmla="val 16667"/>
            </a:avLst>
          </a:prstGeom>
          <a:solidFill>
            <a:schemeClr val="accent1"/>
          </a:solidFill>
          <a:ln w="9525" cap="flat" cmpd="sng">
            <a:solidFill>
              <a:srgbClr val="205867"/>
            </a:solidFill>
            <a:prstDash val="solid"/>
            <a:round/>
            <a:headEnd type="none" w="sm" len="sm"/>
            <a:tailEnd type="none" w="sm" len="sm"/>
          </a:ln>
        </p:spPr>
        <p:txBody>
          <a:bodyPr spcFirstLastPara="1" wrap="square" lIns="38350" tIns="19150" rIns="38350" bIns="19150" anchor="ctr" anchorCtr="0">
            <a:noAutofit/>
          </a:bodyPr>
          <a:lstStyle/>
          <a:p>
            <a:pPr marL="0" marR="0" lvl="0" indent="0" algn="ctr" rtl="0">
              <a:spcBef>
                <a:spcPts val="0"/>
              </a:spcBef>
              <a:spcAft>
                <a:spcPts val="0"/>
              </a:spcAft>
              <a:buNone/>
            </a:pPr>
            <a:r>
              <a:rPr lang="en-US" sz="1467" b="1" dirty="0">
                <a:solidFill>
                  <a:srgbClr val="FFFFFF"/>
                </a:solidFill>
                <a:latin typeface="Calibri"/>
                <a:ea typeface="Calibri"/>
                <a:cs typeface="Calibri"/>
                <a:sym typeface="Calibri"/>
              </a:rPr>
              <a:t>Educator Portal</a:t>
            </a:r>
          </a:p>
        </p:txBody>
      </p:sp>
      <p:sp>
        <p:nvSpPr>
          <p:cNvPr id="59" name="Google Shape;430;p45">
            <a:extLst>
              <a:ext uri="{FF2B5EF4-FFF2-40B4-BE49-F238E27FC236}">
                <a16:creationId xmlns:a16="http://schemas.microsoft.com/office/drawing/2014/main" id="{47DA79DC-1324-134B-BC22-8CF12F578C26}"/>
              </a:ext>
            </a:extLst>
          </p:cNvPr>
          <p:cNvSpPr/>
          <p:nvPr/>
        </p:nvSpPr>
        <p:spPr>
          <a:xfrm>
            <a:off x="10625084" y="3892344"/>
            <a:ext cx="1126800" cy="427800"/>
          </a:xfrm>
          <a:prstGeom prst="round1Rect">
            <a:avLst>
              <a:gd name="adj" fmla="val 16667"/>
            </a:avLst>
          </a:prstGeom>
          <a:solidFill>
            <a:schemeClr val="accent1"/>
          </a:solidFill>
          <a:ln w="9525" cap="flat" cmpd="sng">
            <a:solidFill>
              <a:srgbClr val="205867"/>
            </a:solidFill>
            <a:prstDash val="solid"/>
            <a:round/>
            <a:headEnd type="none" w="sm" len="sm"/>
            <a:tailEnd type="none" w="sm" len="sm"/>
          </a:ln>
        </p:spPr>
        <p:txBody>
          <a:bodyPr spcFirstLastPara="1" wrap="square" lIns="38350" tIns="19150" rIns="38350" bIns="19150" anchor="ctr" anchorCtr="0">
            <a:noAutofit/>
          </a:bodyPr>
          <a:lstStyle/>
          <a:p>
            <a:pPr marL="0" marR="0" lvl="0" indent="0" algn="ctr" rtl="0">
              <a:spcBef>
                <a:spcPts val="0"/>
              </a:spcBef>
              <a:spcAft>
                <a:spcPts val="0"/>
              </a:spcAft>
              <a:buNone/>
            </a:pPr>
            <a:r>
              <a:rPr lang="en-US" sz="1467" b="1" dirty="0">
                <a:solidFill>
                  <a:srgbClr val="FFFFFF"/>
                </a:solidFill>
                <a:latin typeface="Calibri"/>
                <a:ea typeface="Calibri"/>
                <a:cs typeface="Calibri"/>
                <a:sym typeface="Calibri"/>
              </a:rPr>
              <a:t>Student Portfolios</a:t>
            </a:r>
          </a:p>
        </p:txBody>
      </p:sp>
      <p:sp>
        <p:nvSpPr>
          <p:cNvPr id="60" name="Google Shape;414;p45">
            <a:extLst>
              <a:ext uri="{FF2B5EF4-FFF2-40B4-BE49-F238E27FC236}">
                <a16:creationId xmlns:a16="http://schemas.microsoft.com/office/drawing/2014/main" id="{597D5C44-CC8B-404A-90AA-C24123F870FF}"/>
              </a:ext>
            </a:extLst>
          </p:cNvPr>
          <p:cNvSpPr/>
          <p:nvPr/>
        </p:nvSpPr>
        <p:spPr>
          <a:xfrm>
            <a:off x="7849390" y="3557743"/>
            <a:ext cx="903807" cy="576300"/>
          </a:xfrm>
          <a:prstGeom prst="round1Rect">
            <a:avLst>
              <a:gd name="adj" fmla="val 16667"/>
            </a:avLst>
          </a:prstGeom>
          <a:solidFill>
            <a:srgbClr val="0DB2C9"/>
          </a:solidFill>
          <a:ln w="9525" cap="flat" cmpd="sng">
            <a:solidFill>
              <a:srgbClr val="205867"/>
            </a:solidFill>
            <a:prstDash val="solid"/>
            <a:round/>
            <a:headEnd type="none" w="sm" len="sm"/>
            <a:tailEnd type="none" w="sm" len="sm"/>
          </a:ln>
        </p:spPr>
        <p:txBody>
          <a:bodyPr spcFirstLastPara="1" wrap="square" lIns="38350" tIns="19150" rIns="38350" bIns="19150" anchor="ctr" anchorCtr="0">
            <a:noAutofit/>
          </a:bodyPr>
          <a:lstStyle/>
          <a:p>
            <a:pPr marL="0" marR="0" lvl="0" indent="0" algn="ctr" rtl="0">
              <a:spcBef>
                <a:spcPts val="0"/>
              </a:spcBef>
              <a:spcAft>
                <a:spcPts val="0"/>
              </a:spcAft>
              <a:buNone/>
            </a:pPr>
            <a:r>
              <a:rPr lang="en-US" sz="1467" dirty="0">
                <a:solidFill>
                  <a:srgbClr val="FFFFFF"/>
                </a:solidFill>
                <a:latin typeface="Calibri"/>
                <a:cs typeface="Calibri"/>
                <a:sym typeface="Calibri"/>
              </a:rPr>
              <a:t>Open Studios</a:t>
            </a:r>
            <a:endParaRPr sz="2400" dirty="0">
              <a:solidFill>
                <a:schemeClr val="dk1"/>
              </a:solidFill>
              <a:latin typeface="Arial"/>
              <a:ea typeface="Arial"/>
              <a:cs typeface="Arial"/>
              <a:sym typeface="Arial"/>
            </a:endParaRPr>
          </a:p>
        </p:txBody>
      </p:sp>
      <p:sp>
        <p:nvSpPr>
          <p:cNvPr id="61" name="Google Shape;430;p45">
            <a:extLst>
              <a:ext uri="{FF2B5EF4-FFF2-40B4-BE49-F238E27FC236}">
                <a16:creationId xmlns:a16="http://schemas.microsoft.com/office/drawing/2014/main" id="{DAF57B2C-DCDA-4748-9F6F-49805210ACFC}"/>
              </a:ext>
            </a:extLst>
          </p:cNvPr>
          <p:cNvSpPr/>
          <p:nvPr/>
        </p:nvSpPr>
        <p:spPr>
          <a:xfrm>
            <a:off x="10646860" y="2403848"/>
            <a:ext cx="1126800" cy="427800"/>
          </a:xfrm>
          <a:prstGeom prst="round1Rect">
            <a:avLst>
              <a:gd name="adj" fmla="val 16667"/>
            </a:avLst>
          </a:prstGeom>
          <a:solidFill>
            <a:schemeClr val="accent1"/>
          </a:solidFill>
          <a:ln w="9525" cap="flat" cmpd="sng">
            <a:solidFill>
              <a:srgbClr val="205867"/>
            </a:solidFill>
            <a:prstDash val="solid"/>
            <a:round/>
            <a:headEnd type="none" w="sm" len="sm"/>
            <a:tailEnd type="none" w="sm" len="sm"/>
          </a:ln>
        </p:spPr>
        <p:txBody>
          <a:bodyPr spcFirstLastPara="1" wrap="square" lIns="38350" tIns="19150" rIns="38350" bIns="19150" anchor="ctr" anchorCtr="0">
            <a:noAutofit/>
          </a:bodyPr>
          <a:lstStyle/>
          <a:p>
            <a:pPr marL="0" marR="0" lvl="0" indent="0" algn="ctr" rtl="0">
              <a:spcBef>
                <a:spcPts val="0"/>
              </a:spcBef>
              <a:spcAft>
                <a:spcPts val="0"/>
              </a:spcAft>
              <a:buNone/>
            </a:pPr>
            <a:r>
              <a:rPr lang="en-US" sz="1467" b="1" dirty="0">
                <a:solidFill>
                  <a:srgbClr val="FFFFFF"/>
                </a:solidFill>
                <a:latin typeface="Calibri"/>
                <a:ea typeface="Calibri"/>
                <a:cs typeface="Calibri"/>
                <a:sym typeface="Calibri"/>
              </a:rPr>
              <a:t>Student Portal</a:t>
            </a:r>
          </a:p>
        </p:txBody>
      </p:sp>
      <p:sp>
        <p:nvSpPr>
          <p:cNvPr id="62" name="Google Shape;430;p45">
            <a:extLst>
              <a:ext uri="{FF2B5EF4-FFF2-40B4-BE49-F238E27FC236}">
                <a16:creationId xmlns:a16="http://schemas.microsoft.com/office/drawing/2014/main" id="{92F26C9A-E833-3542-82D2-638E25734725}"/>
              </a:ext>
            </a:extLst>
          </p:cNvPr>
          <p:cNvSpPr/>
          <p:nvPr/>
        </p:nvSpPr>
        <p:spPr>
          <a:xfrm>
            <a:off x="10625084" y="3406795"/>
            <a:ext cx="1126800" cy="427800"/>
          </a:xfrm>
          <a:prstGeom prst="round1Rect">
            <a:avLst>
              <a:gd name="adj" fmla="val 16667"/>
            </a:avLst>
          </a:prstGeom>
          <a:solidFill>
            <a:schemeClr val="accent1"/>
          </a:solidFill>
          <a:ln w="9525" cap="flat" cmpd="sng">
            <a:solidFill>
              <a:srgbClr val="205867"/>
            </a:solidFill>
            <a:prstDash val="solid"/>
            <a:round/>
            <a:headEnd type="none" w="sm" len="sm"/>
            <a:tailEnd type="none" w="sm" len="sm"/>
          </a:ln>
        </p:spPr>
        <p:txBody>
          <a:bodyPr spcFirstLastPara="1" wrap="square" lIns="38350" tIns="19150" rIns="38350" bIns="19150" anchor="ctr" anchorCtr="0">
            <a:noAutofit/>
          </a:bodyPr>
          <a:lstStyle/>
          <a:p>
            <a:pPr marL="0" marR="0" lvl="0" indent="0" algn="ctr" rtl="0">
              <a:spcBef>
                <a:spcPts val="0"/>
              </a:spcBef>
              <a:spcAft>
                <a:spcPts val="0"/>
              </a:spcAft>
              <a:buNone/>
            </a:pPr>
            <a:r>
              <a:rPr lang="en-US" sz="1467" b="1" dirty="0">
                <a:solidFill>
                  <a:srgbClr val="FFFFFF"/>
                </a:solidFill>
                <a:latin typeface="Calibri"/>
                <a:ea typeface="Calibri"/>
                <a:cs typeface="Calibri"/>
                <a:sym typeface="Calibri"/>
              </a:rPr>
              <a:t>Community Showcasing</a:t>
            </a:r>
          </a:p>
        </p:txBody>
      </p:sp>
      <p:sp>
        <p:nvSpPr>
          <p:cNvPr id="63" name="Google Shape;414;p45">
            <a:extLst>
              <a:ext uri="{FF2B5EF4-FFF2-40B4-BE49-F238E27FC236}">
                <a16:creationId xmlns:a16="http://schemas.microsoft.com/office/drawing/2014/main" id="{4AF653AF-1808-7348-A520-C3656B717C9E}"/>
              </a:ext>
            </a:extLst>
          </p:cNvPr>
          <p:cNvSpPr/>
          <p:nvPr/>
        </p:nvSpPr>
        <p:spPr>
          <a:xfrm>
            <a:off x="8870052" y="3576605"/>
            <a:ext cx="1174498" cy="576300"/>
          </a:xfrm>
          <a:prstGeom prst="round1Rect">
            <a:avLst>
              <a:gd name="adj" fmla="val 16667"/>
            </a:avLst>
          </a:prstGeom>
          <a:solidFill>
            <a:srgbClr val="0DB2C9"/>
          </a:solidFill>
          <a:ln w="9525" cap="flat" cmpd="sng">
            <a:solidFill>
              <a:srgbClr val="205867"/>
            </a:solidFill>
            <a:prstDash val="solid"/>
            <a:round/>
            <a:headEnd type="none" w="sm" len="sm"/>
            <a:tailEnd type="none" w="sm" len="sm"/>
          </a:ln>
        </p:spPr>
        <p:txBody>
          <a:bodyPr spcFirstLastPara="1" wrap="square" lIns="38350" tIns="19150" rIns="38350" bIns="19150" anchor="ctr" anchorCtr="0">
            <a:noAutofit/>
          </a:bodyPr>
          <a:lstStyle/>
          <a:p>
            <a:pPr marL="0" marR="0" lvl="0" indent="0" algn="ctr" rtl="0">
              <a:spcBef>
                <a:spcPts val="0"/>
              </a:spcBef>
              <a:spcAft>
                <a:spcPts val="0"/>
              </a:spcAft>
              <a:buNone/>
            </a:pPr>
            <a:r>
              <a:rPr lang="en-US" sz="1467" dirty="0">
                <a:solidFill>
                  <a:srgbClr val="FFFFFF"/>
                </a:solidFill>
                <a:latin typeface="Calibri"/>
                <a:cs typeface="Calibri"/>
                <a:sym typeface="Calibri"/>
              </a:rPr>
              <a:t>K-8 CS Curriculum</a:t>
            </a:r>
            <a:endParaRPr sz="24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61870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idx="4294967295"/>
          </p:nvPr>
        </p:nvSpPr>
        <p:spPr>
          <a:xfrm>
            <a:off x="2070411" y="130175"/>
            <a:ext cx="8018153" cy="762000"/>
          </a:xfrm>
        </p:spPr>
        <p:txBody>
          <a:bodyPr>
            <a:noAutofit/>
          </a:bodyPr>
          <a:lstStyle/>
          <a:p>
            <a:pPr>
              <a:lnSpc>
                <a:spcPct val="100000"/>
              </a:lnSpc>
            </a:pPr>
            <a:r>
              <a:rPr lang="en-US" sz="4000" b="1" dirty="0">
                <a:solidFill>
                  <a:schemeClr val="accent2"/>
                </a:solidFill>
              </a:rPr>
              <a:t>Update of the Project</a:t>
            </a:r>
          </a:p>
        </p:txBody>
      </p:sp>
      <p:sp>
        <p:nvSpPr>
          <p:cNvPr id="3" name="Rectangle 2">
            <a:extLst>
              <a:ext uri="{FF2B5EF4-FFF2-40B4-BE49-F238E27FC236}">
                <a16:creationId xmlns:a16="http://schemas.microsoft.com/office/drawing/2014/main" id="{9FB79048-47FA-5D45-8718-51A15EDE240A}"/>
              </a:ext>
            </a:extLst>
          </p:cNvPr>
          <p:cNvSpPr/>
          <p:nvPr/>
        </p:nvSpPr>
        <p:spPr>
          <a:xfrm>
            <a:off x="114108" y="766732"/>
            <a:ext cx="8018153" cy="5940088"/>
          </a:xfrm>
          <a:prstGeom prst="rect">
            <a:avLst/>
          </a:prstGeom>
        </p:spPr>
        <p:txBody>
          <a:bodyPr wrap="square">
            <a:spAutoFit/>
          </a:bodyPr>
          <a:lstStyle/>
          <a:p>
            <a:pPr marL="285750" indent="-285750">
              <a:buFont typeface="Arial" panose="020B0604020202020204" pitchFamily="34" charset="0"/>
              <a:buChar char="•"/>
            </a:pPr>
            <a:r>
              <a:rPr lang="en-US" sz="2000" b="1" dirty="0"/>
              <a:t>New sociotechnical outcomes</a:t>
            </a:r>
          </a:p>
          <a:p>
            <a:pPr marL="800100" lvl="1" indent="-342900">
              <a:buFont typeface="Arial" panose="020B0604020202020204" pitchFamily="34" charset="0"/>
              <a:buChar char="•"/>
            </a:pPr>
            <a:r>
              <a:rPr lang="en-US" sz="2000" b="1" dirty="0"/>
              <a:t>6</a:t>
            </a:r>
            <a:r>
              <a:rPr lang="en-US" sz="2000" b="1" baseline="30000" dirty="0"/>
              <a:t>th</a:t>
            </a:r>
            <a:r>
              <a:rPr lang="en-US" sz="2000" b="1" dirty="0"/>
              <a:t> grade STEM citywide design challenge </a:t>
            </a:r>
            <a:r>
              <a:rPr lang="en-US" sz="2000" dirty="0"/>
              <a:t>that requires students </a:t>
            </a:r>
          </a:p>
          <a:p>
            <a:pPr marL="800100" lvl="1" indent="-342900">
              <a:buFont typeface="Arial" panose="020B0604020202020204" pitchFamily="34" charset="0"/>
              <a:buChar char="•"/>
            </a:pPr>
            <a:r>
              <a:rPr lang="en-US" sz="2000" dirty="0"/>
              <a:t>to use formal and informal learning spaces</a:t>
            </a:r>
          </a:p>
          <a:p>
            <a:pPr marL="800100" lvl="1" indent="-342900">
              <a:buFont typeface="Arial" panose="020B0604020202020204" pitchFamily="34" charset="0"/>
              <a:buChar char="•"/>
            </a:pPr>
            <a:r>
              <a:rPr lang="en-US" sz="2000" dirty="0"/>
              <a:t>Integration of </a:t>
            </a:r>
            <a:r>
              <a:rPr lang="en-US" sz="2000" b="1" dirty="0"/>
              <a:t>ArcGIS community analysis tools </a:t>
            </a:r>
            <a:r>
              <a:rPr lang="en-US" sz="2000" dirty="0"/>
              <a:t>to visualize and </a:t>
            </a:r>
            <a:br>
              <a:rPr lang="en-US" sz="2000" dirty="0"/>
            </a:br>
            <a:r>
              <a:rPr lang="en-US" sz="2000" dirty="0"/>
              <a:t>quantify the unequal </a:t>
            </a:r>
            <a:r>
              <a:rPr lang="en-US" sz="2000" i="1" dirty="0"/>
              <a:t>“cost of participation”</a:t>
            </a:r>
            <a:endParaRPr lang="en-US" sz="2000" dirty="0"/>
          </a:p>
          <a:p>
            <a:pPr marL="800100" lvl="1" indent="-342900">
              <a:buFont typeface="Arial" panose="020B0604020202020204" pitchFamily="34" charset="0"/>
              <a:buChar char="•"/>
            </a:pPr>
            <a:r>
              <a:rPr lang="en-US" sz="2000" b="1" dirty="0"/>
              <a:t>Revamped EL3 ecosystem platform </a:t>
            </a:r>
            <a:r>
              <a:rPr lang="en-US" sz="2000" dirty="0"/>
              <a:t>with privacy policies, data sharing and research agreements necessary to enable educators to work together in support of student learning across formal and informal learning spaces</a:t>
            </a:r>
          </a:p>
          <a:p>
            <a:pPr marL="742950" lvl="1"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 </a:t>
            </a:r>
            <a:r>
              <a:rPr lang="en-US" sz="2000" b="1" dirty="0"/>
              <a:t>Major community outcomes </a:t>
            </a:r>
          </a:p>
          <a:p>
            <a:pPr marL="742950" lvl="1" indent="-285750">
              <a:buFont typeface="Arial" panose="020B0604020202020204" pitchFamily="34" charset="0"/>
              <a:buChar char="•"/>
            </a:pPr>
            <a:r>
              <a:rPr lang="en-US" sz="2000" dirty="0"/>
              <a:t>Establishing</a:t>
            </a:r>
            <a:r>
              <a:rPr lang="en-US" sz="2000" b="1" i="1" dirty="0"/>
              <a:t> </a:t>
            </a:r>
            <a:r>
              <a:rPr lang="en-US" sz="2000" i="1" dirty="0"/>
              <a:t>Trust and Social Capital</a:t>
            </a:r>
            <a:endParaRPr lang="en-US" sz="2000" dirty="0"/>
          </a:p>
          <a:p>
            <a:pPr marL="742950" lvl="1" indent="-285750">
              <a:buFont typeface="Arial" panose="020B0604020202020204" pitchFamily="34" charset="0"/>
              <a:buChar char="•"/>
            </a:pPr>
            <a:r>
              <a:rPr lang="en-US" sz="2000" dirty="0"/>
              <a:t>Opened and staffed new 3500 </a:t>
            </a:r>
            <a:r>
              <a:rPr lang="en-US" sz="2000" dirty="0" err="1"/>
              <a:t>sq</a:t>
            </a:r>
            <a:r>
              <a:rPr lang="en-US" sz="2000" dirty="0"/>
              <a:t> ft OST computational making learning hub in an area subjected to systematic disinvestment since the days of redlining</a:t>
            </a:r>
          </a:p>
          <a:p>
            <a:pPr marL="742950" lvl="1" indent="-285750">
              <a:buFont typeface="Arial" panose="020B0604020202020204" pitchFamily="34" charset="0"/>
              <a:buChar char="•"/>
            </a:pPr>
            <a:r>
              <a:rPr lang="en-US" sz="2000" dirty="0"/>
              <a:t>STEM shared-equipment program between school district, OST providers, and Evanston Public Library</a:t>
            </a:r>
          </a:p>
          <a:p>
            <a:pPr marL="285750" indent="-285750">
              <a:buFont typeface="Arial" panose="020B0604020202020204" pitchFamily="34" charset="0"/>
              <a:buChar char="•"/>
            </a:pPr>
            <a:endParaRPr lang="en-US" sz="2000" b="1" dirty="0"/>
          </a:p>
          <a:p>
            <a:endParaRPr lang="en-US" sz="2000" b="1" dirty="0"/>
          </a:p>
        </p:txBody>
      </p:sp>
      <p:sp>
        <p:nvSpPr>
          <p:cNvPr id="4" name="TextBox 3">
            <a:extLst>
              <a:ext uri="{FF2B5EF4-FFF2-40B4-BE49-F238E27FC236}">
                <a16:creationId xmlns:a16="http://schemas.microsoft.com/office/drawing/2014/main" id="{83789269-9572-8D44-AAD0-33E97C37DA2D}"/>
              </a:ext>
            </a:extLst>
          </p:cNvPr>
          <p:cNvSpPr txBox="1"/>
          <p:nvPr/>
        </p:nvSpPr>
        <p:spPr>
          <a:xfrm>
            <a:off x="3864429" y="1894114"/>
            <a:ext cx="45719" cy="369332"/>
          </a:xfrm>
          <a:prstGeom prst="rect">
            <a:avLst/>
          </a:prstGeom>
          <a:noFill/>
        </p:spPr>
        <p:txBody>
          <a:bodyPr wrap="square" rtlCol="0">
            <a:spAutoFit/>
          </a:bodyPr>
          <a:lstStyle/>
          <a:p>
            <a:endParaRPr lang="en-US" dirty="0"/>
          </a:p>
        </p:txBody>
      </p:sp>
      <p:pic>
        <p:nvPicPr>
          <p:cNvPr id="7" name="Picture 6">
            <a:extLst>
              <a:ext uri="{FF2B5EF4-FFF2-40B4-BE49-F238E27FC236}">
                <a16:creationId xmlns:a16="http://schemas.microsoft.com/office/drawing/2014/main" id="{94E2288C-086C-A44D-A7C2-0C739FFD47B5}"/>
              </a:ext>
            </a:extLst>
          </p:cNvPr>
          <p:cNvPicPr>
            <a:picLocks noChangeAspect="1"/>
          </p:cNvPicPr>
          <p:nvPr/>
        </p:nvPicPr>
        <p:blipFill rotWithShape="1">
          <a:blip r:embed="rId3"/>
          <a:srcRect l="17110" r="9719"/>
          <a:stretch/>
        </p:blipFill>
        <p:spPr>
          <a:xfrm>
            <a:off x="8244590" y="1138987"/>
            <a:ext cx="3947410" cy="4919007"/>
          </a:xfrm>
          <a:prstGeom prst="rect">
            <a:avLst/>
          </a:prstGeom>
        </p:spPr>
      </p:pic>
    </p:spTree>
    <p:extLst>
      <p:ext uri="{BB962C8B-B14F-4D97-AF65-F5344CB8AC3E}">
        <p14:creationId xmlns:p14="http://schemas.microsoft.com/office/powerpoint/2010/main" val="210706029"/>
      </p:ext>
    </p:extLst>
  </p:cSld>
  <p:clrMapOvr>
    <a:masterClrMapping/>
  </p:clrMapOvr>
  <p:transition spd="slow" advTm="65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idx="4294967295"/>
          </p:nvPr>
        </p:nvSpPr>
        <p:spPr>
          <a:xfrm>
            <a:off x="1042988" y="301625"/>
            <a:ext cx="9486900" cy="762000"/>
          </a:xfrm>
        </p:spPr>
        <p:txBody>
          <a:bodyPr>
            <a:noAutofit/>
          </a:bodyPr>
          <a:lstStyle/>
          <a:p>
            <a:pPr>
              <a:lnSpc>
                <a:spcPct val="100000"/>
              </a:lnSpc>
            </a:pPr>
            <a:r>
              <a:rPr lang="en-US" sz="4000" b="1" dirty="0">
                <a:solidFill>
                  <a:schemeClr val="accent2"/>
                </a:solidFill>
              </a:rPr>
              <a:t>Anticipated outcomes and success measures in the next year</a:t>
            </a:r>
          </a:p>
        </p:txBody>
      </p:sp>
      <p:sp>
        <p:nvSpPr>
          <p:cNvPr id="2" name="TextBox 1"/>
          <p:cNvSpPr txBox="1"/>
          <p:nvPr/>
        </p:nvSpPr>
        <p:spPr>
          <a:xfrm>
            <a:off x="1551978" y="1662728"/>
            <a:ext cx="8018153" cy="4524315"/>
          </a:xfrm>
          <a:prstGeom prst="rect">
            <a:avLst/>
          </a:prstGeom>
          <a:noFill/>
        </p:spPr>
        <p:txBody>
          <a:bodyPr wrap="square" rtlCol="0">
            <a:spAutoFit/>
          </a:bodyPr>
          <a:lstStyle/>
          <a:p>
            <a:pPr marL="285750" lvl="0" indent="-285750" algn="just">
              <a:buFont typeface="Arial" panose="020B0604020202020204" pitchFamily="34" charset="0"/>
              <a:buChar char="•"/>
            </a:pPr>
            <a:r>
              <a:rPr lang="en-US" sz="2400" b="1" dirty="0"/>
              <a:t>Mobile interactive maps </a:t>
            </a:r>
            <a:r>
              <a:rPr lang="en-US" sz="2400" dirty="0"/>
              <a:t>that reveal the out-of-school learning ecosystem to drive decision-making about what is offered and facilitate families to curate and select opportunities</a:t>
            </a:r>
          </a:p>
          <a:p>
            <a:pPr marL="285750" lvl="0" indent="-285750" algn="just">
              <a:buFont typeface="Arial" panose="020B0604020202020204" pitchFamily="34" charset="0"/>
              <a:buChar char="•"/>
            </a:pPr>
            <a:endParaRPr lang="en-US" sz="2400" dirty="0"/>
          </a:p>
          <a:p>
            <a:pPr marL="285750" lvl="0" indent="-285750">
              <a:buFont typeface="Arial" panose="020B0604020202020204" pitchFamily="34" charset="0"/>
              <a:buChar char="•"/>
            </a:pPr>
            <a:r>
              <a:rPr lang="en-US" sz="2400" b="1" dirty="0"/>
              <a:t>Shared</a:t>
            </a:r>
            <a:r>
              <a:rPr lang="en-US" sz="2400" dirty="0"/>
              <a:t> </a:t>
            </a:r>
            <a:r>
              <a:rPr lang="en-US" sz="2400" b="1" dirty="0"/>
              <a:t>language and understanding </a:t>
            </a:r>
            <a:r>
              <a:rPr lang="en-US" sz="2400" dirty="0"/>
              <a:t>of the current STEAM interest exploration landscape across race and social economics in Evanston to inform community expectations and drive development of new programming</a:t>
            </a:r>
          </a:p>
          <a:p>
            <a:pPr marL="285750" lvl="0" indent="-285750">
              <a:buFont typeface="Arial" panose="020B0604020202020204" pitchFamily="34" charset="0"/>
              <a:buChar char="•"/>
            </a:pPr>
            <a:endParaRPr lang="en-US" sz="2400" dirty="0"/>
          </a:p>
          <a:p>
            <a:pPr marL="285750" lvl="0" indent="-285750">
              <a:buFont typeface="Arial" panose="020B0604020202020204" pitchFamily="34" charset="0"/>
              <a:buChar char="•"/>
            </a:pPr>
            <a:r>
              <a:rPr lang="en-US" sz="2400" dirty="0"/>
              <a:t>School </a:t>
            </a:r>
            <a:r>
              <a:rPr lang="en-US" sz="2400" b="1" dirty="0"/>
              <a:t>district ownership </a:t>
            </a:r>
            <a:r>
              <a:rPr lang="en-US" sz="2400" dirty="0"/>
              <a:t>of the goal to increase family understanding and participation in OST activities</a:t>
            </a:r>
          </a:p>
        </p:txBody>
      </p:sp>
    </p:spTree>
    <p:extLst>
      <p:ext uri="{BB962C8B-B14F-4D97-AF65-F5344CB8AC3E}">
        <p14:creationId xmlns:p14="http://schemas.microsoft.com/office/powerpoint/2010/main" val="3262247717"/>
      </p:ext>
    </p:extLst>
  </p:cSld>
  <p:clrMapOvr>
    <a:masterClrMapping/>
  </p:clrMapOvr>
  <p:transition spd="slow" advTm="6500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17237</TotalTime>
  <Words>403</Words>
  <Application>Microsoft Macintosh PowerPoint</Application>
  <PresentationFormat>Widescreen</PresentationFormat>
  <Paragraphs>79</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Fira Sans</vt:lpstr>
      <vt:lpstr>Roboto</vt:lpstr>
      <vt:lpstr>Office Theme</vt:lpstr>
      <vt:lpstr>PowerPoint Presentation</vt:lpstr>
      <vt:lpstr>PowerPoint Presentation</vt:lpstr>
      <vt:lpstr>i4All Learning Infrastructure</vt:lpstr>
      <vt:lpstr>Update of the Project</vt:lpstr>
      <vt:lpstr>Anticipated outcomes and success measures in the next year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Nilsen, Wendy</dc:creator>
  <cp:keywords/>
  <dc:description/>
  <cp:lastModifiedBy>Nichole Pinkard</cp:lastModifiedBy>
  <cp:revision>130</cp:revision>
  <dcterms:created xsi:type="dcterms:W3CDTF">2016-01-15T22:20:06Z</dcterms:created>
  <dcterms:modified xsi:type="dcterms:W3CDTF">2019-03-27T19:19:52Z</dcterms:modified>
  <cp:category/>
</cp:coreProperties>
</file>