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1" r:id="rId1"/>
  </p:sldMasterIdLst>
  <p:notesMasterIdLst>
    <p:notesMasterId r:id="rId7"/>
  </p:notesMasterIdLst>
  <p:sldIdLst>
    <p:sldId id="269" r:id="rId2"/>
    <p:sldId id="275" r:id="rId3"/>
    <p:sldId id="281" r:id="rId4"/>
    <p:sldId id="279" r:id="rId5"/>
    <p:sldId id="26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84" autoAdjust="0"/>
    <p:restoredTop sz="77321" autoAdjust="0"/>
  </p:normalViewPr>
  <p:slideViewPr>
    <p:cSldViewPr snapToGrid="0" snapToObjects="1">
      <p:cViewPr varScale="1">
        <p:scale>
          <a:sx n="88" d="100"/>
          <a:sy n="88" d="100"/>
        </p:scale>
        <p:origin x="720"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BCB06A-0753-8142-AC4A-D731667376EB}" type="datetimeFigureOut">
              <a:rPr lang="en-US" smtClean="0"/>
              <a:t>3/29/2019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C3F6D4-C46E-5B48-9C82-B3110DDD8D25}" type="slidenum">
              <a:rPr lang="en-US" smtClean="0"/>
              <a:t>‹#›</a:t>
            </a:fld>
            <a:endParaRPr lang="en-US"/>
          </a:p>
        </p:txBody>
      </p:sp>
    </p:spTree>
    <p:extLst>
      <p:ext uri="{BB962C8B-B14F-4D97-AF65-F5344CB8AC3E}">
        <p14:creationId xmlns:p14="http://schemas.microsoft.com/office/powerpoint/2010/main" val="39827515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This is the transition slide. The lightning talk moderator will announce the name of your project and the name of the lead PI. Expect to begin your presentation from the next slide.</a:t>
            </a:r>
          </a:p>
        </p:txBody>
      </p:sp>
      <p:sp>
        <p:nvSpPr>
          <p:cNvPr id="4" name="Slide Number Placeholder 3"/>
          <p:cNvSpPr>
            <a:spLocks noGrp="1"/>
          </p:cNvSpPr>
          <p:nvPr>
            <p:ph type="sldNum" sz="quarter" idx="10"/>
          </p:nvPr>
        </p:nvSpPr>
        <p:spPr/>
        <p:txBody>
          <a:bodyPr/>
          <a:lstStyle/>
          <a:p>
            <a:fld id="{4DC3F6D4-C46E-5B48-9C82-B3110DDD8D25}" type="slidenum">
              <a:rPr lang="en-US" smtClean="0"/>
              <a:t>1</a:t>
            </a:fld>
            <a:endParaRPr lang="en-US"/>
          </a:p>
        </p:txBody>
      </p:sp>
    </p:spTree>
    <p:extLst>
      <p:ext uri="{BB962C8B-B14F-4D97-AF65-F5344CB8AC3E}">
        <p14:creationId xmlns:p14="http://schemas.microsoft.com/office/powerpoint/2010/main" val="953047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A brief background:</a:t>
            </a:r>
            <a:r>
              <a:rPr lang="en-US" b="1" baseline="0" dirty="0"/>
              <a:t> P</a:t>
            </a:r>
            <a:r>
              <a:rPr lang="en-US" b="1" dirty="0"/>
              <a:t>lease describe the</a:t>
            </a:r>
            <a:r>
              <a:rPr lang="en-US" b="1" baseline="0" dirty="0"/>
              <a:t> problem you are addressing and why it is important (20sec slide)</a:t>
            </a:r>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2</a:t>
            </a:fld>
            <a:endParaRPr lang="en-US"/>
          </a:p>
        </p:txBody>
      </p:sp>
    </p:spTree>
    <p:extLst>
      <p:ext uri="{BB962C8B-B14F-4D97-AF65-F5344CB8AC3E}">
        <p14:creationId xmlns:p14="http://schemas.microsoft.com/office/powerpoint/2010/main" val="1187901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r>
              <a:rPr lang="en-US" b="1" dirty="0"/>
              <a:t>Describe at least one deliverable that you accomplished together with your community partners and at least one outcome in terms of capacity building. Also describe something unexpected about working with your community partners. Anecdotes are highly encouraged. Include photos.</a:t>
            </a:r>
          </a:p>
          <a:p>
            <a:pPr algn="just"/>
            <a:r>
              <a:rPr lang="en-US" b="1" dirty="0"/>
              <a:t>Emphasize activities that have been carried out after last year's PI meeting and how these activities along with what was accomplished last year fits within the overall vision of your project.</a:t>
            </a:r>
          </a:p>
        </p:txBody>
      </p:sp>
      <p:sp>
        <p:nvSpPr>
          <p:cNvPr id="4" name="Slide Number Placeholder 3"/>
          <p:cNvSpPr>
            <a:spLocks noGrp="1"/>
          </p:cNvSpPr>
          <p:nvPr>
            <p:ph type="sldNum" sz="quarter" idx="10"/>
          </p:nvPr>
        </p:nvSpPr>
        <p:spPr/>
        <p:txBody>
          <a:bodyPr/>
          <a:lstStyle/>
          <a:p>
            <a:fld id="{4DC3F6D4-C46E-5B48-9C82-B3110DDD8D25}" type="slidenum">
              <a:rPr lang="en-US" smtClean="0"/>
              <a:t>3</a:t>
            </a:fld>
            <a:endParaRPr lang="en-US"/>
          </a:p>
        </p:txBody>
      </p:sp>
    </p:spTree>
    <p:extLst>
      <p:ext uri="{BB962C8B-B14F-4D97-AF65-F5344CB8AC3E}">
        <p14:creationId xmlns:p14="http://schemas.microsoft.com/office/powerpoint/2010/main" val="362193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r>
              <a:rPr lang="en-US" sz="1200" b="1" u="sng" dirty="0"/>
              <a:t>Preliminary Findings</a:t>
            </a:r>
          </a:p>
          <a:p>
            <a:pPr marL="342900" lvl="0" indent="-342900">
              <a:buFont typeface="+mj-lt"/>
              <a:buAutoNum type="arabicPeriod"/>
            </a:pPr>
            <a:r>
              <a:rPr lang="en-US" sz="1200" dirty="0"/>
              <a:t>Data needed to drive reductions in infant mortality are available</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en-US" sz="1200" dirty="0"/>
              <a:t>Inadequate investment to date in informatics approaches to combine and analyze relevant multilevel (e.g., individual lifestyle factors, neighborhood characteristics) data</a:t>
            </a:r>
          </a:p>
          <a:p>
            <a:pPr marL="342900" lvl="0" indent="-342900">
              <a:buFont typeface="+mj-lt"/>
              <a:buAutoNum type="arabicPeriod"/>
            </a:pPr>
            <a:endParaRPr lang="en-US" sz="1200" dirty="0"/>
          </a:p>
          <a:p>
            <a:pPr algn="just"/>
            <a:r>
              <a:rPr lang="en-US" b="1" dirty="0"/>
              <a:t>Describe at least one deliverable in terms of the science (technical and social). Why is this deliverable significant/what did it accomplish or what will it allow? Include photos. Emphasize activities that have been carried out after last year's PI meeting and how these activities along with what was accomplished last year fits within the overall vision of your project. Inclusion of photos are encouraged.</a:t>
            </a:r>
          </a:p>
          <a:p>
            <a:pPr algn="just"/>
            <a:endParaRPr lang="en-US" b="1" dirty="0"/>
          </a:p>
          <a:p>
            <a:pPr marL="285750" indent="-285750" algn="just">
              <a:buFont typeface="Arial" panose="020B0604020202020204" pitchFamily="34" charset="0"/>
              <a:buChar char="•"/>
            </a:pPr>
            <a:r>
              <a:rPr lang="en-US" sz="1200" b="1" dirty="0"/>
              <a:t>Major community outcomes.</a:t>
            </a:r>
          </a:p>
          <a:p>
            <a:pPr marL="285750" indent="-285750" algn="just">
              <a:buFont typeface="Arial" panose="020B0604020202020204" pitchFamily="34" charset="0"/>
              <a:buChar char="•"/>
            </a:pPr>
            <a:r>
              <a:rPr lang="en-US" sz="1200" b="1" dirty="0"/>
              <a:t>Major capacity outcomes.</a:t>
            </a:r>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4</a:t>
            </a:fld>
            <a:endParaRPr lang="en-US"/>
          </a:p>
        </p:txBody>
      </p:sp>
    </p:spTree>
    <p:extLst>
      <p:ext uri="{BB962C8B-B14F-4D97-AF65-F5344CB8AC3E}">
        <p14:creationId xmlns:p14="http://schemas.microsoft.com/office/powerpoint/2010/main" val="219152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t>Describe your next steps, beyond submitting to NSF’s S&amp;CC program or other NSF programs.</a:t>
            </a:r>
          </a:p>
          <a:p>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5</a:t>
            </a:fld>
            <a:endParaRPr lang="en-US"/>
          </a:p>
        </p:txBody>
      </p:sp>
    </p:spTree>
    <p:extLst>
      <p:ext uri="{BB962C8B-B14F-4D97-AF65-F5344CB8AC3E}">
        <p14:creationId xmlns:p14="http://schemas.microsoft.com/office/powerpoint/2010/main" val="142649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EEFDED8-02F0-504F-827D-8519E00A3956}"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2085026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EFDED8-02F0-504F-827D-8519E00A3956}"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238350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EFDED8-02F0-504F-827D-8519E00A3956}"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1226709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EFDED8-02F0-504F-827D-8519E00A3956}"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354062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EFDED8-02F0-504F-827D-8519E00A3956}"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318125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EEFDED8-02F0-504F-827D-8519E00A3956}"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737153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EFDED8-02F0-504F-827D-8519E00A3956}"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3652121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EEFDED8-02F0-504F-827D-8519E00A3956}"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1918991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FDED8-02F0-504F-827D-8519E00A3956}"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393935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EFDED8-02F0-504F-827D-8519E00A3956}"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1841399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EFDED8-02F0-504F-827D-8519E00A3956}"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1645120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FDED8-02F0-504F-827D-8519E00A3956}" type="datetimeFigureOut">
              <a:rPr lang="en-US" smtClean="0"/>
              <a:t>3/29/2019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1D023-4AC1-4F41-92D0-222C0E156FA4}" type="slidenum">
              <a:rPr lang="en-US" smtClean="0"/>
              <a:t>‹#›</a:t>
            </a:fld>
            <a:endParaRPr lang="en-US"/>
          </a:p>
        </p:txBody>
      </p:sp>
    </p:spTree>
    <p:extLst>
      <p:ext uri="{BB962C8B-B14F-4D97-AF65-F5344CB8AC3E}">
        <p14:creationId xmlns:p14="http://schemas.microsoft.com/office/powerpoint/2010/main" val="225942113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iscovery.osu.edu/tda/" TargetMode="External"/><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https://wexnermedical.osu.edu/obstetrics-gynecology/pregnancy/moms2b"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jpeg"/><Relationship Id="rId3" Type="http://schemas.openxmlformats.org/officeDocument/2006/relationships/image" Target="../media/image3.png"/><Relationship Id="rId7" Type="http://schemas.openxmlformats.org/officeDocument/2006/relationships/image" Target="../media/image7.jpeg"/><Relationship Id="rId12" Type="http://schemas.openxmlformats.org/officeDocument/2006/relationships/image" Target="../media/image12.jpeg"/><Relationship Id="rId17" Type="http://schemas.openxmlformats.org/officeDocument/2006/relationships/image" Target="../media/image17.png"/><Relationship Id="rId2" Type="http://schemas.openxmlformats.org/officeDocument/2006/relationships/notesSlide" Target="../notesSlides/notesSlide3.xml"/><Relationship Id="rId16" Type="http://schemas.openxmlformats.org/officeDocument/2006/relationships/image" Target="../media/image16.png"/><Relationship Id="rId1" Type="http://schemas.openxmlformats.org/officeDocument/2006/relationships/slideLayout" Target="../slideLayouts/slideLayout4.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430282" y="2080401"/>
            <a:ext cx="9612546" cy="2038350"/>
          </a:xfrm>
          <a:prstGeom prst="rect">
            <a:avLst/>
          </a:prstGeom>
          <a:noFill/>
        </p:spPr>
        <p:txBody>
          <a:bodyPr vert="horz" lIns="91440" tIns="45720" rIns="91440" bIns="45720" rtlCol="0" anchor="t">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US" sz="3600" b="1" dirty="0">
                <a:solidFill>
                  <a:schemeClr val="accent2"/>
                </a:solidFill>
                <a:effectLst/>
              </a:rPr>
              <a:t>PG: Using Innovations in Big Data and Technology to Address the High Rate of Infant Mortality in Greater Columbus, Ohio, NSF Award 1737560</a:t>
            </a:r>
          </a:p>
        </p:txBody>
      </p:sp>
      <p:sp>
        <p:nvSpPr>
          <p:cNvPr id="10" name="Subtitle 3"/>
          <p:cNvSpPr txBox="1">
            <a:spLocks/>
          </p:cNvSpPr>
          <p:nvPr/>
        </p:nvSpPr>
        <p:spPr>
          <a:xfrm>
            <a:off x="1740187" y="4071449"/>
            <a:ext cx="9109950" cy="2489416"/>
          </a:xfrm>
          <a:prstGeom prst="rect">
            <a:avLst/>
          </a:prstGeom>
          <a:noFill/>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US" dirty="0">
                <a:solidFill>
                  <a:srgbClr val="2F5897"/>
                </a:solidFill>
              </a:rPr>
              <a:t>Raghu Machiraju, Courtney D. Lynch,  Anish Arora, Christopher R. Browning with Moms2B Ohio</a:t>
            </a:r>
          </a:p>
          <a:p>
            <a:r>
              <a:rPr lang="en-US" dirty="0">
                <a:solidFill>
                  <a:srgbClr val="2F5897"/>
                </a:solidFill>
              </a:rPr>
              <a:t>Translational Data Analytics Institute and College of Medicine,</a:t>
            </a:r>
          </a:p>
          <a:p>
            <a:pPr marL="0" indent="0">
              <a:buNone/>
            </a:pPr>
            <a:r>
              <a:rPr lang="en-US" dirty="0">
                <a:solidFill>
                  <a:srgbClr val="2F5897"/>
                </a:solidFill>
              </a:rPr>
              <a:t>      The Ohio State University</a:t>
            </a:r>
          </a:p>
          <a:p>
            <a:r>
              <a:rPr lang="en-US" dirty="0">
                <a:solidFill>
                  <a:srgbClr val="2F5897"/>
                </a:solidFill>
              </a:rPr>
              <a:t>Websites: </a:t>
            </a:r>
          </a:p>
          <a:p>
            <a:pPr marL="400050" lvl="1" indent="0">
              <a:buNone/>
            </a:pPr>
            <a:r>
              <a:rPr lang="en-US" sz="2400" dirty="0">
                <a:solidFill>
                  <a:srgbClr val="2F5897"/>
                </a:solidFill>
                <a:hlinkClick r:id="rId3"/>
              </a:rPr>
              <a:t>https://discovery.osu.edu/tda/</a:t>
            </a:r>
            <a:r>
              <a:rPr lang="en-US" sz="2400" dirty="0">
                <a:solidFill>
                  <a:srgbClr val="2F5897"/>
                </a:solidFill>
              </a:rPr>
              <a:t> </a:t>
            </a:r>
          </a:p>
          <a:p>
            <a:pPr marL="400050" lvl="1" indent="0">
              <a:buNone/>
            </a:pPr>
            <a:r>
              <a:rPr lang="en-US" sz="2400" dirty="0">
                <a:solidFill>
                  <a:srgbClr val="2F5897"/>
                </a:solidFill>
                <a:hlinkClick r:id="rId4"/>
              </a:rPr>
              <a:t>https://wexnermedical.osu.edu/obstetrics-gynecology/pregnancy/moms2b</a:t>
            </a:r>
            <a:endParaRPr lang="en-US" sz="2400" dirty="0">
              <a:solidFill>
                <a:srgbClr val="2F5897"/>
              </a:solidFill>
            </a:endParaRPr>
          </a:p>
        </p:txBody>
      </p:sp>
      <p:pic>
        <p:nvPicPr>
          <p:cNvPr id="8" name="Picture 2" descr="ttps://www.nsf.gov/images/logos/nsf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71946" y="6033006"/>
            <a:ext cx="820054" cy="82499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0" y="0"/>
            <a:ext cx="12192000" cy="400110"/>
          </a:xfrm>
          <a:prstGeom prst="rect">
            <a:avLst/>
          </a:prstGeom>
          <a:solidFill>
            <a:schemeClr val="accent1">
              <a:lumMod val="20000"/>
              <a:lumOff val="80000"/>
            </a:schemeClr>
          </a:solidFill>
        </p:spPr>
        <p:txBody>
          <a:bodyPr wrap="square" rtlCol="0">
            <a:spAutoFit/>
          </a:bodyPr>
          <a:lstStyle/>
          <a:p>
            <a:pPr algn="ctr"/>
            <a:r>
              <a:rPr lang="en-US" sz="2000" b="1" dirty="0"/>
              <a:t>2019 NSF SMART AND CONNECTED COMMUNITIES PI MEETING</a:t>
            </a:r>
          </a:p>
        </p:txBody>
      </p:sp>
      <p:pic>
        <p:nvPicPr>
          <p:cNvPr id="12" name="Picture 11">
            <a:extLst>
              <a:ext uri="{FF2B5EF4-FFF2-40B4-BE49-F238E27FC236}">
                <a16:creationId xmlns:a16="http://schemas.microsoft.com/office/drawing/2014/main" id="{331AEE49-FF5E-AA4A-8731-F6F850307C2C}"/>
              </a:ext>
            </a:extLst>
          </p:cNvPr>
          <p:cNvPicPr>
            <a:picLocks noChangeAspect="1"/>
          </p:cNvPicPr>
          <p:nvPr/>
        </p:nvPicPr>
        <p:blipFill rotWithShape="1">
          <a:blip r:embed="rId6">
            <a:alphaModFix amt="33000"/>
            <a:extLst>
              <a:ext uri="{BEBA8EAE-BF5A-486C-A8C5-ECC9F3942E4B}">
                <a14:imgProps xmlns:a14="http://schemas.microsoft.com/office/drawing/2010/main">
                  <a14:imgLayer r:embed="rId7">
                    <a14:imgEffect>
                      <a14:saturation sat="46000"/>
                    </a14:imgEffect>
                  </a14:imgLayer>
                </a14:imgProps>
              </a:ext>
            </a:extLst>
          </a:blip>
          <a:srcRect b="4922"/>
          <a:stretch/>
        </p:blipFill>
        <p:spPr>
          <a:xfrm>
            <a:off x="0" y="360476"/>
            <a:ext cx="12192000" cy="1632875"/>
          </a:xfrm>
          <a:prstGeom prst="rect">
            <a:avLst/>
          </a:prstGeom>
        </p:spPr>
      </p:pic>
    </p:spTree>
    <p:extLst>
      <p:ext uri="{BB962C8B-B14F-4D97-AF65-F5344CB8AC3E}">
        <p14:creationId xmlns:p14="http://schemas.microsoft.com/office/powerpoint/2010/main" val="1733810832"/>
      </p:ext>
    </p:extLst>
  </p:cSld>
  <p:clrMapOvr>
    <a:masterClrMapping/>
  </p:clrMapOvr>
  <mc:AlternateContent xmlns:mc="http://schemas.openxmlformats.org/markup-compatibility/2006">
    <mc:Choice xmlns:p14="http://schemas.microsoft.com/office/powerpoint/2010/main" Requires="p14">
      <p:transition p14:dur="250" advTm="12000"/>
    </mc:Choice>
    <mc:Fallback>
      <p:transition advTm="12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8"/>
          <p:cNvSpPr>
            <a:spLocks noGrp="1"/>
          </p:cNvSpPr>
          <p:nvPr>
            <p:ph type="title"/>
          </p:nvPr>
        </p:nvSpPr>
        <p:spPr/>
        <p:txBody>
          <a:bodyPr>
            <a:noAutofit/>
          </a:bodyPr>
          <a:lstStyle/>
          <a:p>
            <a:pPr>
              <a:lnSpc>
                <a:spcPct val="100000"/>
              </a:lnSpc>
            </a:pPr>
            <a:r>
              <a:rPr lang="en-US" sz="4000" b="1" dirty="0">
                <a:solidFill>
                  <a:schemeClr val="accent2"/>
                </a:solidFill>
              </a:rPr>
              <a:t>Project Aims</a:t>
            </a:r>
          </a:p>
        </p:txBody>
      </p:sp>
      <p:sp>
        <p:nvSpPr>
          <p:cNvPr id="4" name="Content Placeholder 3">
            <a:extLst>
              <a:ext uri="{FF2B5EF4-FFF2-40B4-BE49-F238E27FC236}">
                <a16:creationId xmlns:a16="http://schemas.microsoft.com/office/drawing/2014/main" id="{FFA176F6-15C7-49DB-9A7A-25AB7E52FA36}"/>
              </a:ext>
            </a:extLst>
          </p:cNvPr>
          <p:cNvSpPr>
            <a:spLocks noGrp="1"/>
          </p:cNvSpPr>
          <p:nvPr>
            <p:ph sz="half" idx="1"/>
          </p:nvPr>
        </p:nvSpPr>
        <p:spPr>
          <a:xfrm>
            <a:off x="711200" y="2057399"/>
            <a:ext cx="5384800" cy="4525963"/>
          </a:xfrm>
        </p:spPr>
        <p:txBody>
          <a:bodyPr>
            <a:normAutofit lnSpcReduction="10000"/>
          </a:bodyPr>
          <a:lstStyle/>
          <a:p>
            <a:pPr>
              <a:spcAft>
                <a:spcPts val="1200"/>
              </a:spcAft>
              <a:buFont typeface="+mj-lt"/>
              <a:buAutoNum type="arabicPeriod"/>
            </a:pPr>
            <a:r>
              <a:rPr lang="en-US" dirty="0"/>
              <a:t>Identify data gaps</a:t>
            </a:r>
          </a:p>
          <a:p>
            <a:pPr>
              <a:spcAft>
                <a:spcPts val="1200"/>
              </a:spcAft>
              <a:buFont typeface="+mj-lt"/>
              <a:buAutoNum type="arabicPeriod"/>
            </a:pPr>
            <a:r>
              <a:rPr lang="en-US" dirty="0"/>
              <a:t>Align with key stakeholders and partners</a:t>
            </a:r>
          </a:p>
          <a:p>
            <a:pPr>
              <a:spcAft>
                <a:spcPts val="1200"/>
              </a:spcAft>
              <a:buFont typeface="+mj-lt"/>
              <a:buAutoNum type="arabicPeriod"/>
            </a:pPr>
            <a:r>
              <a:rPr lang="en-US" dirty="0"/>
              <a:t>Formulate a plan to leverage our technological and content expertise to design and implement novel interventions to improve maternal and infant health</a:t>
            </a:r>
          </a:p>
          <a:p>
            <a:endParaRPr lang="en-US" dirty="0"/>
          </a:p>
        </p:txBody>
      </p:sp>
      <p:sp>
        <p:nvSpPr>
          <p:cNvPr id="7" name="Content Placeholder 6">
            <a:extLst>
              <a:ext uri="{FF2B5EF4-FFF2-40B4-BE49-F238E27FC236}">
                <a16:creationId xmlns:a16="http://schemas.microsoft.com/office/drawing/2014/main" id="{81CA87C0-000D-4F2D-8A20-D79698309BFB}"/>
              </a:ext>
            </a:extLst>
          </p:cNvPr>
          <p:cNvSpPr>
            <a:spLocks noGrp="1"/>
          </p:cNvSpPr>
          <p:nvPr>
            <p:ph sz="half" idx="2"/>
          </p:nvPr>
        </p:nvSpPr>
        <p:spPr>
          <a:xfrm>
            <a:off x="6197600" y="1600201"/>
            <a:ext cx="5384800" cy="4983161"/>
          </a:xfrm>
        </p:spPr>
        <p:txBody>
          <a:bodyPr>
            <a:normAutofit lnSpcReduction="10000"/>
          </a:bodyPr>
          <a:lstStyle/>
          <a:p>
            <a:pPr marL="0" indent="0">
              <a:buNone/>
            </a:pPr>
            <a:r>
              <a:rPr lang="en-US" dirty="0"/>
              <a:t>                       </a:t>
            </a:r>
            <a:r>
              <a:rPr lang="en-US" i="1" dirty="0"/>
              <a:t>Context</a:t>
            </a:r>
          </a:p>
          <a:p>
            <a:pPr marL="400050" lvl="1" indent="0">
              <a:spcAft>
                <a:spcPts val="1200"/>
              </a:spcAft>
              <a:buNone/>
            </a:pPr>
            <a:r>
              <a:rPr lang="en-US" sz="2800" dirty="0"/>
              <a:t>Greater Columbus Ohio has one of the highest infant mortality (IM) rates in the country </a:t>
            </a:r>
          </a:p>
          <a:p>
            <a:pPr marL="400050" lvl="1" indent="0">
              <a:spcAft>
                <a:spcPts val="1200"/>
              </a:spcAft>
              <a:buNone/>
            </a:pPr>
            <a:r>
              <a:rPr lang="en-US" sz="2800" dirty="0"/>
              <a:t>Pronounced racial disparities exist, with black infants being 2x likely to die compared to white infants</a:t>
            </a:r>
          </a:p>
          <a:p>
            <a:pPr marL="400050" lvl="1" indent="0">
              <a:spcAft>
                <a:spcPts val="1200"/>
              </a:spcAft>
              <a:buNone/>
            </a:pPr>
            <a:r>
              <a:rPr lang="en-US" sz="2800" dirty="0"/>
              <a:t>Long-term goal is to improve maternal and infant health outcomes</a:t>
            </a:r>
          </a:p>
        </p:txBody>
      </p:sp>
    </p:spTree>
    <p:extLst>
      <p:ext uri="{BB962C8B-B14F-4D97-AF65-F5344CB8AC3E}">
        <p14:creationId xmlns:p14="http://schemas.microsoft.com/office/powerpoint/2010/main" val="1287040286"/>
      </p:ext>
    </p:extLst>
  </p:cSld>
  <p:clrMapOvr>
    <a:masterClrMapping/>
  </p:clrMapOvr>
  <mc:AlternateContent xmlns:mc="http://schemas.openxmlformats.org/markup-compatibility/2006">
    <mc:Choice xmlns:p14="http://schemas.microsoft.com/office/powerpoint/2010/main" Requires="p14">
      <p:transition p14:dur="250" advClick="0" advTm="30000"/>
    </mc:Choice>
    <mc:Fallback>
      <p:transition advClick="0" advTm="3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5DC1AF0F-4FEB-44C0-9FF6-FBB4375A2C81}"/>
              </a:ext>
            </a:extLst>
          </p:cNvPr>
          <p:cNvGrpSpPr/>
          <p:nvPr/>
        </p:nvGrpSpPr>
        <p:grpSpPr>
          <a:xfrm>
            <a:off x="5793281" y="2511838"/>
            <a:ext cx="6123296" cy="4135676"/>
            <a:chOff x="1228947" y="622032"/>
            <a:chExt cx="7181175" cy="5142624"/>
          </a:xfrm>
        </p:grpSpPr>
        <p:pic>
          <p:nvPicPr>
            <p:cNvPr id="16" name="Picture 15">
              <a:extLst>
                <a:ext uri="{FF2B5EF4-FFF2-40B4-BE49-F238E27FC236}">
                  <a16:creationId xmlns:a16="http://schemas.microsoft.com/office/drawing/2014/main" id="{A8BD2081-1908-4FC7-A5F1-6B145C69387F}"/>
                </a:ext>
              </a:extLst>
            </p:cNvPr>
            <p:cNvPicPr>
              <a:picLocks noChangeAspect="1"/>
            </p:cNvPicPr>
            <p:nvPr/>
          </p:nvPicPr>
          <p:blipFill rotWithShape="1">
            <a:blip r:embed="rId3"/>
            <a:srcRect t="18547" b="11136"/>
            <a:stretch/>
          </p:blipFill>
          <p:spPr>
            <a:xfrm>
              <a:off x="6242379" y="1508763"/>
              <a:ext cx="1409700" cy="991279"/>
            </a:xfrm>
            <a:prstGeom prst="rect">
              <a:avLst/>
            </a:prstGeom>
          </p:spPr>
        </p:pic>
        <p:pic>
          <p:nvPicPr>
            <p:cNvPr id="17" name="Picture 16">
              <a:extLst>
                <a:ext uri="{FF2B5EF4-FFF2-40B4-BE49-F238E27FC236}">
                  <a16:creationId xmlns:a16="http://schemas.microsoft.com/office/drawing/2014/main" id="{7C481F5E-411B-4B12-8525-6CC535101537}"/>
                </a:ext>
              </a:extLst>
            </p:cNvPr>
            <p:cNvPicPr>
              <a:picLocks noChangeAspect="1"/>
            </p:cNvPicPr>
            <p:nvPr/>
          </p:nvPicPr>
          <p:blipFill rotWithShape="1">
            <a:blip r:embed="rId4"/>
            <a:srcRect t="27460" b="23042"/>
            <a:stretch/>
          </p:blipFill>
          <p:spPr>
            <a:xfrm>
              <a:off x="2361426" y="3558632"/>
              <a:ext cx="2105025" cy="584621"/>
            </a:xfrm>
            <a:prstGeom prst="rect">
              <a:avLst/>
            </a:prstGeom>
          </p:spPr>
        </p:pic>
        <p:pic>
          <p:nvPicPr>
            <p:cNvPr id="18" name="Picture 4" descr="Image result for wexner medical center logo">
              <a:extLst>
                <a:ext uri="{FF2B5EF4-FFF2-40B4-BE49-F238E27FC236}">
                  <a16:creationId xmlns:a16="http://schemas.microsoft.com/office/drawing/2014/main" id="{D1B7F203-679E-4BA7-A5FC-0FC2F9C9401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0191" t="20419" b="18856"/>
            <a:stretch/>
          </p:blipFill>
          <p:spPr bwMode="auto">
            <a:xfrm>
              <a:off x="6430826" y="3892869"/>
              <a:ext cx="1910240" cy="1291631"/>
            </a:xfrm>
            <a:prstGeom prst="rect">
              <a:avLst/>
            </a:prstGeom>
            <a:noFill/>
            <a:effectLst>
              <a:outerShdw blurRad="50800" dist="50800" dir="5400000" algn="ctr" rotWithShape="0">
                <a:srgbClr val="000000">
                  <a:alpha val="0"/>
                </a:srgbClr>
              </a:outerShdw>
            </a:effectLst>
            <a:extLst>
              <a:ext uri="{909E8E84-426E-40DD-AFC4-6F175D3DCCD1}">
                <a14:hiddenFill xmlns:a14="http://schemas.microsoft.com/office/drawing/2010/main">
                  <a:solidFill>
                    <a:srgbClr val="FFFFFF"/>
                  </a:solidFill>
                </a14:hiddenFill>
              </a:ext>
            </a:extLst>
          </p:spPr>
        </p:pic>
        <p:pic>
          <p:nvPicPr>
            <p:cNvPr id="19" name="Picture 19" descr="Image result for smart columbus logo">
              <a:extLst>
                <a:ext uri="{FF2B5EF4-FFF2-40B4-BE49-F238E27FC236}">
                  <a16:creationId xmlns:a16="http://schemas.microsoft.com/office/drawing/2014/main" id="{F39B40DD-1FBB-4120-BD2A-CDDEC0850CD6}"/>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24742" b="31442"/>
            <a:stretch/>
          </p:blipFill>
          <p:spPr bwMode="auto">
            <a:xfrm>
              <a:off x="1228947" y="2961704"/>
              <a:ext cx="3408607" cy="542638"/>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3" descr="Image result for columbus public health">
              <a:extLst>
                <a:ext uri="{FF2B5EF4-FFF2-40B4-BE49-F238E27FC236}">
                  <a16:creationId xmlns:a16="http://schemas.microsoft.com/office/drawing/2014/main" id="{83E59743-F934-46C1-B844-E3D78852A73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33251" y="1628980"/>
              <a:ext cx="2052875" cy="85677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5">
              <a:extLst>
                <a:ext uri="{FF2B5EF4-FFF2-40B4-BE49-F238E27FC236}">
                  <a16:creationId xmlns:a16="http://schemas.microsoft.com/office/drawing/2014/main" id="{B4446B6F-2DCB-4E1B-A3A9-CD88B852199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92529" y="4124352"/>
              <a:ext cx="1514571" cy="403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2" descr="Image result for ohio governor's logo">
              <a:extLst>
                <a:ext uri="{FF2B5EF4-FFF2-40B4-BE49-F238E27FC236}">
                  <a16:creationId xmlns:a16="http://schemas.microsoft.com/office/drawing/2014/main" id="{B40D217B-FAFD-480B-83E0-4B2A0595F16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89361" y="2587472"/>
              <a:ext cx="1619250" cy="161925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mage result for celebrate one logo">
              <a:extLst>
                <a:ext uri="{FF2B5EF4-FFF2-40B4-BE49-F238E27FC236}">
                  <a16:creationId xmlns:a16="http://schemas.microsoft.com/office/drawing/2014/main" id="{8B3CAADC-D741-4F2E-905D-89ABD0C1B2F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54722" y="2393790"/>
              <a:ext cx="2615607" cy="57455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descr="Image result for ohio department of medicaid logo">
              <a:extLst>
                <a:ext uri="{FF2B5EF4-FFF2-40B4-BE49-F238E27FC236}">
                  <a16:creationId xmlns:a16="http://schemas.microsoft.com/office/drawing/2014/main" id="{A70F4EE8-160B-4E2E-A99B-F37C30FB3C6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36472" y="622032"/>
              <a:ext cx="1271903" cy="1271903"/>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AE3D8CAF-A428-464C-BD59-5FFE761B0ECC}"/>
                </a:ext>
              </a:extLst>
            </p:cNvPr>
            <p:cNvGrpSpPr/>
            <p:nvPr/>
          </p:nvGrpSpPr>
          <p:grpSpPr>
            <a:xfrm>
              <a:off x="6790872" y="2497620"/>
              <a:ext cx="1619250" cy="1271168"/>
              <a:chOff x="7031684" y="2651983"/>
              <a:chExt cx="1619250" cy="1271168"/>
            </a:xfrm>
          </p:grpSpPr>
          <p:pic>
            <p:nvPicPr>
              <p:cNvPr id="29" name="Picture 8" descr="Image result for ohio state university government affairs logo">
                <a:extLst>
                  <a:ext uri="{FF2B5EF4-FFF2-40B4-BE49-F238E27FC236}">
                    <a16:creationId xmlns:a16="http://schemas.microsoft.com/office/drawing/2014/main" id="{F16D4E89-3DC4-4729-90B9-C2ACE0F700E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00741" y="2651983"/>
                <a:ext cx="1481137" cy="1109423"/>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9">
                <a:extLst>
                  <a:ext uri="{FF2B5EF4-FFF2-40B4-BE49-F238E27FC236}">
                    <a16:creationId xmlns:a16="http://schemas.microsoft.com/office/drawing/2014/main" id="{9D5FC276-96D9-4D84-91AE-0D6516ADDD93}"/>
                  </a:ext>
                </a:extLst>
              </p:cNvPr>
              <p:cNvPicPr>
                <a:picLocks noChangeAspect="1"/>
              </p:cNvPicPr>
              <p:nvPr/>
            </p:nvPicPr>
            <p:blipFill>
              <a:blip r:embed="rId13"/>
              <a:stretch>
                <a:fillRect/>
              </a:stretch>
            </p:blipFill>
            <p:spPr>
              <a:xfrm>
                <a:off x="7031684" y="3734120"/>
                <a:ext cx="1619250" cy="189031"/>
              </a:xfrm>
              <a:prstGeom prst="rect">
                <a:avLst/>
              </a:prstGeom>
            </p:spPr>
          </p:pic>
        </p:grpSp>
        <p:pic>
          <p:nvPicPr>
            <p:cNvPr id="26" name="Picture 25">
              <a:extLst>
                <a:ext uri="{FF2B5EF4-FFF2-40B4-BE49-F238E27FC236}">
                  <a16:creationId xmlns:a16="http://schemas.microsoft.com/office/drawing/2014/main" id="{F3F70597-4FB9-4B25-9D14-B1BF03C81695}"/>
                </a:ext>
              </a:extLst>
            </p:cNvPr>
            <p:cNvPicPr>
              <a:picLocks noChangeAspect="1"/>
            </p:cNvPicPr>
            <p:nvPr/>
          </p:nvPicPr>
          <p:blipFill rotWithShape="1">
            <a:blip r:embed="rId14"/>
            <a:srcRect t="32010" r="10464" b="22908"/>
            <a:stretch/>
          </p:blipFill>
          <p:spPr>
            <a:xfrm>
              <a:off x="3651996" y="4562640"/>
              <a:ext cx="1628910" cy="528183"/>
            </a:xfrm>
            <a:prstGeom prst="rect">
              <a:avLst/>
            </a:prstGeom>
          </p:spPr>
        </p:pic>
        <p:pic>
          <p:nvPicPr>
            <p:cNvPr id="27" name="Picture 26">
              <a:extLst>
                <a:ext uri="{FF2B5EF4-FFF2-40B4-BE49-F238E27FC236}">
                  <a16:creationId xmlns:a16="http://schemas.microsoft.com/office/drawing/2014/main" id="{F08D22C6-27B2-46C7-9A67-C3EB3EB314EA}"/>
                </a:ext>
              </a:extLst>
            </p:cNvPr>
            <p:cNvPicPr>
              <a:picLocks noChangeAspect="1"/>
            </p:cNvPicPr>
            <p:nvPr/>
          </p:nvPicPr>
          <p:blipFill rotWithShape="1">
            <a:blip r:embed="rId15"/>
            <a:srcRect t="34580" b="42733"/>
            <a:stretch/>
          </p:blipFill>
          <p:spPr>
            <a:xfrm>
              <a:off x="5967688" y="5195663"/>
              <a:ext cx="1628909" cy="403886"/>
            </a:xfrm>
            <a:prstGeom prst="rect">
              <a:avLst/>
            </a:prstGeom>
          </p:spPr>
        </p:pic>
        <p:pic>
          <p:nvPicPr>
            <p:cNvPr id="28" name="Picture 27">
              <a:extLst>
                <a:ext uri="{FF2B5EF4-FFF2-40B4-BE49-F238E27FC236}">
                  <a16:creationId xmlns:a16="http://schemas.microsoft.com/office/drawing/2014/main" id="{2C00204D-AA21-4E33-A5FB-90256D6EA350}"/>
                </a:ext>
              </a:extLst>
            </p:cNvPr>
            <p:cNvPicPr>
              <a:picLocks noChangeAspect="1"/>
            </p:cNvPicPr>
            <p:nvPr/>
          </p:nvPicPr>
          <p:blipFill rotWithShape="1">
            <a:blip r:embed="rId16"/>
            <a:srcRect t="23612" b="27347"/>
            <a:stretch/>
          </p:blipFill>
          <p:spPr>
            <a:xfrm>
              <a:off x="4034113" y="5190098"/>
              <a:ext cx="1933575" cy="574558"/>
            </a:xfrm>
            <a:prstGeom prst="rect">
              <a:avLst/>
            </a:prstGeom>
          </p:spPr>
        </p:pic>
      </p:grpSp>
      <p:sp>
        <p:nvSpPr>
          <p:cNvPr id="3" name="Content Placeholder 2">
            <a:extLst>
              <a:ext uri="{FF2B5EF4-FFF2-40B4-BE49-F238E27FC236}">
                <a16:creationId xmlns:a16="http://schemas.microsoft.com/office/drawing/2014/main" id="{14833391-3170-4567-BFA8-1DED019ED9B3}"/>
              </a:ext>
            </a:extLst>
          </p:cNvPr>
          <p:cNvSpPr>
            <a:spLocks noGrp="1"/>
          </p:cNvSpPr>
          <p:nvPr>
            <p:ph sz="half" idx="1"/>
          </p:nvPr>
        </p:nvSpPr>
        <p:spPr>
          <a:xfrm>
            <a:off x="709551" y="1752601"/>
            <a:ext cx="5384800" cy="4525963"/>
          </a:xfrm>
        </p:spPr>
        <p:txBody>
          <a:bodyPr>
            <a:normAutofit fontScale="92500" lnSpcReduction="10000"/>
          </a:bodyPr>
          <a:lstStyle/>
          <a:p>
            <a:pPr marL="800100" indent="-800100">
              <a:spcBef>
                <a:spcPts val="1800"/>
              </a:spcBef>
              <a:spcAft>
                <a:spcPts val="600"/>
              </a:spcAft>
              <a:buFont typeface="Arial" panose="020B0604020202020204" pitchFamily="34" charset="0"/>
              <a:buChar char="•"/>
            </a:pPr>
            <a:r>
              <a:rPr lang="en-US" sz="2800" dirty="0"/>
              <a:t>Engaged with leaders across the community to assess current state of infant mortality reductions initiatives, including current  and planned projects </a:t>
            </a:r>
          </a:p>
          <a:p>
            <a:pPr marL="800100" indent="-800100">
              <a:spcBef>
                <a:spcPts val="1800"/>
              </a:spcBef>
              <a:spcAft>
                <a:spcPts val="600"/>
              </a:spcAft>
              <a:buFont typeface="Arial" panose="020B0604020202020204" pitchFamily="34" charset="0"/>
              <a:buChar char="•"/>
            </a:pPr>
            <a:r>
              <a:rPr lang="en-US" sz="2800" dirty="0"/>
              <a:t>Implemented a survey of 100 pregnant women receiving prenatal care at one of Central Ohio’s largest OB providers to assess access to transportation and technology</a:t>
            </a:r>
          </a:p>
        </p:txBody>
      </p:sp>
      <p:sp>
        <p:nvSpPr>
          <p:cNvPr id="5" name="Content Placeholder 4">
            <a:extLst>
              <a:ext uri="{FF2B5EF4-FFF2-40B4-BE49-F238E27FC236}">
                <a16:creationId xmlns:a16="http://schemas.microsoft.com/office/drawing/2014/main" id="{AEC253CF-F928-46E1-8B7F-247FB237A125}"/>
              </a:ext>
            </a:extLst>
          </p:cNvPr>
          <p:cNvSpPr>
            <a:spLocks noGrp="1"/>
          </p:cNvSpPr>
          <p:nvPr>
            <p:ph sz="half" idx="2"/>
          </p:nvPr>
        </p:nvSpPr>
        <p:spPr>
          <a:xfrm>
            <a:off x="6197600" y="1752601"/>
            <a:ext cx="5384800" cy="4525963"/>
          </a:xfrm>
        </p:spPr>
        <p:txBody>
          <a:bodyPr>
            <a:normAutofit fontScale="92500" lnSpcReduction="10000"/>
          </a:bodyPr>
          <a:lstStyle/>
          <a:p>
            <a:endParaRPr lang="en-US" dirty="0"/>
          </a:p>
        </p:txBody>
      </p:sp>
      <p:pic>
        <p:nvPicPr>
          <p:cNvPr id="9" name="Picture 2" descr="Image result for moms2b ohio state">
            <a:extLst>
              <a:ext uri="{FF2B5EF4-FFF2-40B4-BE49-F238E27FC236}">
                <a16:creationId xmlns:a16="http://schemas.microsoft.com/office/drawing/2014/main" id="{504EBCB5-8F4F-4380-A793-D65501D1B8A1}"/>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971247" y="1284607"/>
            <a:ext cx="5873175" cy="98865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Ohio State Block O Template">
            <a:extLst>
              <a:ext uri="{FF2B5EF4-FFF2-40B4-BE49-F238E27FC236}">
                <a16:creationId xmlns:a16="http://schemas.microsoft.com/office/drawing/2014/main" id="{BF6A937C-2462-44B9-9417-83AC061BC50C}"/>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062363" y="1135229"/>
            <a:ext cx="1482395" cy="14823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a:extLst>
              <a:ext uri="{FF2B5EF4-FFF2-40B4-BE49-F238E27FC236}">
                <a16:creationId xmlns:a16="http://schemas.microsoft.com/office/drawing/2014/main" id="{C8BF37A2-968E-4990-88F7-3D837CF753F1}"/>
              </a:ext>
            </a:extLst>
          </p:cNvPr>
          <p:cNvCxnSpPr>
            <a:cxnSpLocks/>
          </p:cNvCxnSpPr>
          <p:nvPr/>
        </p:nvCxnSpPr>
        <p:spPr>
          <a:xfrm>
            <a:off x="9240246" y="2132219"/>
            <a:ext cx="511011" cy="0"/>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09A2E084-BBC8-40E5-A417-8725585A414D}"/>
              </a:ext>
            </a:extLst>
          </p:cNvPr>
          <p:cNvCxnSpPr/>
          <p:nvPr/>
        </p:nvCxnSpPr>
        <p:spPr>
          <a:xfrm>
            <a:off x="9240246" y="2147945"/>
            <a:ext cx="7238" cy="497687"/>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8" name="Title 8"/>
          <p:cNvSpPr>
            <a:spLocks noGrp="1"/>
          </p:cNvSpPr>
          <p:nvPr>
            <p:ph type="title"/>
          </p:nvPr>
        </p:nvSpPr>
        <p:spPr/>
        <p:txBody>
          <a:bodyPr>
            <a:noAutofit/>
          </a:bodyPr>
          <a:lstStyle/>
          <a:p>
            <a:pPr>
              <a:lnSpc>
                <a:spcPct val="100000"/>
              </a:lnSpc>
            </a:pPr>
            <a:r>
              <a:rPr lang="en-US" sz="4000" b="1" dirty="0">
                <a:solidFill>
                  <a:schemeClr val="accent2"/>
                </a:solidFill>
              </a:rPr>
              <a:t>Update of the Project since last PI meeting</a:t>
            </a:r>
          </a:p>
        </p:txBody>
      </p:sp>
      <p:cxnSp>
        <p:nvCxnSpPr>
          <p:cNvPr id="14" name="Straight Arrow Connector 13">
            <a:extLst>
              <a:ext uri="{FF2B5EF4-FFF2-40B4-BE49-F238E27FC236}">
                <a16:creationId xmlns:a16="http://schemas.microsoft.com/office/drawing/2014/main" id="{D57F7EF7-38EB-4980-AFA7-2AFC7143F1ED}"/>
              </a:ext>
            </a:extLst>
          </p:cNvPr>
          <p:cNvCxnSpPr/>
          <p:nvPr/>
        </p:nvCxnSpPr>
        <p:spPr>
          <a:xfrm>
            <a:off x="9751257" y="2147945"/>
            <a:ext cx="7238" cy="497687"/>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5BEA1C95-17E9-4DBA-99EF-8618D2F15796}"/>
              </a:ext>
            </a:extLst>
          </p:cNvPr>
          <p:cNvSpPr txBox="1"/>
          <p:nvPr/>
        </p:nvSpPr>
        <p:spPr>
          <a:xfrm>
            <a:off x="8471051" y="2307340"/>
            <a:ext cx="665018" cy="369332"/>
          </a:xfrm>
          <a:prstGeom prst="rect">
            <a:avLst/>
          </a:prstGeom>
          <a:noFill/>
        </p:spPr>
        <p:txBody>
          <a:bodyPr wrap="square" rtlCol="0">
            <a:spAutoFit/>
          </a:bodyPr>
          <a:lstStyle/>
          <a:p>
            <a:r>
              <a:rPr lang="en-US" b="1" dirty="0"/>
              <a:t>TDAI</a:t>
            </a:r>
          </a:p>
        </p:txBody>
      </p:sp>
    </p:spTree>
    <p:extLst>
      <p:ext uri="{BB962C8B-B14F-4D97-AF65-F5344CB8AC3E}">
        <p14:creationId xmlns:p14="http://schemas.microsoft.com/office/powerpoint/2010/main" val="642161339"/>
      </p:ext>
    </p:extLst>
  </p:cSld>
  <p:clrMapOvr>
    <a:masterClrMapping/>
  </p:clrMapOvr>
  <p:transition advTm="35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8"/>
          <p:cNvSpPr>
            <a:spLocks noGrp="1"/>
          </p:cNvSpPr>
          <p:nvPr>
            <p:ph type="title"/>
          </p:nvPr>
        </p:nvSpPr>
        <p:spPr/>
        <p:txBody>
          <a:bodyPr>
            <a:noAutofit/>
          </a:bodyPr>
          <a:lstStyle/>
          <a:p>
            <a:pPr>
              <a:lnSpc>
                <a:spcPct val="100000"/>
              </a:lnSpc>
            </a:pPr>
            <a:r>
              <a:rPr lang="en-US" sz="4000" b="1" dirty="0">
                <a:solidFill>
                  <a:schemeClr val="accent2"/>
                </a:solidFill>
              </a:rPr>
              <a:t>Update of the Project since last PI meeting</a:t>
            </a:r>
          </a:p>
        </p:txBody>
      </p:sp>
      <p:sp>
        <p:nvSpPr>
          <p:cNvPr id="3" name="Content Placeholder 2">
            <a:extLst>
              <a:ext uri="{FF2B5EF4-FFF2-40B4-BE49-F238E27FC236}">
                <a16:creationId xmlns:a16="http://schemas.microsoft.com/office/drawing/2014/main" id="{32F37D4F-50A7-477A-B6E1-C9B31EAE3CBA}"/>
              </a:ext>
            </a:extLst>
          </p:cNvPr>
          <p:cNvSpPr>
            <a:spLocks noGrp="1"/>
          </p:cNvSpPr>
          <p:nvPr>
            <p:ph sz="half" idx="1"/>
          </p:nvPr>
        </p:nvSpPr>
        <p:spPr/>
        <p:txBody>
          <a:bodyPr>
            <a:normAutofit lnSpcReduction="10000"/>
          </a:bodyPr>
          <a:lstStyle/>
          <a:p>
            <a:pPr marL="800100" indent="-800100">
              <a:spcBef>
                <a:spcPts val="1800"/>
              </a:spcBef>
              <a:spcAft>
                <a:spcPts val="600"/>
              </a:spcAft>
              <a:buFont typeface="Arial" panose="020B0604020202020204" pitchFamily="34" charset="0"/>
              <a:buChar char="•"/>
            </a:pPr>
            <a:r>
              <a:rPr lang="en-US" dirty="0"/>
              <a:t>Findings from survey informed the design of the clinical trial of smart transportation being done by Smart Columbus </a:t>
            </a:r>
          </a:p>
          <a:p>
            <a:pPr marL="800100" lvl="1" indent="-457200">
              <a:spcBef>
                <a:spcPts val="600"/>
              </a:spcBef>
              <a:spcAft>
                <a:spcPts val="600"/>
              </a:spcAft>
              <a:buFont typeface="Arial" panose="020B0604020202020204" pitchFamily="34" charset="0"/>
              <a:buChar char="•"/>
            </a:pPr>
            <a:r>
              <a:rPr lang="en-US" sz="2000" i="1" dirty="0"/>
              <a:t>recruitment begins June 2019 </a:t>
            </a:r>
          </a:p>
          <a:p>
            <a:pPr marL="800100" indent="-800100">
              <a:spcBef>
                <a:spcPts val="1800"/>
              </a:spcBef>
              <a:spcAft>
                <a:spcPts val="600"/>
              </a:spcAft>
              <a:buFont typeface="Arial" panose="020B0604020202020204" pitchFamily="34" charset="0"/>
              <a:buChar char="•"/>
            </a:pPr>
            <a:r>
              <a:rPr lang="en-US" dirty="0"/>
              <a:t>Multifactorial social determinants imply initiatives limited to single risk have limited effectiveness </a:t>
            </a:r>
          </a:p>
          <a:p>
            <a:endParaRPr lang="en-US" dirty="0"/>
          </a:p>
        </p:txBody>
      </p:sp>
      <p:sp>
        <p:nvSpPr>
          <p:cNvPr id="4" name="Content Placeholder 3">
            <a:extLst>
              <a:ext uri="{FF2B5EF4-FFF2-40B4-BE49-F238E27FC236}">
                <a16:creationId xmlns:a16="http://schemas.microsoft.com/office/drawing/2014/main" id="{F7613D0D-BFE1-4402-BE86-9EC6226B8066}"/>
              </a:ext>
            </a:extLst>
          </p:cNvPr>
          <p:cNvSpPr>
            <a:spLocks noGrp="1"/>
          </p:cNvSpPr>
          <p:nvPr>
            <p:ph sz="half" idx="2"/>
          </p:nvPr>
        </p:nvSpPr>
        <p:spPr>
          <a:xfrm>
            <a:off x="6197600" y="1600201"/>
            <a:ext cx="5994400" cy="4525963"/>
          </a:xfrm>
        </p:spPr>
        <p:txBody>
          <a:bodyPr>
            <a:normAutofit lnSpcReduction="10000"/>
          </a:bodyPr>
          <a:lstStyle/>
          <a:p>
            <a:r>
              <a:rPr lang="en-US" dirty="0"/>
              <a:t>Survey takeaways</a:t>
            </a:r>
          </a:p>
          <a:p>
            <a:pPr marL="800100" lvl="1" indent="-457200">
              <a:spcBef>
                <a:spcPts val="600"/>
              </a:spcBef>
              <a:spcAft>
                <a:spcPts val="600"/>
              </a:spcAft>
              <a:buFont typeface="Arial" panose="020B0604020202020204" pitchFamily="34" charset="0"/>
              <a:buChar char="•"/>
            </a:pPr>
            <a:r>
              <a:rPr lang="en-US" sz="2000" i="1" dirty="0"/>
              <a:t>most women (87%) have access to a smartphone</a:t>
            </a:r>
          </a:p>
          <a:p>
            <a:pPr marL="800100" lvl="1" indent="-457200">
              <a:spcBef>
                <a:spcPts val="600"/>
              </a:spcBef>
              <a:spcAft>
                <a:spcPts val="600"/>
              </a:spcAft>
              <a:buFont typeface="Arial" panose="020B0604020202020204" pitchFamily="34" charset="0"/>
              <a:buChar char="•"/>
            </a:pPr>
            <a:r>
              <a:rPr lang="en-US" sz="2000" i="1" dirty="0"/>
              <a:t>most women (84%) have daily internet access </a:t>
            </a:r>
          </a:p>
          <a:p>
            <a:pPr marL="800100" lvl="1" indent="-457200">
              <a:spcBef>
                <a:spcPts val="600"/>
              </a:spcBef>
              <a:spcAft>
                <a:spcPts val="600"/>
              </a:spcAft>
              <a:buFont typeface="Arial" panose="020B0604020202020204" pitchFamily="34" charset="0"/>
              <a:buChar char="•"/>
            </a:pPr>
            <a:r>
              <a:rPr lang="en-US" sz="2000" i="1" dirty="0"/>
              <a:t>about half of women report having a car</a:t>
            </a:r>
          </a:p>
          <a:p>
            <a:pPr marL="800100" lvl="1" indent="-457200">
              <a:spcBef>
                <a:spcPts val="600"/>
              </a:spcBef>
              <a:spcAft>
                <a:spcPts val="600"/>
              </a:spcAft>
              <a:buFont typeface="Arial" panose="020B0604020202020204" pitchFamily="34" charset="0"/>
              <a:buChar char="•"/>
            </a:pPr>
            <a:r>
              <a:rPr lang="en-US" sz="2000" i="1" dirty="0"/>
              <a:t>about 10% of women report using NEMT</a:t>
            </a:r>
          </a:p>
          <a:p>
            <a:pPr marL="342900" lvl="1" indent="-342900">
              <a:buFont typeface="Arial"/>
              <a:buChar char="•"/>
            </a:pPr>
            <a:endParaRPr lang="en-US" sz="2800" dirty="0"/>
          </a:p>
          <a:p>
            <a:pPr marL="342900" lvl="1" indent="-342900">
              <a:buFont typeface="Arial"/>
              <a:buChar char="•"/>
            </a:pPr>
            <a:r>
              <a:rPr lang="en-US" sz="2800" dirty="0"/>
              <a:t>Engagement takeaways</a:t>
            </a:r>
          </a:p>
          <a:p>
            <a:pPr marL="800100" lvl="1" indent="-457200">
              <a:spcBef>
                <a:spcPts val="600"/>
              </a:spcBef>
              <a:spcAft>
                <a:spcPts val="600"/>
              </a:spcAft>
              <a:buFont typeface="Arial" panose="020B0604020202020204" pitchFamily="34" charset="0"/>
              <a:buChar char="•"/>
            </a:pPr>
            <a:r>
              <a:rPr lang="en-US" sz="2000" i="1" dirty="0"/>
              <a:t>Data and coordination gaps impairing state’s ability to understand what is working</a:t>
            </a:r>
          </a:p>
          <a:p>
            <a:pPr lvl="1"/>
            <a:endParaRPr lang="en-US" dirty="0"/>
          </a:p>
        </p:txBody>
      </p:sp>
    </p:spTree>
    <p:extLst>
      <p:ext uri="{BB962C8B-B14F-4D97-AF65-F5344CB8AC3E}">
        <p14:creationId xmlns:p14="http://schemas.microsoft.com/office/powerpoint/2010/main" val="1428204977"/>
      </p:ext>
    </p:extLst>
  </p:cSld>
  <p:clrMapOvr>
    <a:masterClrMapping/>
  </p:clrMapOvr>
  <p:transition advTm="35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8"/>
          <p:cNvSpPr>
            <a:spLocks noGrp="1"/>
          </p:cNvSpPr>
          <p:nvPr>
            <p:ph type="title"/>
          </p:nvPr>
        </p:nvSpPr>
        <p:spPr/>
        <p:txBody>
          <a:bodyPr>
            <a:noAutofit/>
          </a:bodyPr>
          <a:lstStyle/>
          <a:p>
            <a:pPr algn="l">
              <a:lnSpc>
                <a:spcPct val="100000"/>
              </a:lnSpc>
            </a:pPr>
            <a:r>
              <a:rPr lang="en-US" sz="4000" b="1" dirty="0">
                <a:solidFill>
                  <a:schemeClr val="accent2"/>
                </a:solidFill>
              </a:rPr>
              <a:t>Planned Outcomes/Next Steps</a:t>
            </a:r>
          </a:p>
        </p:txBody>
      </p:sp>
      <p:sp>
        <p:nvSpPr>
          <p:cNvPr id="3" name="Content Placeholder 2">
            <a:extLst>
              <a:ext uri="{FF2B5EF4-FFF2-40B4-BE49-F238E27FC236}">
                <a16:creationId xmlns:a16="http://schemas.microsoft.com/office/drawing/2014/main" id="{6C726438-0D69-4B32-9CD3-7EF26DD9270B}"/>
              </a:ext>
            </a:extLst>
          </p:cNvPr>
          <p:cNvSpPr>
            <a:spLocks noGrp="1"/>
          </p:cNvSpPr>
          <p:nvPr>
            <p:ph idx="1"/>
          </p:nvPr>
        </p:nvSpPr>
        <p:spPr/>
        <p:txBody>
          <a:bodyPr>
            <a:normAutofit/>
          </a:bodyPr>
          <a:lstStyle/>
          <a:p>
            <a:pPr marL="0" indent="0">
              <a:spcAft>
                <a:spcPts val="600"/>
              </a:spcAft>
              <a:buNone/>
            </a:pPr>
            <a:r>
              <a:rPr lang="en-US" sz="2800" dirty="0"/>
              <a:t>Helping assess Smart Columbus transportation trial outcomes</a:t>
            </a:r>
          </a:p>
          <a:p>
            <a:pPr marL="0" indent="0">
              <a:spcAft>
                <a:spcPts val="600"/>
              </a:spcAft>
              <a:buNone/>
            </a:pPr>
            <a:endParaRPr lang="en-US" sz="2800" dirty="0"/>
          </a:p>
          <a:p>
            <a:pPr marL="0" indent="0">
              <a:spcAft>
                <a:spcPts val="600"/>
              </a:spcAft>
              <a:buNone/>
            </a:pPr>
            <a:r>
              <a:rPr lang="en-US" sz="2800" dirty="0"/>
              <a:t>Design of community services to address multiple social determinants, along with infrastructure support to address data sharing</a:t>
            </a:r>
          </a:p>
          <a:p>
            <a:pPr marL="0" indent="0">
              <a:spcAft>
                <a:spcPts val="600"/>
              </a:spcAft>
              <a:buNone/>
            </a:pPr>
            <a:endParaRPr lang="en-US" sz="2800" dirty="0"/>
          </a:p>
          <a:p>
            <a:pPr marL="0" indent="0">
              <a:spcAft>
                <a:spcPts val="600"/>
              </a:spcAft>
              <a:buNone/>
            </a:pPr>
            <a:endParaRPr lang="en-US" sz="5000" i="1" dirty="0"/>
          </a:p>
          <a:p>
            <a:endParaRPr lang="en-US" dirty="0"/>
          </a:p>
        </p:txBody>
      </p:sp>
    </p:spTree>
    <p:extLst>
      <p:ext uri="{BB962C8B-B14F-4D97-AF65-F5344CB8AC3E}">
        <p14:creationId xmlns:p14="http://schemas.microsoft.com/office/powerpoint/2010/main" val="2096842574"/>
      </p:ext>
    </p:extLst>
  </p:cSld>
  <p:clrMapOvr>
    <a:masterClrMapping/>
  </p:clrMapOvr>
  <p:transition advTm="8000"/>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15702</TotalTime>
  <Words>619</Words>
  <Application>Microsoft Office PowerPoint</Application>
  <PresentationFormat>Widescreen</PresentationFormat>
  <Paragraphs>55</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Courier New</vt:lpstr>
      <vt:lpstr>Office Theme</vt:lpstr>
      <vt:lpstr>PowerPoint Presentation</vt:lpstr>
      <vt:lpstr>Project Aims</vt:lpstr>
      <vt:lpstr>Update of the Project since last PI meeting</vt:lpstr>
      <vt:lpstr>Update of the Project since last PI meeting</vt:lpstr>
      <vt:lpstr>Planned Outcomes/Next Steps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Nilsen, Wendy</dc:creator>
  <cp:keywords/>
  <dc:description/>
  <cp:lastModifiedBy>Anish Arora</cp:lastModifiedBy>
  <cp:revision>128</cp:revision>
  <dcterms:created xsi:type="dcterms:W3CDTF">2016-01-15T22:20:06Z</dcterms:created>
  <dcterms:modified xsi:type="dcterms:W3CDTF">2019-03-29T18:00:21Z</dcterms:modified>
  <cp:category/>
</cp:coreProperties>
</file>