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6"/>
  </p:normalViewPr>
  <p:slideViewPr>
    <p:cSldViewPr snapToGrid="0" snapToObjects="1">
      <p:cViewPr varScale="1">
        <p:scale>
          <a:sx n="109" d="100"/>
          <a:sy n="109" d="100"/>
        </p:scale>
        <p:origin x="6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prstGeom prst="rect">
            <a:avLst/>
          </a:prstGeom>
        </p:spPr>
        <p:txBody>
          <a:bodyPr/>
          <a:lstStyle/>
          <a:p>
            <a:endParaRPr/>
          </a:p>
        </p:txBody>
      </p:sp>
      <p:sp>
        <p:nvSpPr>
          <p:cNvPr id="118" name="Shape 118"/>
          <p:cNvSpPr>
            <a:spLocks noGrp="1"/>
          </p:cNvSpPr>
          <p:nvPr>
            <p:ph type="body" sz="quarter" idx="1"/>
          </p:nvPr>
        </p:nvSpPr>
        <p:spPr>
          <a:prstGeom prst="rect">
            <a:avLst/>
          </a:prstGeom>
        </p:spPr>
        <p:txBody>
          <a:bodyPr/>
          <a:lstStyle>
            <a:lvl1pPr>
              <a:defRPr b="1"/>
            </a:lvl1pPr>
          </a:lstStyle>
          <a:p>
            <a:r>
              <a:t>This is the transition slide. The lightning talk moderator will announce the name of your project and the name of the lead PI. Expect to begin your presentation from the next slide.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hape 123"/>
          <p:cNvSpPr>
            <a:spLocks noGrp="1" noRot="1" noChangeAspect="1"/>
          </p:cNvSpPr>
          <p:nvPr>
            <p:ph type="sldImg"/>
          </p:nvPr>
        </p:nvSpPr>
        <p:spPr>
          <a:prstGeom prst="rect">
            <a:avLst/>
          </a:prstGeom>
        </p:spPr>
        <p:txBody>
          <a:bodyPr/>
          <a:lstStyle/>
          <a:p>
            <a:endParaRPr/>
          </a:p>
        </p:txBody>
      </p:sp>
      <p:sp>
        <p:nvSpPr>
          <p:cNvPr id="124" name="Shape 124"/>
          <p:cNvSpPr>
            <a:spLocks noGrp="1"/>
          </p:cNvSpPr>
          <p:nvPr>
            <p:ph type="body" sz="quarter" idx="1"/>
          </p:nvPr>
        </p:nvSpPr>
        <p:spPr>
          <a:prstGeom prst="rect">
            <a:avLst/>
          </a:prstGeom>
        </p:spPr>
        <p:txBody>
          <a:bodyPr/>
          <a:lstStyle>
            <a:lvl1pPr>
              <a:defRPr b="1"/>
            </a:lvl1pPr>
          </a:lstStyle>
          <a:p>
            <a:r>
              <a:t>A brief background: Please describe the problem you are addressing and why it is important (20sec slide)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noRot="1" noChangeAspect="1"/>
          </p:cNvSpPr>
          <p:nvPr>
            <p:ph type="sldImg"/>
          </p:nvPr>
        </p:nvSpPr>
        <p:spPr>
          <a:prstGeom prst="rect">
            <a:avLst/>
          </a:prstGeom>
        </p:spPr>
        <p:txBody>
          <a:bodyPr/>
          <a:lstStyle/>
          <a:p>
            <a:endParaRPr/>
          </a:p>
        </p:txBody>
      </p:sp>
      <p:sp>
        <p:nvSpPr>
          <p:cNvPr id="129" name="Shape 129"/>
          <p:cNvSpPr>
            <a:spLocks noGrp="1"/>
          </p:cNvSpPr>
          <p:nvPr>
            <p:ph type="body" sz="quarter" idx="1"/>
          </p:nvPr>
        </p:nvSpPr>
        <p:spPr>
          <a:prstGeom prst="rect">
            <a:avLst/>
          </a:prstGeom>
        </p:spPr>
        <p:txBody>
          <a:bodyPr/>
          <a:lstStyle/>
          <a:p>
            <a:pPr algn="just">
              <a:defRPr b="1"/>
            </a:pPr>
            <a:r>
              <a:t>Describe at least one deliverable that you accomplished together with your community partners and at least one outcome in terms of capacity building. Also describe something unexpected about working with your community partners. Anecdotes are highly encouraged. Include photos.</a:t>
            </a:r>
          </a:p>
          <a:p>
            <a:pPr algn="just">
              <a:defRPr b="1"/>
            </a:pPr>
            <a:r>
              <a:t>Emphasize activities that have been carried out after last year's PI meeting and how these activities along with what was accomplished last year fits within the overall vision of your project.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noRot="1" noChangeAspect="1"/>
          </p:cNvSpPr>
          <p:nvPr>
            <p:ph type="sldImg"/>
          </p:nvPr>
        </p:nvSpPr>
        <p:spPr>
          <a:xfrm>
            <a:off x="381000" y="685800"/>
            <a:ext cx="6096000" cy="3429000"/>
          </a:xfrm>
          <a:prstGeom prst="rect">
            <a:avLst/>
          </a:prstGeom>
        </p:spPr>
        <p:txBody>
          <a:bodyPr/>
          <a:lstStyle/>
          <a:p>
            <a:endParaRPr/>
          </a:p>
        </p:txBody>
      </p:sp>
      <p:sp>
        <p:nvSpPr>
          <p:cNvPr id="134" name="Shape 134"/>
          <p:cNvSpPr>
            <a:spLocks noGrp="1"/>
          </p:cNvSpPr>
          <p:nvPr>
            <p:ph type="body" sz="quarter" idx="1"/>
          </p:nvPr>
        </p:nvSpPr>
        <p:spPr>
          <a:prstGeom prst="rect">
            <a:avLst/>
          </a:prstGeom>
        </p:spPr>
        <p:txBody>
          <a:bodyPr/>
          <a:lstStyle/>
          <a:p>
            <a:pPr algn="just">
              <a:defRPr b="1"/>
            </a:pPr>
            <a:r>
              <a:t>Describe at least one deliverable in terms of the science (technical and social). Why is this deliverable significant/what did it accomplish or what will it allow? Include photos.</a:t>
            </a:r>
          </a:p>
          <a:p>
            <a:pPr algn="just">
              <a:defRPr b="1"/>
            </a:pPr>
            <a:r>
              <a:t>Emphasize activities that have been carried out after last year's PI meeting and how these activities along with what was accomplished last year fits within the overall vision of your project. Inclusion of photos are encouraged.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2130425"/>
            <a:ext cx="10363200" cy="1470026"/>
          </a:xfrm>
          <a:prstGeom prst="rect">
            <a:avLst/>
          </a:prstGeom>
        </p:spPr>
        <p:txBody>
          <a:bodyPr/>
          <a:lstStyle/>
          <a:p>
            <a:r>
              <a:t>Title Text</a:t>
            </a:r>
          </a:p>
        </p:txBody>
      </p:sp>
      <p:sp>
        <p:nvSpPr>
          <p:cNvPr id="12" name="Body Level One…"/>
          <p:cNvSpPr txBox="1">
            <a:spLocks noGrp="1"/>
          </p:cNvSpPr>
          <p:nvPr>
            <p:ph type="body" sz="quarter" idx="1"/>
          </p:nvPr>
        </p:nvSpPr>
        <p:spPr>
          <a:xfrm>
            <a:off x="1828800" y="3886200"/>
            <a:ext cx="85344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8839200" y="274639"/>
            <a:ext cx="2743200" cy="5851526"/>
          </a:xfrm>
          <a:prstGeom prst="rect">
            <a:avLst/>
          </a:prstGeom>
        </p:spPr>
        <p:txBody>
          <a:bodyPr/>
          <a:lstStyle/>
          <a:p>
            <a:r>
              <a:t>Title Text</a:t>
            </a:r>
          </a:p>
        </p:txBody>
      </p:sp>
      <p:sp>
        <p:nvSpPr>
          <p:cNvPr id="102" name="Body Level One…"/>
          <p:cNvSpPr txBox="1">
            <a:spLocks noGrp="1"/>
          </p:cNvSpPr>
          <p:nvPr>
            <p:ph type="body" idx="1"/>
          </p:nvPr>
        </p:nvSpPr>
        <p:spPr>
          <a:xfrm>
            <a:off x="609600" y="274639"/>
            <a:ext cx="80264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963084" y="4406901"/>
            <a:ext cx="10363201" cy="1362076"/>
          </a:xfrm>
          <a:prstGeom prst="rect">
            <a:avLst/>
          </a:prstGeom>
        </p:spPr>
        <p:txBody>
          <a:bodyPr anchor="t"/>
          <a:lstStyle>
            <a:lvl1pPr algn="l">
              <a:defRPr sz="4000" b="1" cap="all"/>
            </a:lvl1pPr>
          </a:lstStyle>
          <a:p>
            <a:r>
              <a:t>Title Text</a:t>
            </a:r>
          </a:p>
        </p:txBody>
      </p:sp>
      <p:sp>
        <p:nvSpPr>
          <p:cNvPr id="30" name="Body Level One…"/>
          <p:cNvSpPr txBox="1">
            <a:spLocks noGrp="1"/>
          </p:cNvSpPr>
          <p:nvPr>
            <p:ph type="body" sz="quarter" idx="1"/>
          </p:nvPr>
        </p:nvSpPr>
        <p:spPr>
          <a:xfrm>
            <a:off x="963084" y="2906713"/>
            <a:ext cx="103632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609600" y="1600200"/>
            <a:ext cx="5384800" cy="4525964"/>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6193368" y="1535112"/>
            <a:ext cx="5389034" cy="639763"/>
          </a:xfrm>
          <a:prstGeom prst="rect">
            <a:avLst/>
          </a:prstGeom>
        </p:spPr>
        <p:txBody>
          <a:bodyPr anchor="b"/>
          <a:lstStyle/>
          <a:p>
            <a:pPr marL="0" indent="0">
              <a:spcBef>
                <a:spcPts val="500"/>
              </a:spcBef>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609601" y="273050"/>
            <a:ext cx="4011084" cy="1162050"/>
          </a:xfrm>
          <a:prstGeom prst="rect">
            <a:avLst/>
          </a:prstGeom>
        </p:spPr>
        <p:txBody>
          <a:bodyPr anchor="b"/>
          <a:lstStyle>
            <a:lvl1pPr algn="l">
              <a:defRPr sz="2000" b="1"/>
            </a:lvl1pPr>
          </a:lstStyle>
          <a:p>
            <a:r>
              <a:t>Title Text</a:t>
            </a:r>
          </a:p>
        </p:txBody>
      </p:sp>
      <p:sp>
        <p:nvSpPr>
          <p:cNvPr id="73" name="Body Level One…"/>
          <p:cNvSpPr txBox="1">
            <a:spLocks noGrp="1"/>
          </p:cNvSpPr>
          <p:nvPr>
            <p:ph type="body" idx="1"/>
          </p:nvPr>
        </p:nvSpPr>
        <p:spPr>
          <a:xfrm>
            <a:off x="4766733" y="273050"/>
            <a:ext cx="6815667" cy="5853114"/>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13"/>
          </p:nvPr>
        </p:nvSpPr>
        <p:spPr>
          <a:xfrm>
            <a:off x="609600" y="1435101"/>
            <a:ext cx="4011085" cy="4691063"/>
          </a:xfrm>
          <a:prstGeom prst="rect">
            <a:avLst/>
          </a:prstGeom>
        </p:spPr>
        <p:txBody>
          <a:bodyPr/>
          <a:lstStyle/>
          <a:p>
            <a:pPr marL="0" indent="0">
              <a:spcBef>
                <a:spcPts val="300"/>
              </a:spcBef>
              <a:buSzTx/>
              <a:buFontTx/>
              <a:buNone/>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2389716" y="4800600"/>
            <a:ext cx="7315201" cy="566738"/>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13"/>
          </p:nvPr>
        </p:nvSpPr>
        <p:spPr>
          <a:xfrm>
            <a:off x="2389716" y="612775"/>
            <a:ext cx="7315201" cy="4114800"/>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2389716" y="5367337"/>
            <a:ext cx="73152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09600" y="274638"/>
            <a:ext cx="10972800" cy="1143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609600" y="1600200"/>
            <a:ext cx="10972800" cy="45259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318418" y="6404294"/>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ites.google.com/site/nsfsccsealevelris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p:nvPr/>
        </p:nvSpPr>
        <p:spPr>
          <a:xfrm>
            <a:off x="-20800" y="1854497"/>
            <a:ext cx="12003484" cy="1499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914400">
              <a:lnSpc>
                <a:spcPts val="5800"/>
              </a:lnSpc>
              <a:defRPr sz="2900" b="1">
                <a:solidFill>
                  <a:schemeClr val="accent2"/>
                </a:solidFill>
              </a:defRPr>
            </a:lvl1pPr>
          </a:lstStyle>
          <a:p>
            <a:r>
              <a:t>FY 2017 PG: Agent-based Scenario Planning for a Smart &amp; Connected Community against Sea Level Rise in Tampa Bay #1737598</a:t>
            </a:r>
          </a:p>
        </p:txBody>
      </p:sp>
      <p:sp>
        <p:nvSpPr>
          <p:cNvPr id="113" name="Subtitle 3"/>
          <p:cNvSpPr txBox="1"/>
          <p:nvPr/>
        </p:nvSpPr>
        <p:spPr>
          <a:xfrm>
            <a:off x="1740186" y="3673642"/>
            <a:ext cx="8737680" cy="248941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pPr marL="342900" indent="-342900" defTabSz="914400">
              <a:spcBef>
                <a:spcPts val="500"/>
              </a:spcBef>
              <a:buSzPct val="100000"/>
              <a:buFont typeface="Arial"/>
              <a:buChar char="•"/>
              <a:defRPr sz="2400">
                <a:solidFill>
                  <a:srgbClr val="2F5897"/>
                </a:solidFill>
              </a:defRPr>
            </a:pPr>
            <a:r>
              <a:t>Y. Yilmaz, M. Hafen, A. Bush </a:t>
            </a:r>
          </a:p>
          <a:p>
            <a:pPr marL="342900" indent="-342900" defTabSz="914400">
              <a:spcBef>
                <a:spcPts val="500"/>
              </a:spcBef>
              <a:buSzPct val="100000"/>
              <a:buFont typeface="Arial"/>
              <a:buChar char="•"/>
              <a:defRPr sz="2400">
                <a:solidFill>
                  <a:srgbClr val="2F5897"/>
                </a:solidFill>
              </a:defRPr>
            </a:pPr>
            <a:r>
              <a:t>University of South Florida: College of Engineering/ School of Public Policy/ Honors College</a:t>
            </a:r>
            <a:endParaRPr>
              <a:solidFill>
                <a:srgbClr val="808080"/>
              </a:solidFill>
            </a:endParaRPr>
          </a:p>
          <a:p>
            <a:pPr marL="342900" indent="-342900" defTabSz="914400">
              <a:spcBef>
                <a:spcPts val="500"/>
              </a:spcBef>
              <a:buSzPct val="100000"/>
              <a:buFont typeface="Arial"/>
              <a:buChar char="•"/>
              <a:defRPr sz="2400">
                <a:solidFill>
                  <a:srgbClr val="2F5897"/>
                </a:solidFill>
              </a:defRPr>
            </a:pPr>
            <a:r>
              <a:rPr u="sng">
                <a:solidFill>
                  <a:srgbClr val="0000FF"/>
                </a:solidFill>
                <a:uFill>
                  <a:solidFill>
                    <a:srgbClr val="0000FF"/>
                  </a:solidFill>
                </a:uFill>
                <a:hlinkClick r:id="rId3"/>
              </a:rPr>
              <a:t>https://sites.google.com/site/nsfsccsealevelrise</a:t>
            </a:r>
          </a:p>
        </p:txBody>
      </p:sp>
      <p:pic>
        <p:nvPicPr>
          <p:cNvPr id="114" name="Picture 2" descr="Picture 2"/>
          <p:cNvPicPr>
            <a:picLocks noChangeAspect="1"/>
          </p:cNvPicPr>
          <p:nvPr/>
        </p:nvPicPr>
        <p:blipFill>
          <a:blip r:embed="rId4">
            <a:extLst/>
          </a:blip>
          <a:stretch>
            <a:fillRect/>
          </a:stretch>
        </p:blipFill>
        <p:spPr>
          <a:xfrm>
            <a:off x="11371946" y="6033006"/>
            <a:ext cx="820055" cy="824995"/>
          </a:xfrm>
          <a:prstGeom prst="rect">
            <a:avLst/>
          </a:prstGeom>
          <a:ln w="12700">
            <a:miter lim="400000"/>
          </a:ln>
        </p:spPr>
      </p:pic>
      <p:sp>
        <p:nvSpPr>
          <p:cNvPr id="115" name="TextBox 10"/>
          <p:cNvSpPr txBox="1"/>
          <p:nvPr/>
        </p:nvSpPr>
        <p:spPr>
          <a:xfrm>
            <a:off x="0" y="-1"/>
            <a:ext cx="12192000" cy="383541"/>
          </a:xfrm>
          <a:prstGeom prst="rect">
            <a:avLst/>
          </a:prstGeom>
          <a:solidFill>
            <a:srgbClr val="DCE6F2"/>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000" b="1"/>
            </a:lvl1pPr>
          </a:lstStyle>
          <a:p>
            <a:r>
              <a:t>2019 NSF SMART AND CONNECTED COMMUNITIES PI MEETING</a:t>
            </a:r>
          </a:p>
        </p:txBody>
      </p:sp>
      <p:pic>
        <p:nvPicPr>
          <p:cNvPr id="116" name="Picture 11" descr="Picture 11"/>
          <p:cNvPicPr>
            <a:picLocks noChangeAspect="1"/>
          </p:cNvPicPr>
          <p:nvPr/>
        </p:nvPicPr>
        <p:blipFill>
          <a:blip r:embed="rId5">
            <a:alphaModFix amt="33000"/>
            <a:extLst/>
          </a:blip>
          <a:srcRect b="4921"/>
          <a:stretch>
            <a:fillRect/>
          </a:stretch>
        </p:blipFill>
        <p:spPr>
          <a:xfrm>
            <a:off x="0" y="360476"/>
            <a:ext cx="12192000" cy="1632875"/>
          </a:xfrm>
          <a:prstGeom prst="rect">
            <a:avLst/>
          </a:prstGeom>
          <a:ln w="12700">
            <a:miter lim="400000"/>
          </a:ln>
        </p:spPr>
      </p:pic>
    </p:spTree>
  </p:cSld>
  <p:clrMapOvr>
    <a:masterClrMapping/>
  </p:clrMapOvr>
  <p:transition spd="med" advClick="0" advTm="10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itle 8"/>
          <p:cNvSpPr txBox="1">
            <a:spLocks noGrp="1"/>
          </p:cNvSpPr>
          <p:nvPr>
            <p:ph type="title" idx="4294967295"/>
          </p:nvPr>
        </p:nvSpPr>
        <p:spPr>
          <a:xfrm>
            <a:off x="2070410" y="130175"/>
            <a:ext cx="8018155" cy="762000"/>
          </a:xfrm>
          <a:prstGeom prst="rect">
            <a:avLst/>
          </a:prstGeom>
        </p:spPr>
        <p:txBody>
          <a:bodyPr/>
          <a:lstStyle>
            <a:lvl1pPr>
              <a:defRPr sz="4000" b="1">
                <a:solidFill>
                  <a:schemeClr val="accent2"/>
                </a:solidFill>
              </a:defRPr>
            </a:lvl1pPr>
          </a:lstStyle>
          <a:p>
            <a:r>
              <a:t>Project Aims</a:t>
            </a:r>
          </a:p>
        </p:txBody>
      </p:sp>
      <p:sp>
        <p:nvSpPr>
          <p:cNvPr id="121" name="TextBox 1"/>
          <p:cNvSpPr txBox="1"/>
          <p:nvPr/>
        </p:nvSpPr>
        <p:spPr>
          <a:xfrm>
            <a:off x="512617" y="1392047"/>
            <a:ext cx="3414926" cy="2885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b="1">
                <a:solidFill>
                  <a:srgbClr val="324863"/>
                </a:solidFill>
              </a:defRPr>
            </a:pPr>
            <a:r>
              <a:t>Objective:</a:t>
            </a:r>
            <a:r>
              <a:rPr b="0"/>
              <a:t> </a:t>
            </a:r>
          </a:p>
          <a:p>
            <a:pPr>
              <a:defRPr>
                <a:solidFill>
                  <a:srgbClr val="324863"/>
                </a:solidFill>
              </a:defRPr>
            </a:pPr>
            <a:r>
              <a:t>to act as the “</a:t>
            </a:r>
            <a:r>
              <a:rPr b="1"/>
              <a:t>stone</a:t>
            </a:r>
            <a:r>
              <a:t>” to catalyze the </a:t>
            </a:r>
          </a:p>
          <a:p>
            <a:pPr>
              <a:defRPr>
                <a:solidFill>
                  <a:srgbClr val="324863"/>
                </a:solidFill>
              </a:defRPr>
            </a:pPr>
            <a:r>
              <a:t>“</a:t>
            </a:r>
            <a:r>
              <a:rPr b="1"/>
              <a:t>soup</a:t>
            </a:r>
            <a:r>
              <a:t>”: development of the capacity of stakeholders and communities in the Tampa Bay region to collaborate, anticipate, and shape that future landscape in the best interests of Tampa Bay’s citizens.</a:t>
            </a:r>
          </a:p>
        </p:txBody>
      </p:sp>
      <p:pic>
        <p:nvPicPr>
          <p:cNvPr id="122" name="Picture 11" descr="Picture 11"/>
          <p:cNvPicPr>
            <a:picLocks noChangeAspect="1"/>
          </p:cNvPicPr>
          <p:nvPr/>
        </p:nvPicPr>
        <p:blipFill>
          <a:blip r:embed="rId3">
            <a:extLst/>
          </a:blip>
          <a:stretch>
            <a:fillRect/>
          </a:stretch>
        </p:blipFill>
        <p:spPr>
          <a:xfrm>
            <a:off x="5002276" y="1392047"/>
            <a:ext cx="6780439" cy="4371443"/>
          </a:xfrm>
          <a:prstGeom prst="rect">
            <a:avLst/>
          </a:prstGeom>
          <a:ln w="12700">
            <a:miter lim="400000"/>
          </a:ln>
        </p:spPr>
      </p:pic>
    </p:spTree>
  </p:cSld>
  <p:clrMapOvr>
    <a:masterClrMapping/>
  </p:clrMapOvr>
  <p:transition spd="med" advClick="0" advTm="30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itle 8"/>
          <p:cNvSpPr txBox="1">
            <a:spLocks noGrp="1"/>
          </p:cNvSpPr>
          <p:nvPr>
            <p:ph type="title" idx="4294967295"/>
          </p:nvPr>
        </p:nvSpPr>
        <p:spPr>
          <a:xfrm>
            <a:off x="1285874" y="373063"/>
            <a:ext cx="9215439" cy="762001"/>
          </a:xfrm>
          <a:prstGeom prst="rect">
            <a:avLst/>
          </a:prstGeom>
        </p:spPr>
        <p:txBody>
          <a:bodyPr/>
          <a:lstStyle>
            <a:lvl1pPr>
              <a:defRPr sz="4000" b="1">
                <a:solidFill>
                  <a:schemeClr val="accent2"/>
                </a:solidFill>
              </a:defRPr>
            </a:lvl1pPr>
          </a:lstStyle>
          <a:p>
            <a:r>
              <a:t>Lessons Learned</a:t>
            </a:r>
          </a:p>
        </p:txBody>
      </p:sp>
      <p:sp>
        <p:nvSpPr>
          <p:cNvPr id="127" name="TextBox 1"/>
          <p:cNvSpPr txBox="1"/>
          <p:nvPr/>
        </p:nvSpPr>
        <p:spPr>
          <a:xfrm>
            <a:off x="369967" y="2127094"/>
            <a:ext cx="11687804" cy="2567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427789" indent="-427789" algn="just">
              <a:buSzPct val="100000"/>
              <a:buAutoNum type="arabicPeriod"/>
              <a:defRPr sz="3200" b="1">
                <a:solidFill>
                  <a:srgbClr val="324863"/>
                </a:solidFill>
              </a:defRPr>
            </a:pPr>
            <a:r>
              <a:t>Collaborative Hub @ Resilience—</a:t>
            </a:r>
            <a:r>
              <a:rPr b="0"/>
              <a:t>Right ideas, too soon.</a:t>
            </a:r>
          </a:p>
          <a:p>
            <a:pPr algn="just">
              <a:defRPr sz="3200" b="1">
                <a:solidFill>
                  <a:srgbClr val="324863"/>
                </a:solidFill>
              </a:defRPr>
            </a:pPr>
            <a:endParaRPr b="0"/>
          </a:p>
          <a:p>
            <a:pPr marL="427789" indent="-427789" algn="just">
              <a:buSzPct val="100000"/>
              <a:buAutoNum type="arabicPeriod" startAt="2"/>
              <a:defRPr sz="3200" b="1">
                <a:solidFill>
                  <a:srgbClr val="324863"/>
                </a:solidFill>
              </a:defRPr>
            </a:pPr>
            <a:r>
              <a:t>Solve Immediate Problems</a:t>
            </a:r>
            <a:r>
              <a:rPr b="0"/>
              <a:t> to build momentum for larger efforts.</a:t>
            </a:r>
          </a:p>
          <a:p>
            <a:pPr algn="just">
              <a:defRPr sz="3200" b="1" spc="-64">
                <a:solidFill>
                  <a:srgbClr val="324863"/>
                </a:solidFill>
              </a:defRPr>
            </a:pPr>
            <a:endParaRPr b="0"/>
          </a:p>
          <a:p>
            <a:pPr marL="427789" indent="-427789" algn="just">
              <a:buSzPct val="100000"/>
              <a:buAutoNum type="arabicPeriod" startAt="3"/>
              <a:defRPr sz="3200" spc="-64">
                <a:solidFill>
                  <a:srgbClr val="324863"/>
                </a:solidFill>
              </a:defRPr>
            </a:pPr>
            <a:r>
              <a:t>Work where there is a Collaborative Culture: </a:t>
            </a:r>
            <a:r>
              <a:rPr b="1"/>
              <a:t>St. Petersburg &gt; Tampa.</a:t>
            </a:r>
          </a:p>
        </p:txBody>
      </p:sp>
    </p:spTree>
  </p:cSld>
  <p:clrMapOvr>
    <a:masterClrMapping/>
  </p:clrMapOvr>
  <p:transition spd="med" advClick="0" advTm="30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itle 8"/>
          <p:cNvSpPr txBox="1">
            <a:spLocks noGrp="1"/>
          </p:cNvSpPr>
          <p:nvPr>
            <p:ph type="title" idx="4294967295"/>
          </p:nvPr>
        </p:nvSpPr>
        <p:spPr>
          <a:xfrm>
            <a:off x="1278342" y="387350"/>
            <a:ext cx="9315451" cy="762000"/>
          </a:xfrm>
          <a:prstGeom prst="rect">
            <a:avLst/>
          </a:prstGeom>
        </p:spPr>
        <p:txBody>
          <a:bodyPr/>
          <a:lstStyle>
            <a:lvl1pPr defTabSz="411479">
              <a:defRPr sz="3600" b="1">
                <a:solidFill>
                  <a:schemeClr val="accent2"/>
                </a:solidFill>
              </a:defRPr>
            </a:lvl1pPr>
          </a:lstStyle>
          <a:p>
            <a:r>
              <a:t>Update of the Project since last PI meeting</a:t>
            </a:r>
          </a:p>
        </p:txBody>
      </p:sp>
      <p:sp>
        <p:nvSpPr>
          <p:cNvPr id="132" name="TextBox 1"/>
          <p:cNvSpPr txBox="1"/>
          <p:nvPr/>
        </p:nvSpPr>
        <p:spPr>
          <a:xfrm>
            <a:off x="1314609" y="1465396"/>
            <a:ext cx="9242918" cy="4053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427789" indent="-427789" algn="just">
              <a:buSzPct val="100000"/>
              <a:buAutoNum type="arabicPeriod"/>
              <a:defRPr sz="3200" b="1">
                <a:solidFill>
                  <a:srgbClr val="324863"/>
                </a:solidFill>
              </a:defRPr>
            </a:pPr>
            <a:r>
              <a:rPr dirty="0"/>
              <a:t>Proof of Concept—</a:t>
            </a:r>
            <a:r>
              <a:rPr b="0" dirty="0"/>
              <a:t> 56th Annual Allerton Conference on Communication, Control, and Computing (Allerton) October 2-5, 2018</a:t>
            </a:r>
            <a:br>
              <a:rPr b="0" dirty="0"/>
            </a:br>
            <a:endParaRPr b="0" dirty="0"/>
          </a:p>
          <a:p>
            <a:pPr marL="427789" indent="-427789" algn="just">
              <a:buSzPct val="100000"/>
              <a:buAutoNum type="arabicPeriod"/>
              <a:defRPr sz="3200" b="1">
                <a:solidFill>
                  <a:srgbClr val="324863"/>
                </a:solidFill>
              </a:defRPr>
            </a:pPr>
            <a:r>
              <a:rPr dirty="0"/>
              <a:t>Contribution to Local efforts— </a:t>
            </a:r>
            <a:r>
              <a:rPr b="0" dirty="0"/>
              <a:t>CORE Proposal to State of Florida</a:t>
            </a:r>
            <a:r>
              <a:rPr lang="en-US" b="0" dirty="0"/>
              <a:t>,</a:t>
            </a:r>
            <a:r>
              <a:rPr b="0" dirty="0"/>
              <a:t> University of South Florida Center for Coastal Resiliency (CORE), College of Marine Science </a:t>
            </a:r>
            <a:r>
              <a:rPr b="0" dirty="0" err="1"/>
              <a:t>USF@St</a:t>
            </a:r>
            <a:r>
              <a:rPr b="0" dirty="0"/>
              <a:t>. Petersb</a:t>
            </a:r>
            <a:r>
              <a:rPr lang="en-US" b="0" dirty="0"/>
              <a:t>u</a:t>
            </a:r>
            <a:r>
              <a:rPr b="0" dirty="0"/>
              <a:t>rg.</a:t>
            </a:r>
          </a:p>
        </p:txBody>
      </p:sp>
    </p:spTree>
  </p:cSld>
  <p:clrMapOvr>
    <a:masterClrMapping/>
  </p:clrMapOvr>
  <p:transition spd="med" advClick="0" advTm="15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itle 8"/>
          <p:cNvSpPr txBox="1">
            <a:spLocks noGrp="1"/>
          </p:cNvSpPr>
          <p:nvPr>
            <p:ph type="title" idx="4294967295"/>
          </p:nvPr>
        </p:nvSpPr>
        <p:spPr>
          <a:xfrm>
            <a:off x="2070410" y="130175"/>
            <a:ext cx="8018155" cy="762000"/>
          </a:xfrm>
          <a:prstGeom prst="rect">
            <a:avLst/>
          </a:prstGeom>
        </p:spPr>
        <p:txBody>
          <a:bodyPr/>
          <a:lstStyle>
            <a:lvl1pPr algn="l">
              <a:defRPr sz="4000" b="1">
                <a:solidFill>
                  <a:schemeClr val="accent2"/>
                </a:solidFill>
              </a:defRPr>
            </a:lvl1pPr>
          </a:lstStyle>
          <a:p>
            <a:r>
              <a:t>Planned Outcomes/Next Steps</a:t>
            </a:r>
          </a:p>
        </p:txBody>
      </p:sp>
      <p:sp>
        <p:nvSpPr>
          <p:cNvPr id="137" name="TextBox 1"/>
          <p:cNvSpPr txBox="1"/>
          <p:nvPr/>
        </p:nvSpPr>
        <p:spPr>
          <a:xfrm>
            <a:off x="77241" y="1268729"/>
            <a:ext cx="8672119" cy="4053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427789" indent="-427789">
              <a:buSzPct val="100000"/>
              <a:buAutoNum type="arabicPeriod"/>
              <a:defRPr sz="3200" b="1">
                <a:solidFill>
                  <a:srgbClr val="324863"/>
                </a:solidFill>
              </a:defRPr>
            </a:pPr>
            <a:r>
              <a:rPr dirty="0"/>
              <a:t>Foster Collaborative Capacity</a:t>
            </a:r>
          </a:p>
          <a:p>
            <a:pPr marL="701842" lvl="1" indent="-320842">
              <a:buSzPct val="100000"/>
              <a:buChar char="•"/>
              <a:defRPr sz="3200" b="1">
                <a:solidFill>
                  <a:srgbClr val="324863"/>
                </a:solidFill>
              </a:defRPr>
            </a:pPr>
            <a:r>
              <a:rPr dirty="0"/>
              <a:t>USF Resilience Practicum, Tampa &amp; St. Petersb</a:t>
            </a:r>
            <a:r>
              <a:rPr lang="en-US" dirty="0"/>
              <a:t>u</a:t>
            </a:r>
            <a:r>
              <a:rPr dirty="0"/>
              <a:t>rg—</a:t>
            </a:r>
            <a:r>
              <a:rPr b="0" dirty="0"/>
              <a:t>Fall 2019</a:t>
            </a:r>
          </a:p>
          <a:p>
            <a:pPr>
              <a:defRPr sz="3200" b="1">
                <a:solidFill>
                  <a:srgbClr val="324863"/>
                </a:solidFill>
              </a:defRPr>
            </a:pPr>
            <a:br>
              <a:rPr b="0" dirty="0"/>
            </a:br>
            <a:endParaRPr b="0" dirty="0"/>
          </a:p>
          <a:p>
            <a:pPr marL="427789" indent="-427789">
              <a:buSzPct val="100000"/>
              <a:buAutoNum type="arabicPeriod" startAt="2"/>
              <a:defRPr sz="3200" b="1">
                <a:solidFill>
                  <a:srgbClr val="324863"/>
                </a:solidFill>
              </a:defRPr>
            </a:pPr>
            <a:r>
              <a:rPr dirty="0"/>
              <a:t>Solve Immediate Problems</a:t>
            </a:r>
          </a:p>
          <a:p>
            <a:pPr marL="701842" lvl="1" indent="-320842">
              <a:buSzPct val="100000"/>
              <a:buChar char="•"/>
              <a:defRPr sz="3200" b="1">
                <a:solidFill>
                  <a:srgbClr val="324863"/>
                </a:solidFill>
              </a:defRPr>
            </a:pPr>
            <a:r>
              <a:rPr dirty="0"/>
              <a:t>Modeling Revenue Vulnerability to SLR Exploring Partnerships—</a:t>
            </a:r>
            <a:r>
              <a:rPr b="0" dirty="0"/>
              <a:t>Now</a:t>
            </a:r>
          </a:p>
        </p:txBody>
      </p:sp>
      <p:pic>
        <p:nvPicPr>
          <p:cNvPr id="138" name="Resilience Practicum-USF Honors College.pdf" descr="Resilience Practicum-USF Honors College.pdf"/>
          <p:cNvPicPr>
            <a:picLocks noChangeAspect="1"/>
          </p:cNvPicPr>
          <p:nvPr/>
        </p:nvPicPr>
        <p:blipFill>
          <a:blip r:embed="rId2">
            <a:extLst/>
          </a:blip>
          <a:stretch>
            <a:fillRect/>
          </a:stretch>
        </p:blipFill>
        <p:spPr>
          <a:xfrm>
            <a:off x="7420707" y="892175"/>
            <a:ext cx="4536831" cy="5871192"/>
          </a:xfrm>
          <a:prstGeom prst="rect">
            <a:avLst/>
          </a:prstGeom>
          <a:ln w="12700">
            <a:miter lim="400000"/>
          </a:ln>
        </p:spPr>
      </p:pic>
    </p:spTree>
  </p:cSld>
  <p:clrMapOvr>
    <a:masterClrMapping/>
  </p:clrMapOvr>
  <p:transition spd="med" advClick="0" advTm="35000"/>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408</Words>
  <Application>Microsoft Macintosh PowerPoint</Application>
  <PresentationFormat>Widescreen</PresentationFormat>
  <Paragraphs>30</Paragraphs>
  <Slides>5</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Project Aims</vt:lpstr>
      <vt:lpstr>Lessons Learned</vt:lpstr>
      <vt:lpstr>Update of the Project since last PI meeting</vt:lpstr>
      <vt:lpstr>Planned Outcomes/Next Steps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yasiny@gmail.com</cp:lastModifiedBy>
  <cp:revision>2</cp:revision>
  <dcterms:modified xsi:type="dcterms:W3CDTF">2019-03-26T01:15:56Z</dcterms:modified>
</cp:coreProperties>
</file>