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p4" ContentType="video/unknown"/>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7"/>
  </p:notesMasterIdLst>
  <p:sldIdLst>
    <p:sldId id="265" r:id="rId2"/>
    <p:sldId id="269" r:id="rId3"/>
    <p:sldId id="270" r:id="rId4"/>
    <p:sldId id="272" r:id="rId5"/>
    <p:sldId id="26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2ABF9-E056-473F-8414-35E56E9144A9}" v="26" dt="2019-02-13T06:48:49.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99" autoAdjust="0"/>
    <p:restoredTop sz="74924" autoAdjust="0"/>
  </p:normalViewPr>
  <p:slideViewPr>
    <p:cSldViewPr snapToGrid="0" snapToObjects="1">
      <p:cViewPr varScale="1">
        <p:scale>
          <a:sx n="133" d="100"/>
          <a:sy n="133" d="100"/>
        </p:scale>
        <p:origin x="-944" y="-10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3"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9530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118790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Most significant accomplishment: Describe at least one deliverable that you accomplished together with your community partner(s) in terms of capacity building and/or the science. Anecdotes and photos are highly encouraged.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Toughest challenge: Describe something challenging or unexpected about working with your community partners in terms of capacity building and/or the science (technical and/or social). How did you overcome this challenge? Anecdotes and photos are highly encouraged. Consider limiting your text.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138129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142126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3/21/19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hyperlink" Target="https://nsfsccpimeeting.ee.washington.edu/present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xml"/><Relationship Id="rId5" Type="http://schemas.openxmlformats.org/officeDocument/2006/relationships/image" Target="../media/image5.png"/><Relationship Id="rId6" Type="http://schemas.openxmlformats.org/officeDocument/2006/relationships/image" Target="../media/image6.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961267"/>
            <a:ext cx="12192000" cy="5041111"/>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pPr algn="l"/>
            <a:r>
              <a:rPr lang="en-US" dirty="0">
                <a:solidFill>
                  <a:srgbClr val="000000"/>
                </a:solidFill>
              </a:rPr>
              <a:t>1. Total Time = 3 minutes MAXIMUM for your content</a:t>
            </a:r>
            <a:r>
              <a:rPr lang="en-US" b="1" dirty="0">
                <a:solidFill>
                  <a:srgbClr val="000000"/>
                </a:solidFill>
              </a:rPr>
              <a:t>.</a:t>
            </a:r>
          </a:p>
          <a:p>
            <a:pPr algn="l"/>
            <a:r>
              <a:rPr lang="en-US" dirty="0">
                <a:solidFill>
                  <a:srgbClr val="000000"/>
                </a:solidFill>
              </a:rPr>
              <a:t>2. Must be a </a:t>
            </a:r>
            <a:r>
              <a:rPr lang="en-US" dirty="0" err="1">
                <a:solidFill>
                  <a:srgbClr val="000000"/>
                </a:solidFill>
              </a:rPr>
              <a:t>ppt</a:t>
            </a:r>
            <a:r>
              <a:rPr lang="en-US" dirty="0">
                <a:solidFill>
                  <a:srgbClr val="000000"/>
                </a:solidFill>
              </a:rPr>
              <a:t>/</a:t>
            </a:r>
            <a:r>
              <a:rPr lang="en-US" dirty="0" err="1">
                <a:solidFill>
                  <a:srgbClr val="000000"/>
                </a:solidFill>
              </a:rPr>
              <a:t>pptx</a:t>
            </a:r>
            <a:r>
              <a:rPr lang="en-US" dirty="0">
                <a:solidFill>
                  <a:srgbClr val="000000"/>
                </a:solidFill>
              </a:rPr>
              <a:t> file. Please rename the file SCC.IRGTrack2.[Award#].[</a:t>
            </a:r>
            <a:r>
              <a:rPr lang="en-US" dirty="0" err="1">
                <a:solidFill>
                  <a:srgbClr val="000000"/>
                </a:solidFill>
              </a:rPr>
              <a:t>PI_LastName</a:t>
            </a:r>
            <a:r>
              <a:rPr lang="en-US" dirty="0">
                <a:solidFill>
                  <a:srgbClr val="000000"/>
                </a:solidFill>
              </a:rPr>
              <a:t>].ppt/pptx</a:t>
            </a:r>
          </a:p>
          <a:p>
            <a:pPr algn="l"/>
            <a:r>
              <a:rPr lang="en-US" dirty="0">
                <a:solidFill>
                  <a:srgbClr val="000000"/>
                </a:solidFill>
              </a:rPr>
              <a:t>3. Slides must be uploaded at </a:t>
            </a:r>
            <a:r>
              <a:rPr lang="en-US" u="sng" dirty="0">
                <a:hlinkClick r:id="rId2"/>
              </a:rPr>
              <a:t>https://nsfsccpimeeting.ee.washington.edu/presentation/</a:t>
            </a:r>
            <a:endParaRPr lang="en-US" u="sng" dirty="0"/>
          </a:p>
          <a:p>
            <a:pPr algn="l"/>
            <a:r>
              <a:rPr lang="en-US" dirty="0">
                <a:solidFill>
                  <a:srgbClr val="000000"/>
                </a:solidFill>
              </a:rPr>
              <a:t>4. Please address all the content in this template, but you may do so in more than four slides, if needed. </a:t>
            </a:r>
            <a:r>
              <a:rPr lang="en-US" dirty="0">
                <a:solidFill>
                  <a:schemeClr val="tx1"/>
                </a:solidFill>
              </a:rPr>
              <a:t>Be sure to also read the additional instructions listed in the ”notes” section below the slides.</a:t>
            </a:r>
            <a:endParaRPr lang="en-US" dirty="0">
              <a:solidFill>
                <a:srgbClr val="000000"/>
              </a:solidFill>
            </a:endParaRPr>
          </a:p>
          <a:p>
            <a:pPr algn="l"/>
            <a:r>
              <a:rPr lang="en-US" dirty="0">
                <a:solidFill>
                  <a:srgbClr val="000000"/>
                </a:solidFill>
              </a:rPr>
              <a:t>5. All slides must auto-advance (set under “Transitions”). We set a duration for these suggested template slides. You can change the duration on these slides, but the total must equal 3 minutes. If you do not use this template, be sure to set the duration for each slide and to make sure that the total presentation time is 3 minutes. Otherwise, we will set equal duration for each slide.</a:t>
            </a:r>
          </a:p>
          <a:p>
            <a:pPr algn="l"/>
            <a:r>
              <a:rPr lang="en-US" dirty="0">
                <a:solidFill>
                  <a:srgbClr val="000000"/>
                </a:solidFill>
              </a:rPr>
              <a:t>6. Other suggestions</a:t>
            </a:r>
          </a:p>
          <a:p>
            <a:pPr marL="742950" lvl="1" indent="-285750" algn="l">
              <a:buFont typeface="Arial"/>
              <a:buChar char="•"/>
            </a:pPr>
            <a:r>
              <a:rPr lang="en-US" sz="1800" dirty="0">
                <a:solidFill>
                  <a:srgbClr val="000000"/>
                </a:solidFill>
              </a:rPr>
              <a:t>Keynote users, export to .</a:t>
            </a:r>
            <a:r>
              <a:rPr lang="en-US" sz="1800" dirty="0" err="1">
                <a:solidFill>
                  <a:srgbClr val="000000"/>
                </a:solidFill>
              </a:rPr>
              <a:t>pptx</a:t>
            </a:r>
            <a:r>
              <a:rPr lang="en-US" sz="1800" dirty="0">
                <a:solidFill>
                  <a:srgbClr val="000000"/>
                </a:solidFill>
              </a:rPr>
              <a:t> format; </a:t>
            </a:r>
            <a:r>
              <a:rPr lang="en-US" sz="1800" dirty="0" err="1">
                <a:solidFill>
                  <a:srgbClr val="000000"/>
                </a:solidFill>
              </a:rPr>
              <a:t>LaTeX</a:t>
            </a:r>
            <a:r>
              <a:rPr lang="en-US" sz="1800" dirty="0">
                <a:solidFill>
                  <a:srgbClr val="000000"/>
                </a:solidFill>
              </a:rPr>
              <a:t> users, make images to add to a .</a:t>
            </a:r>
            <a:r>
              <a:rPr lang="en-US" sz="1800" dirty="0" err="1">
                <a:solidFill>
                  <a:srgbClr val="000000"/>
                </a:solidFill>
              </a:rPr>
              <a:t>pptx</a:t>
            </a:r>
            <a:r>
              <a:rPr lang="en-US" sz="1800" dirty="0">
                <a:solidFill>
                  <a:srgbClr val="000000"/>
                </a:solidFill>
              </a:rPr>
              <a:t>;  Please check your slides on a PC platform.</a:t>
            </a:r>
          </a:p>
          <a:p>
            <a:pPr marL="742950" lvl="1" indent="-285750" algn="l">
              <a:buFont typeface="Arial"/>
              <a:buChar char="•"/>
            </a:pPr>
            <a:r>
              <a:rPr lang="en-US" sz="1800" dirty="0">
                <a:solidFill>
                  <a:srgbClr val="000000"/>
                </a:solidFill>
              </a:rPr>
              <a:t>Animation should not be used</a:t>
            </a:r>
          </a:p>
          <a:p>
            <a:pPr marL="742950" lvl="1" indent="-285750" algn="l">
              <a:buFont typeface="Arial"/>
              <a:buChar char="•"/>
            </a:pPr>
            <a:r>
              <a:rPr lang="en-US" sz="1800" dirty="0">
                <a:solidFill>
                  <a:srgbClr val="000000"/>
                </a:solidFill>
              </a:rPr>
              <a:t>Use images for any content with special characters.</a:t>
            </a:r>
          </a:p>
          <a:p>
            <a:pPr algn="l"/>
            <a:r>
              <a:rPr lang="en-US" dirty="0">
                <a:solidFill>
                  <a:srgbClr val="000000"/>
                </a:solidFill>
              </a:rPr>
              <a:t>7. Please practice using the timing established here! The total time allotted is nonnegotiable.</a:t>
            </a:r>
          </a:p>
          <a:p>
            <a:pPr algn="l"/>
            <a:r>
              <a:rPr lang="en-US" dirty="0">
                <a:solidFill>
                  <a:srgbClr val="000000"/>
                </a:solidFill>
              </a:rPr>
              <a:t>8. DELETE THIS SLIDE WHEN YOU ARE DONE!</a:t>
            </a:r>
          </a:p>
          <a:p>
            <a:pPr algn="l"/>
            <a:endParaRPr lang="en-US" dirty="0"/>
          </a:p>
          <a:p>
            <a:pPr lvl="1" algn="l"/>
            <a:endParaRPr lang="en-US" dirty="0"/>
          </a:p>
        </p:txBody>
      </p:sp>
      <p:pic>
        <p:nvPicPr>
          <p:cNvPr id="10" name="Picture 2" descr="ttps://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 FY 2017 IRG Track 2</a:t>
            </a:r>
          </a:p>
        </p:txBody>
      </p:sp>
      <p:pic>
        <p:nvPicPr>
          <p:cNvPr id="13" name="Picture 12">
            <a:extLst>
              <a:ext uri="{FF2B5EF4-FFF2-40B4-BE49-F238E27FC236}">
                <a16:creationId xmlns:a16="http://schemas.microsoft.com/office/drawing/2014/main" xmlns="" id="{331AEE49-FF5E-AA4A-8731-F6F850307C2C}"/>
              </a:ext>
            </a:extLst>
          </p:cNvPr>
          <p:cNvPicPr>
            <a:picLocks noChangeAspect="1"/>
          </p:cNvPicPr>
          <p:nvPr/>
        </p:nvPicPr>
        <p:blipFill rotWithShape="1">
          <a:blip r:embed="rId4">
            <a:alphaModFix amt="33000"/>
            <a:extLst>
              <a:ext uri="{BEBA8EAE-BF5A-486C-A8C5-ECC9F3942E4B}">
                <a14:imgProps xmlns:a14="http://schemas.microsoft.com/office/drawing/2010/main">
                  <a14:imgLayer r:embed="rId5">
                    <a14:imgEffect>
                      <a14:saturation sat="46000"/>
                    </a14:imgEffect>
                  </a14:imgLayer>
                </a14:imgProps>
              </a:ext>
            </a:extLst>
          </a:blip>
          <a:srcRect b="4922"/>
          <a:stretch/>
        </p:blipFill>
        <p:spPr>
          <a:xfrm>
            <a:off x="0" y="328392"/>
            <a:ext cx="12192000" cy="1632875"/>
          </a:xfrm>
          <a:prstGeom prst="rect">
            <a:avLst/>
          </a:prstGeom>
        </p:spPr>
      </p:pic>
    </p:spTree>
    <p:extLst>
      <p:ext uri="{BB962C8B-B14F-4D97-AF65-F5344CB8AC3E}">
        <p14:creationId xmlns:p14="http://schemas.microsoft.com/office/powerpoint/2010/main" val="2005089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00534" y="1641183"/>
            <a:ext cx="11860164" cy="1812446"/>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600" b="1" dirty="0">
                <a:solidFill>
                  <a:schemeClr val="accent2"/>
                </a:solidFill>
                <a:effectLst/>
              </a:rPr>
              <a:t>FY </a:t>
            </a:r>
            <a:r>
              <a:rPr lang="en-US" sz="3600" b="1" dirty="0" smtClean="0">
                <a:solidFill>
                  <a:schemeClr val="accent2"/>
                </a:solidFill>
                <a:effectLst/>
              </a:rPr>
              <a:t>2019; CPS TTP #1837244 </a:t>
            </a:r>
          </a:p>
          <a:p>
            <a:r>
              <a:rPr lang="en-US" sz="3600" b="1" dirty="0" smtClean="0">
                <a:solidFill>
                  <a:schemeClr val="accent2"/>
                </a:solidFill>
                <a:effectLst/>
              </a:rPr>
              <a:t>Smoothing </a:t>
            </a:r>
            <a:r>
              <a:rPr lang="en-US" sz="3600" b="1" dirty="0">
                <a:solidFill>
                  <a:schemeClr val="accent2"/>
                </a:solidFill>
                <a:effectLst/>
              </a:rPr>
              <a:t>Traffic via Energy-efficient Autonomous </a:t>
            </a:r>
            <a:r>
              <a:rPr lang="en-US" sz="3600" b="1" dirty="0" smtClean="0">
                <a:solidFill>
                  <a:schemeClr val="accent2"/>
                </a:solidFill>
                <a:effectLst/>
              </a:rPr>
              <a:t>Driving</a:t>
            </a:r>
            <a:endParaRPr lang="en-US" sz="3600" b="1" dirty="0">
              <a:solidFill>
                <a:schemeClr val="accent2"/>
              </a:solidFill>
              <a:effectLst/>
            </a:endParaRPr>
          </a:p>
          <a:p>
            <a:r>
              <a:rPr lang="en-US" sz="3600" b="1" dirty="0" smtClean="0">
                <a:solidFill>
                  <a:schemeClr val="accent2"/>
                </a:solidFill>
                <a:effectLst/>
              </a:rPr>
              <a:t>STEAD;  NSF Award [#]</a:t>
            </a:r>
            <a:endParaRPr lang="en-US" sz="3600" b="1" dirty="0">
              <a:solidFill>
                <a:schemeClr val="accent2"/>
              </a:solidFill>
              <a:effectLst/>
            </a:endParaRPr>
          </a:p>
        </p:txBody>
      </p:sp>
      <p:sp>
        <p:nvSpPr>
          <p:cNvPr id="10" name="Subtitle 3"/>
          <p:cNvSpPr txBox="1">
            <a:spLocks/>
          </p:cNvSpPr>
          <p:nvPr/>
        </p:nvSpPr>
        <p:spPr>
          <a:xfrm>
            <a:off x="1740187" y="4131956"/>
            <a:ext cx="8737678" cy="24894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rgbClr val="2F5897"/>
                </a:solidFill>
              </a:rPr>
              <a:t>PI: </a:t>
            </a:r>
            <a:r>
              <a:rPr lang="en-US" dirty="0" err="1" smtClean="0">
                <a:solidFill>
                  <a:srgbClr val="2F5897"/>
                </a:solidFill>
              </a:rPr>
              <a:t>Alexandre</a:t>
            </a:r>
            <a:r>
              <a:rPr lang="en-US" dirty="0" smtClean="0">
                <a:solidFill>
                  <a:srgbClr val="2F5897"/>
                </a:solidFill>
              </a:rPr>
              <a:t> </a:t>
            </a:r>
            <a:r>
              <a:rPr lang="en-US" dirty="0" err="1" smtClean="0">
                <a:solidFill>
                  <a:srgbClr val="2F5897"/>
                </a:solidFill>
              </a:rPr>
              <a:t>Bayen</a:t>
            </a:r>
            <a:r>
              <a:rPr lang="en-US" dirty="0" smtClean="0">
                <a:solidFill>
                  <a:srgbClr val="2F5897"/>
                </a:solidFill>
              </a:rPr>
              <a:t>, UC Berkeley</a:t>
            </a:r>
          </a:p>
          <a:p>
            <a:r>
              <a:rPr lang="en-US" dirty="0" smtClean="0">
                <a:solidFill>
                  <a:srgbClr val="2F5897"/>
                </a:solidFill>
              </a:rPr>
              <a:t>George Pappas, Univ. of Pennsylvania</a:t>
            </a:r>
          </a:p>
          <a:p>
            <a:r>
              <a:rPr lang="en-US" dirty="0" smtClean="0">
                <a:solidFill>
                  <a:srgbClr val="2F5897"/>
                </a:solidFill>
              </a:rPr>
              <a:t>Benedetto </a:t>
            </a:r>
            <a:r>
              <a:rPr lang="en-US" dirty="0" err="1" smtClean="0">
                <a:solidFill>
                  <a:srgbClr val="2F5897"/>
                </a:solidFill>
              </a:rPr>
              <a:t>Piccoli</a:t>
            </a:r>
            <a:r>
              <a:rPr lang="en-US" dirty="0" smtClean="0">
                <a:solidFill>
                  <a:srgbClr val="2F5897"/>
                </a:solidFill>
              </a:rPr>
              <a:t>, Rutgers Univ.</a:t>
            </a:r>
            <a:endParaRPr lang="en-US" dirty="0">
              <a:solidFill>
                <a:srgbClr val="2F5897"/>
              </a:solidFill>
            </a:endParaRPr>
          </a:p>
          <a:p>
            <a:r>
              <a:rPr lang="en-US" dirty="0" smtClean="0">
                <a:solidFill>
                  <a:srgbClr val="2F5897"/>
                </a:solidFill>
              </a:rPr>
              <a:t>Dan Work, Vanderbilt Univ. </a:t>
            </a:r>
            <a:endParaRPr lang="en-US" dirty="0">
              <a:solidFill>
                <a:srgbClr val="2F5897"/>
              </a:solidFill>
            </a:endParaRPr>
          </a:p>
        </p:txBody>
      </p:sp>
      <p:pic>
        <p:nvPicPr>
          <p:cNvPr id="8" name="Picture 2" descr="ttps://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2" name="Picture 11">
            <a:extLst>
              <a:ext uri="{FF2B5EF4-FFF2-40B4-BE49-F238E27FC236}">
                <a16:creationId xmlns:a16="http://schemas.microsoft.com/office/drawing/2014/main" xmlns="" id="{331AEE49-FF5E-AA4A-8731-F6F850307C2C}"/>
              </a:ext>
            </a:extLst>
          </p:cNvPr>
          <p:cNvPicPr>
            <a:picLocks noChangeAspect="1"/>
          </p:cNvPicPr>
          <p:nvPr/>
        </p:nvPicPr>
        <p:blipFill rotWithShape="1">
          <a:blip r:embed="rId4">
            <a:alphaModFix amt="33000"/>
            <a:extLst>
              <a:ext uri="{BEBA8EAE-BF5A-486C-A8C5-ECC9F3942E4B}">
                <a14:imgProps xmlns:a14="http://schemas.microsoft.com/office/drawing/2010/main">
                  <a14:imgLayer r:embed="rId5">
                    <a14:imgEffect>
                      <a14:saturation sat="46000"/>
                    </a14:imgEffect>
                  </a14:imgLayer>
                </a14:imgProps>
              </a:ext>
            </a:extLst>
          </a:blip>
          <a:srcRect b="4922"/>
          <a:stretch/>
        </p:blipFill>
        <p:spPr>
          <a:xfrm>
            <a:off x="0" y="360476"/>
            <a:ext cx="12192000" cy="1632875"/>
          </a:xfrm>
          <a:prstGeom prst="rect">
            <a:avLst/>
          </a:prstGeom>
        </p:spPr>
      </p:pic>
    </p:spTree>
    <p:extLst>
      <p:ext uri="{BB962C8B-B14F-4D97-AF65-F5344CB8AC3E}">
        <p14:creationId xmlns:p14="http://schemas.microsoft.com/office/powerpoint/2010/main" val="1733810832"/>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Project Aims</a:t>
            </a:r>
          </a:p>
        </p:txBody>
      </p:sp>
      <p:pic>
        <p:nvPicPr>
          <p:cNvPr id="3" name="Picture 2"/>
          <p:cNvPicPr>
            <a:picLocks noChangeAspect="1"/>
          </p:cNvPicPr>
          <p:nvPr/>
        </p:nvPicPr>
        <p:blipFill>
          <a:blip r:embed="rId3"/>
          <a:stretch>
            <a:fillRect/>
          </a:stretch>
        </p:blipFill>
        <p:spPr>
          <a:xfrm>
            <a:off x="0" y="3059621"/>
            <a:ext cx="12192000" cy="3787476"/>
          </a:xfrm>
          <a:prstGeom prst="rect">
            <a:avLst/>
          </a:prstGeom>
        </p:spPr>
      </p:pic>
      <p:sp>
        <p:nvSpPr>
          <p:cNvPr id="13" name="TextBox 12">
            <a:extLst>
              <a:ext uri="{FF2B5EF4-FFF2-40B4-BE49-F238E27FC236}">
                <a16:creationId xmlns:a16="http://schemas.microsoft.com/office/drawing/2014/main" xmlns="" id="{3ECE4833-2554-5B41-8598-1C5572C86B3E}"/>
              </a:ext>
            </a:extLst>
          </p:cNvPr>
          <p:cNvSpPr txBox="1"/>
          <p:nvPr/>
        </p:nvSpPr>
        <p:spPr>
          <a:xfrm>
            <a:off x="238731" y="1066411"/>
            <a:ext cx="11860163" cy="1815882"/>
          </a:xfrm>
          <a:prstGeom prst="rect">
            <a:avLst/>
          </a:prstGeom>
          <a:noFill/>
        </p:spPr>
        <p:txBody>
          <a:bodyPr wrap="square" rtlCol="0">
            <a:spAutoFit/>
          </a:bodyPr>
          <a:lstStyle/>
          <a:p>
            <a:r>
              <a:rPr lang="en-US" sz="2800" b="1" dirty="0" smtClean="0">
                <a:highlight>
                  <a:srgbClr val="FFFF00"/>
                </a:highlight>
              </a:rPr>
              <a:t>The project will achieve the following aims:</a:t>
            </a:r>
          </a:p>
          <a:p>
            <a:pPr marL="457200" indent="-457200">
              <a:buFont typeface="Arial"/>
              <a:buChar char="•"/>
            </a:pPr>
            <a:r>
              <a:rPr lang="en-US" sz="2800" b="1" dirty="0" smtClean="0">
                <a:highlight>
                  <a:srgbClr val="FFFF00"/>
                </a:highlight>
              </a:rPr>
              <a:t>Provide theoretical framework for mobile control of traffic</a:t>
            </a:r>
          </a:p>
          <a:p>
            <a:pPr marL="457200" indent="-457200">
              <a:buFont typeface="Arial"/>
              <a:buChar char="•"/>
            </a:pPr>
            <a:r>
              <a:rPr lang="en-US" sz="2800" b="1" dirty="0" smtClean="0">
                <a:highlight>
                  <a:srgbClr val="FFFF00"/>
                </a:highlight>
              </a:rPr>
              <a:t>Control via mean field games and deep-RL</a:t>
            </a:r>
          </a:p>
          <a:p>
            <a:pPr marL="457200" indent="-457200">
              <a:buFont typeface="Arial"/>
              <a:buChar char="•"/>
            </a:pPr>
            <a:r>
              <a:rPr lang="en-US" sz="2800" b="1" dirty="0" smtClean="0">
                <a:highlight>
                  <a:srgbClr val="FFFF00"/>
                </a:highlight>
              </a:rPr>
              <a:t>Theoretical bounds on algorithms performance (both PDE and Neural nets)</a:t>
            </a:r>
            <a:endParaRPr lang="en-US" sz="2800" b="1" dirty="0">
              <a:highlight>
                <a:srgbClr val="FFFF00"/>
              </a:highlight>
            </a:endParaRPr>
          </a:p>
        </p:txBody>
      </p:sp>
    </p:spTree>
    <p:extLst>
      <p:ext uri="{BB962C8B-B14F-4D97-AF65-F5344CB8AC3E}">
        <p14:creationId xmlns:p14="http://schemas.microsoft.com/office/powerpoint/2010/main" val="700523190"/>
      </p:ext>
    </p:extLst>
  </p:cSld>
  <p:clrMapOvr>
    <a:masterClrMapping/>
  </p:clrMapOvr>
  <p:transition xmlns:p14="http://schemas.microsoft.com/office/powerpoint/2010/main" spd="med" advTm="1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p:txBody>
          <a:bodyPr>
            <a:noAutofit/>
          </a:bodyPr>
          <a:lstStyle/>
          <a:p>
            <a:pPr>
              <a:lnSpc>
                <a:spcPct val="100000"/>
              </a:lnSpc>
            </a:pPr>
            <a:r>
              <a:rPr lang="en-US" sz="4000" b="1" dirty="0" smtClean="0">
                <a:solidFill>
                  <a:schemeClr val="accent2"/>
                </a:solidFill>
              </a:rPr>
              <a:t>Update </a:t>
            </a:r>
            <a:r>
              <a:rPr lang="en-US" sz="4000" b="1" dirty="0">
                <a:solidFill>
                  <a:schemeClr val="accent2"/>
                </a:solidFill>
              </a:rPr>
              <a:t>of the Project since last PI </a:t>
            </a:r>
            <a:r>
              <a:rPr lang="en-US" sz="4000" b="1" dirty="0" smtClean="0">
                <a:solidFill>
                  <a:schemeClr val="accent2"/>
                </a:solidFill>
              </a:rPr>
              <a:t>meeting</a:t>
            </a:r>
            <a:endParaRPr lang="en-US" sz="4000" b="1" dirty="0">
              <a:solidFill>
                <a:schemeClr val="accent2"/>
              </a:solidFill>
            </a:endParaRPr>
          </a:p>
        </p:txBody>
      </p:sp>
      <p:sp>
        <p:nvSpPr>
          <p:cNvPr id="4" name="Content Placeholder 3">
            <a:extLst>
              <a:ext uri="{FF2B5EF4-FFF2-40B4-BE49-F238E27FC236}">
                <a16:creationId xmlns:a16="http://schemas.microsoft.com/office/drawing/2014/main" xmlns="" id="{DD79D58B-A187-4747-821C-E3F89F9A9EF7}"/>
              </a:ext>
            </a:extLst>
          </p:cNvPr>
          <p:cNvSpPr>
            <a:spLocks noGrp="1"/>
          </p:cNvSpPr>
          <p:nvPr>
            <p:ph sz="half" idx="2"/>
          </p:nvPr>
        </p:nvSpPr>
        <p:spPr>
          <a:xfrm>
            <a:off x="609600" y="1413405"/>
            <a:ext cx="5386917" cy="3951288"/>
          </a:xfrm>
          <a:ln>
            <a:solidFill>
              <a:schemeClr val="tx1"/>
            </a:solidFill>
          </a:ln>
        </p:spPr>
        <p:txBody>
          <a:bodyPr>
            <a:normAutofit/>
          </a:bodyPr>
          <a:lstStyle/>
          <a:p>
            <a:pPr marL="0" indent="0">
              <a:buNone/>
            </a:pPr>
            <a:r>
              <a:rPr lang="en-US" sz="2800" b="1" dirty="0" smtClean="0"/>
              <a:t>Project started in Jan. 2019. In progress milestones</a:t>
            </a:r>
            <a:endParaRPr lang="en-US" sz="2800" b="1" dirty="0"/>
          </a:p>
          <a:p>
            <a:r>
              <a:rPr lang="en-US" sz="2800" b="1" dirty="0" smtClean="0"/>
              <a:t>Neural net calibration for CAV and non CAV models</a:t>
            </a:r>
            <a:endParaRPr lang="en-US" sz="2800" b="1" dirty="0"/>
          </a:p>
          <a:p>
            <a:r>
              <a:rPr lang="en-US" sz="2800" b="1" dirty="0" smtClean="0"/>
              <a:t>Mean field game formulation of </a:t>
            </a:r>
            <a:r>
              <a:rPr lang="en-US" sz="2800" b="1" dirty="0" err="1" smtClean="0"/>
              <a:t>Lagrangian</a:t>
            </a:r>
            <a:r>
              <a:rPr lang="en-US" sz="2800" b="1" dirty="0" smtClean="0"/>
              <a:t> control</a:t>
            </a:r>
          </a:p>
          <a:p>
            <a:r>
              <a:rPr lang="en-US" sz="2800" b="1" dirty="0" smtClean="0"/>
              <a:t>Provably efficient NN</a:t>
            </a:r>
            <a:endParaRPr lang="en-US" sz="2800" b="1" dirty="0"/>
          </a:p>
          <a:p>
            <a:endParaRPr lang="en-US" sz="2800" b="1" dirty="0"/>
          </a:p>
        </p:txBody>
      </p:sp>
      <p:sp>
        <p:nvSpPr>
          <p:cNvPr id="6" name="Content Placeholder 5">
            <a:extLst>
              <a:ext uri="{FF2B5EF4-FFF2-40B4-BE49-F238E27FC236}">
                <a16:creationId xmlns:a16="http://schemas.microsoft.com/office/drawing/2014/main" xmlns="" id="{41A169F8-76D4-487F-8C14-F34767C8F2F5}"/>
              </a:ext>
            </a:extLst>
          </p:cNvPr>
          <p:cNvSpPr>
            <a:spLocks noGrp="1"/>
          </p:cNvSpPr>
          <p:nvPr>
            <p:ph sz="quarter" idx="4"/>
          </p:nvPr>
        </p:nvSpPr>
        <p:spPr>
          <a:xfrm>
            <a:off x="584780" y="5528682"/>
            <a:ext cx="5389033" cy="1014226"/>
          </a:xfrm>
          <a:ln>
            <a:solidFill>
              <a:schemeClr val="tx1"/>
            </a:solidFill>
          </a:ln>
        </p:spPr>
        <p:txBody>
          <a:bodyPr>
            <a:normAutofit/>
          </a:bodyPr>
          <a:lstStyle/>
          <a:p>
            <a:pPr marL="0" indent="0">
              <a:buNone/>
            </a:pPr>
            <a:r>
              <a:rPr lang="en-US" sz="2800" b="1" dirty="0"/>
              <a:t>Toughest </a:t>
            </a:r>
            <a:r>
              <a:rPr lang="en-US" sz="2800" b="1" dirty="0" smtClean="0"/>
              <a:t>Challenge: transfer learning</a:t>
            </a:r>
            <a:endParaRPr lang="en-US" sz="2800" b="1" dirty="0"/>
          </a:p>
          <a:p>
            <a:endParaRPr lang="en-US" sz="2800" b="1" dirty="0"/>
          </a:p>
        </p:txBody>
      </p:sp>
      <p:pic>
        <p:nvPicPr>
          <p:cNvPr id="3" name="Picture 2"/>
          <p:cNvPicPr>
            <a:picLocks noChangeAspect="1"/>
          </p:cNvPicPr>
          <p:nvPr/>
        </p:nvPicPr>
        <p:blipFill>
          <a:blip r:embed="rId3"/>
          <a:stretch>
            <a:fillRect/>
          </a:stretch>
        </p:blipFill>
        <p:spPr>
          <a:xfrm>
            <a:off x="6655826" y="1417875"/>
            <a:ext cx="4101224" cy="5125033"/>
          </a:xfrm>
          <a:prstGeom prst="rect">
            <a:avLst/>
          </a:prstGeom>
        </p:spPr>
      </p:pic>
    </p:spTree>
    <p:extLst>
      <p:ext uri="{BB962C8B-B14F-4D97-AF65-F5344CB8AC3E}">
        <p14:creationId xmlns:p14="http://schemas.microsoft.com/office/powerpoint/2010/main" val="3607373607"/>
      </p:ext>
    </p:extLst>
  </p:cSld>
  <p:clrMapOvr>
    <a:masterClrMapping/>
  </p:clrMapOvr>
  <mc:AlternateContent xmlns:mc="http://schemas.openxmlformats.org/markup-compatibility/2006">
    <mc:Choice xmlns:p14="http://schemas.microsoft.com/office/powerpoint/2010/main" Requires="p14">
      <p:transition spd="slow" p14:dur="1500" advTm="1000"/>
    </mc:Choice>
    <mc:Fallback>
      <p:transition xmlns:p14="http://schemas.microsoft.com/office/powerpoint/2010/main" spd="slow"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2" name="TextBox 1"/>
          <p:cNvSpPr txBox="1"/>
          <p:nvPr/>
        </p:nvSpPr>
        <p:spPr>
          <a:xfrm>
            <a:off x="303872" y="1526254"/>
            <a:ext cx="11575390" cy="2062103"/>
          </a:xfrm>
          <a:prstGeom prst="rect">
            <a:avLst/>
          </a:prstGeom>
          <a:noFill/>
        </p:spPr>
        <p:txBody>
          <a:bodyPr wrap="square" rtlCol="0">
            <a:spAutoFit/>
          </a:bodyPr>
          <a:lstStyle/>
          <a:p>
            <a:pPr marL="285750" lvl="0" indent="-285750" algn="just">
              <a:buFont typeface="Arial" panose="020B0604020202020204" pitchFamily="34" charset="0"/>
              <a:buChar char="•"/>
            </a:pPr>
            <a:r>
              <a:rPr lang="en-US" sz="3200" b="1" dirty="0" smtClean="0"/>
              <a:t>PDE mean field games formulation of </a:t>
            </a:r>
            <a:r>
              <a:rPr lang="en-US" sz="3200" b="1" dirty="0" err="1" smtClean="0"/>
              <a:t>Lagrangian</a:t>
            </a:r>
            <a:r>
              <a:rPr lang="en-US" sz="3200" b="1" dirty="0" smtClean="0"/>
              <a:t> control</a:t>
            </a:r>
          </a:p>
          <a:p>
            <a:pPr marL="285750" lvl="0" indent="-285750" algn="just">
              <a:buFont typeface="Arial" panose="020B0604020202020204" pitchFamily="34" charset="0"/>
              <a:buChar char="•"/>
            </a:pPr>
            <a:r>
              <a:rPr lang="en-US" sz="3200" b="1" dirty="0" smtClean="0"/>
              <a:t>Computationally tractable NN mobile control</a:t>
            </a:r>
          </a:p>
          <a:p>
            <a:pPr marL="285750" lvl="0" indent="-285750" algn="just">
              <a:buFont typeface="Arial" panose="020B0604020202020204" pitchFamily="34" charset="0"/>
              <a:buChar char="•"/>
            </a:pPr>
            <a:r>
              <a:rPr lang="en-US" sz="3200" b="1" dirty="0" smtClean="0"/>
              <a:t>Provably efficient NN approach to mobile control</a:t>
            </a:r>
          </a:p>
          <a:p>
            <a:pPr marL="285750" lvl="0" indent="-285750" algn="just">
              <a:buFont typeface="Arial" panose="020B0604020202020204" pitchFamily="34" charset="0"/>
              <a:buChar char="•"/>
            </a:pPr>
            <a:r>
              <a:rPr lang="en-US" sz="3200" b="1" dirty="0" smtClean="0"/>
              <a:t>Experimental validation (experimental vehicles and model city)</a:t>
            </a:r>
            <a:r>
              <a:rPr lang="en-US" sz="3200" b="1" dirty="0" smtClean="0"/>
              <a:t> </a:t>
            </a:r>
            <a:endParaRPr lang="en-US" sz="3200" b="1" dirty="0"/>
          </a:p>
        </p:txBody>
      </p:sp>
      <p:pic>
        <p:nvPicPr>
          <p:cNvPr id="6" name="Picture 5">
            <a:extLst>
              <a:ext uri="{FF2B5EF4-FFF2-40B4-BE49-F238E27FC236}">
                <a16:creationId xmlns:a16="http://schemas.microsoft.com/office/drawing/2014/main" xmlns="" id="{692B0591-B961-794B-AD42-AA84097852BE}"/>
              </a:ext>
            </a:extLst>
          </p:cNvPr>
          <p:cNvPicPr>
            <a:picLocks noChangeAspect="1"/>
          </p:cNvPicPr>
          <p:nvPr/>
        </p:nvPicPr>
        <p:blipFill>
          <a:blip r:embed="rId5">
            <a:biLevel thresh="25000"/>
          </a:blip>
          <a:stretch>
            <a:fillRect/>
          </a:stretch>
        </p:blipFill>
        <p:spPr>
          <a:xfrm>
            <a:off x="6393137" y="3588356"/>
            <a:ext cx="4884523" cy="3043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xmlns="" id="{B0877493-086B-F048-B24F-E48CFA4D73EC}"/>
              </a:ext>
            </a:extLst>
          </p:cNvPr>
          <p:cNvSpPr/>
          <p:nvPr/>
        </p:nvSpPr>
        <p:spPr>
          <a:xfrm>
            <a:off x="10185445" y="4303825"/>
            <a:ext cx="229668" cy="12942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63F3BE41-D38A-164D-86F9-BB7F99AC9790}"/>
              </a:ext>
            </a:extLst>
          </p:cNvPr>
          <p:cNvCxnSpPr/>
          <p:nvPr/>
        </p:nvCxnSpPr>
        <p:spPr>
          <a:xfrm flipH="1">
            <a:off x="5819210" y="4433245"/>
            <a:ext cx="4595903" cy="2269597"/>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EE940C84-9ED4-1C4F-B882-256A912AE820}"/>
              </a:ext>
            </a:extLst>
          </p:cNvPr>
          <p:cNvCxnSpPr/>
          <p:nvPr/>
        </p:nvCxnSpPr>
        <p:spPr>
          <a:xfrm flipH="1" flipV="1">
            <a:off x="5819210" y="4143922"/>
            <a:ext cx="4366236" cy="159903"/>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14" name="bay_bridge-trim.mp4">
            <a:hlinkClick r:id="" action="ppaction://media"/>
            <a:extLst>
              <a:ext uri="{FF2B5EF4-FFF2-40B4-BE49-F238E27FC236}">
                <a16:creationId xmlns:a16="http://schemas.microsoft.com/office/drawing/2014/main" xmlns="" id="{17EE45F3-89B0-6548-A7C6-FB3FDAD0866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801" t="18198" r="-1" b="22536"/>
          <a:stretch/>
        </p:blipFill>
        <p:spPr>
          <a:xfrm>
            <a:off x="376908" y="4143922"/>
            <a:ext cx="5442302" cy="2488138"/>
          </a:xfrm>
          <a:prstGeom prst="rect">
            <a:avLst/>
          </a:prstGeom>
          <a:ln w="38100" cmpd="sng">
            <a:solidFill>
              <a:srgbClr val="FF0010"/>
            </a:solidFill>
          </a:ln>
        </p:spPr>
      </p:pic>
    </p:spTree>
    <p:extLst>
      <p:ext uri="{BB962C8B-B14F-4D97-AF65-F5344CB8AC3E}">
        <p14:creationId xmlns:p14="http://schemas.microsoft.com/office/powerpoint/2010/main" val="4068173430"/>
      </p:ext>
    </p:extLst>
  </p:cSld>
  <p:clrMapOvr>
    <a:masterClrMapping/>
  </p:clrMapOvr>
  <p:transition xmlns:p14="http://schemas.microsoft.com/office/powerpoint/2010/main" spd="med" advTm="100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72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14971</TotalTime>
  <Words>534</Words>
  <Application>Microsoft Macintosh PowerPoint</Application>
  <PresentationFormat>Custom</PresentationFormat>
  <Paragraphs>45</Paragraphs>
  <Slides>5</Slides>
  <Notes>4</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Project Aims</vt:lpstr>
      <vt:lpstr>Update of the Project since last PI meeting</vt:lpstr>
      <vt:lpstr>Anticipated outcomes and success measures in the next year</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EEI</cp:lastModifiedBy>
  <cp:revision>125</cp:revision>
  <dcterms:created xsi:type="dcterms:W3CDTF">2016-01-15T22:20:06Z</dcterms:created>
  <dcterms:modified xsi:type="dcterms:W3CDTF">2019-03-22T06:09:21Z</dcterms:modified>
  <cp:category/>
</cp:coreProperties>
</file>