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1"/>
  </p:sldMasterIdLst>
  <p:notesMasterIdLst>
    <p:notesMasterId r:id="rId6"/>
  </p:notesMasterIdLst>
  <p:sldIdLst>
    <p:sldId id="269" r:id="rId2"/>
    <p:sldId id="270" r:id="rId3"/>
    <p:sldId id="272" r:id="rId4"/>
    <p:sldId id="26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D2ABF9-E056-473F-8414-35E56E9144A9}" v="26" dt="2019-02-13T06:48:49.0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99" autoAdjust="0"/>
    <p:restoredTop sz="76004" autoAdjust="0"/>
  </p:normalViewPr>
  <p:slideViewPr>
    <p:cSldViewPr snapToGrid="0" snapToObjects="1">
      <p:cViewPr varScale="1">
        <p:scale>
          <a:sx n="104" d="100"/>
          <a:sy n="104" d="100"/>
        </p:scale>
        <p:origin x="18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CB06A-0753-8142-AC4A-D731667376E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3F6D4-C46E-5B48-9C82-B3110DDD8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5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47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01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95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6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2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0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0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5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5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2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5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9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2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DED8-02F0-504F-827D-8519E00A395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2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2080401"/>
            <a:ext cx="12192000" cy="1812446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effectLst/>
              </a:rPr>
              <a:t>FY 2017 IRG Track 2: Towards Quality Aware Crowdsourced Road Sensing for Smart Cities, NSF Award 1737590</a:t>
            </a:r>
          </a:p>
        </p:txBody>
      </p:sp>
      <p:pic>
        <p:nvPicPr>
          <p:cNvPr id="8" name="Picture 2" descr="ttps://www.nsf.gov/images/logos/ns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946" y="6033006"/>
            <a:ext cx="820054" cy="82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2019 NSF SMART AND CONNECTED COMMUNITIES PI MEETING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31AEE49-FF5E-AA4A-8731-F6F850307C2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33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6000"/>
                    </a14:imgEffect>
                  </a14:imgLayer>
                </a14:imgProps>
              </a:ext>
            </a:extLst>
          </a:blip>
          <a:srcRect b="4922"/>
          <a:stretch/>
        </p:blipFill>
        <p:spPr>
          <a:xfrm>
            <a:off x="0" y="360476"/>
            <a:ext cx="12192000" cy="1632875"/>
          </a:xfrm>
          <a:prstGeom prst="rect">
            <a:avLst/>
          </a:prstGeom>
        </p:spPr>
      </p:pic>
      <p:sp>
        <p:nvSpPr>
          <p:cNvPr id="7" name="Subtitle 3"/>
          <p:cNvSpPr txBox="1">
            <a:spLocks/>
          </p:cNvSpPr>
          <p:nvPr/>
        </p:nvSpPr>
        <p:spPr>
          <a:xfrm>
            <a:off x="1121161" y="3673641"/>
            <a:ext cx="9776225" cy="29534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</a:rPr>
              <a:t>Lu Su</a:t>
            </a:r>
            <a:r>
              <a:rPr lang="en-US" altLang="ko-KR" sz="2000" dirty="0">
                <a:solidFill>
                  <a:srgbClr val="FF0000"/>
                </a:solidFill>
              </a:rPr>
              <a:t>*</a:t>
            </a:r>
            <a:r>
              <a:rPr lang="en-US" sz="2000" dirty="0">
                <a:solidFill>
                  <a:srgbClr val="FF0000"/>
                </a:solidFill>
              </a:rPr>
              <a:t> (PI)</a:t>
            </a:r>
            <a:r>
              <a:rPr lang="en-US" sz="2000" dirty="0">
                <a:solidFill>
                  <a:srgbClr val="2F5897"/>
                </a:solidFill>
              </a:rPr>
              <a:t>, </a:t>
            </a:r>
            <a:r>
              <a:rPr lang="en-US" sz="2000" dirty="0">
                <a:solidFill>
                  <a:srgbClr val="FF0000"/>
                </a:solidFill>
              </a:rPr>
              <a:t>Chunming Qiao</a:t>
            </a:r>
            <a:r>
              <a:rPr lang="en-US" altLang="ko-KR" sz="2000" dirty="0">
                <a:solidFill>
                  <a:srgbClr val="FF0000"/>
                </a:solidFill>
              </a:rPr>
              <a:t>*</a:t>
            </a:r>
            <a:r>
              <a:rPr lang="en-US" sz="2000" dirty="0">
                <a:solidFill>
                  <a:srgbClr val="FF0000"/>
                </a:solidFill>
              </a:rPr>
              <a:t> (Co-PI)</a:t>
            </a:r>
            <a:r>
              <a:rPr lang="en-US" sz="2000" dirty="0">
                <a:solidFill>
                  <a:srgbClr val="2F5897"/>
                </a:solidFill>
              </a:rPr>
              <a:t>, Jing Gao</a:t>
            </a:r>
            <a:r>
              <a:rPr lang="en-US" altLang="ko-KR" sz="2000" dirty="0">
                <a:solidFill>
                  <a:srgbClr val="2F5897"/>
                </a:solidFill>
              </a:rPr>
              <a:t>*</a:t>
            </a:r>
            <a:r>
              <a:rPr lang="en-US" sz="2000" dirty="0">
                <a:solidFill>
                  <a:srgbClr val="2F5897"/>
                </a:solidFill>
              </a:rPr>
              <a:t> (Co-PI), Adel W. Sadek</a:t>
            </a:r>
            <a:r>
              <a:rPr lang="en-US" altLang="ko-KR" sz="2000" dirty="0">
                <a:solidFill>
                  <a:srgbClr val="2F5897"/>
                </a:solidFill>
              </a:rPr>
              <a:t>*</a:t>
            </a:r>
            <a:r>
              <a:rPr lang="en-US" sz="2000" dirty="0">
                <a:solidFill>
                  <a:srgbClr val="2F5897"/>
                </a:solidFill>
              </a:rPr>
              <a:t> (Co-PI), Alex Anas</a:t>
            </a:r>
            <a:r>
              <a:rPr lang="en-US" altLang="ko-KR" sz="2000" dirty="0">
                <a:solidFill>
                  <a:srgbClr val="2F5897"/>
                </a:solidFill>
              </a:rPr>
              <a:t>*</a:t>
            </a:r>
            <a:r>
              <a:rPr lang="en-US" sz="2000" dirty="0">
                <a:solidFill>
                  <a:srgbClr val="2F5897"/>
                </a:solidFill>
              </a:rPr>
              <a:t> (Co-PI), Athena Hutchins</a:t>
            </a:r>
            <a:r>
              <a:rPr lang="en-US" altLang="ko-KR" sz="2000" dirty="0">
                <a:solidFill>
                  <a:srgbClr val="2F5897"/>
                </a:solidFill>
              </a:rPr>
              <a:t>†</a:t>
            </a:r>
            <a:r>
              <a:rPr lang="en-US" sz="2000" dirty="0">
                <a:solidFill>
                  <a:srgbClr val="2F5897"/>
                </a:solidFill>
              </a:rPr>
              <a:t> (Partner), William Geary‡ (Partner), and Thomas George</a:t>
            </a:r>
            <a:r>
              <a:rPr lang="nn-NO" sz="2000" dirty="0">
                <a:solidFill>
                  <a:srgbClr val="2F5897"/>
                </a:solidFill>
              </a:rPr>
              <a:t>§</a:t>
            </a:r>
            <a:r>
              <a:rPr lang="en-US" sz="2000" dirty="0">
                <a:solidFill>
                  <a:srgbClr val="2F5897"/>
                </a:solidFill>
              </a:rPr>
              <a:t> (Partner)</a:t>
            </a:r>
          </a:p>
          <a:p>
            <a:r>
              <a:rPr lang="en-US" altLang="ko-KR" sz="2000" dirty="0">
                <a:solidFill>
                  <a:srgbClr val="2F5897"/>
                </a:solidFill>
              </a:rPr>
              <a:t>*</a:t>
            </a:r>
            <a:r>
              <a:rPr lang="en-US" sz="2000" dirty="0">
                <a:solidFill>
                  <a:srgbClr val="2F5897"/>
                </a:solidFill>
              </a:rPr>
              <a:t> State </a:t>
            </a:r>
            <a:r>
              <a:rPr lang="en-US" sz="2000" dirty="0" smtClean="0">
                <a:solidFill>
                  <a:srgbClr val="2F5897"/>
                </a:solidFill>
              </a:rPr>
              <a:t>University of New York at Buffalo</a:t>
            </a:r>
          </a:p>
          <a:p>
            <a:r>
              <a:rPr lang="en-US" altLang="ko-KR" sz="2000" dirty="0">
                <a:solidFill>
                  <a:srgbClr val="2F5897"/>
                </a:solidFill>
              </a:rPr>
              <a:t>† </a:t>
            </a:r>
            <a:r>
              <a:rPr lang="en-US" sz="2000" dirty="0">
                <a:solidFill>
                  <a:srgbClr val="2F5897"/>
                </a:solidFill>
              </a:rPr>
              <a:t>N</a:t>
            </a:r>
            <a:r>
              <a:rPr lang="en-US" sz="2000" dirty="0" smtClean="0">
                <a:solidFill>
                  <a:srgbClr val="2F5897"/>
                </a:solidFill>
              </a:rPr>
              <a:t>iagara </a:t>
            </a:r>
            <a:r>
              <a:rPr lang="en-US" sz="2000" dirty="0">
                <a:solidFill>
                  <a:srgbClr val="2F5897"/>
                </a:solidFill>
              </a:rPr>
              <a:t>International Transportation Technology Coalition (NITTEC)</a:t>
            </a:r>
          </a:p>
          <a:p>
            <a:r>
              <a:rPr lang="en-US" sz="2000" dirty="0">
                <a:solidFill>
                  <a:srgbClr val="2F5897"/>
                </a:solidFill>
              </a:rPr>
              <a:t>‡ </a:t>
            </a:r>
            <a:r>
              <a:rPr lang="en-US" sz="2000" dirty="0" smtClean="0">
                <a:solidFill>
                  <a:srgbClr val="2F5897"/>
                </a:solidFill>
              </a:rPr>
              <a:t>Erie </a:t>
            </a:r>
            <a:r>
              <a:rPr lang="en-US" sz="2000" dirty="0">
                <a:solidFill>
                  <a:srgbClr val="2F5897"/>
                </a:solidFill>
              </a:rPr>
              <a:t>County Department of </a:t>
            </a:r>
            <a:r>
              <a:rPr lang="en-US" sz="2000" dirty="0" smtClean="0">
                <a:solidFill>
                  <a:srgbClr val="2F5897"/>
                </a:solidFill>
              </a:rPr>
              <a:t>Public Works</a:t>
            </a:r>
          </a:p>
          <a:p>
            <a:r>
              <a:rPr lang="nn-NO" sz="2000" dirty="0">
                <a:solidFill>
                  <a:srgbClr val="2F5897"/>
                </a:solidFill>
              </a:rPr>
              <a:t>§ </a:t>
            </a:r>
            <a:r>
              <a:rPr lang="en-US" sz="2000" dirty="0" smtClean="0">
                <a:solidFill>
                  <a:srgbClr val="2F5897"/>
                </a:solidFill>
              </a:rPr>
              <a:t>Niagara </a:t>
            </a:r>
            <a:r>
              <a:rPr lang="en-US" sz="2000" dirty="0">
                <a:solidFill>
                  <a:srgbClr val="2F5897"/>
                </a:solidFill>
              </a:rPr>
              <a:t>Frontier Transportation Authority (NFTA)</a:t>
            </a:r>
          </a:p>
          <a:p>
            <a:r>
              <a:rPr lang="en-US" sz="2000" dirty="0">
                <a:solidFill>
                  <a:srgbClr val="2F5897"/>
                </a:solidFill>
              </a:rPr>
              <a:t>https://www.cse.buffalo.edu/~</a:t>
            </a:r>
            <a:r>
              <a:rPr lang="en-US" sz="2000" dirty="0" smtClean="0">
                <a:solidFill>
                  <a:srgbClr val="2F5897"/>
                </a:solidFill>
              </a:rPr>
              <a:t>lusu/scc.html</a:t>
            </a:r>
          </a:p>
        </p:txBody>
      </p:sp>
    </p:spTree>
    <p:extLst>
      <p:ext uri="{BB962C8B-B14F-4D97-AF65-F5344CB8AC3E}">
        <p14:creationId xmlns:p14="http://schemas.microsoft.com/office/powerpoint/2010/main" val="173381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/>
    </mc:Choice>
    <mc:Fallback xmlns=""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2070411" y="130175"/>
            <a:ext cx="8018153" cy="76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chemeClr val="accent2"/>
                </a:solidFill>
              </a:rPr>
              <a:t>Project Aims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4735" y="975565"/>
            <a:ext cx="642141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Goal:</a:t>
            </a:r>
            <a:r>
              <a:rPr lang="en-US" b="1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make the acquisition and dissemination of </a:t>
            </a:r>
            <a:r>
              <a:rPr lang="en-US" dirty="0">
                <a:solidFill>
                  <a:srgbClr val="FF0000"/>
                </a:solidFill>
              </a:rPr>
              <a:t>road/traffic condition </a:t>
            </a:r>
            <a:r>
              <a:rPr lang="en-US" dirty="0" smtClean="0">
                <a:solidFill>
                  <a:srgbClr val="FF0000"/>
                </a:solidFill>
              </a:rPr>
              <a:t>information</a:t>
            </a:r>
            <a:r>
              <a:rPr lang="en-US" dirty="0" smtClean="0"/>
              <a:t> (traffic congestion, road surface defects</a:t>
            </a:r>
            <a:r>
              <a:rPr lang="en-US" dirty="0"/>
              <a:t>, malfunctioning traffic regulation infrastructures) </a:t>
            </a:r>
            <a:r>
              <a:rPr lang="en-US" dirty="0" smtClean="0"/>
              <a:t>accurate, efficient</a:t>
            </a:r>
            <a:r>
              <a:rPr lang="en-US" dirty="0"/>
              <a:t>, and timely</a:t>
            </a:r>
            <a:r>
              <a:rPr lang="en-US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Traditional road and traffic monitoring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Stationary Sensors</a:t>
            </a:r>
            <a:r>
              <a:rPr lang="en-US" dirty="0" smtClean="0"/>
              <a:t> (e.g., inductive </a:t>
            </a:r>
            <a:r>
              <a:rPr lang="en-US" dirty="0"/>
              <a:t>loop </a:t>
            </a:r>
            <a:r>
              <a:rPr lang="en-US" dirty="0" smtClean="0"/>
              <a:t>detectors, </a:t>
            </a:r>
            <a:r>
              <a:rPr lang="en-US" dirty="0"/>
              <a:t>closed-circuit </a:t>
            </a:r>
            <a:r>
              <a:rPr lang="en-US" dirty="0" smtClean="0"/>
              <a:t>cameras)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Specialized probe vehicles</a:t>
            </a:r>
            <a:r>
              <a:rPr lang="en-US" dirty="0" smtClean="0"/>
              <a:t> </a:t>
            </a:r>
            <a:r>
              <a:rPr lang="en-US" dirty="0"/>
              <a:t>equipped with dedicated </a:t>
            </a:r>
            <a:r>
              <a:rPr lang="en-US" dirty="0" smtClean="0"/>
              <a:t>sensors (e.g., ground </a:t>
            </a:r>
            <a:r>
              <a:rPr lang="en-US" dirty="0"/>
              <a:t>penetrating radar (</a:t>
            </a:r>
            <a:r>
              <a:rPr lang="en-US" dirty="0" smtClean="0"/>
              <a:t>GPR), 3D </a:t>
            </a:r>
            <a:r>
              <a:rPr lang="en-US" dirty="0"/>
              <a:t>laser </a:t>
            </a:r>
            <a:r>
              <a:rPr lang="en-US" dirty="0" smtClean="0"/>
              <a:t>scanner).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rohibitively </a:t>
            </a:r>
            <a:r>
              <a:rPr lang="en-US" dirty="0"/>
              <a:t>high deployment </a:t>
            </a:r>
            <a:r>
              <a:rPr lang="en-US" dirty="0" smtClean="0"/>
              <a:t>cost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mpossible </a:t>
            </a:r>
            <a:r>
              <a:rPr lang="en-US" dirty="0"/>
              <a:t>to achieve </a:t>
            </a:r>
            <a:r>
              <a:rPr lang="en-US" dirty="0" smtClean="0"/>
              <a:t>largescale deployment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</a:t>
            </a:r>
            <a:r>
              <a:rPr lang="en-US" dirty="0" smtClean="0"/>
              <a:t>imited </a:t>
            </a:r>
            <a:r>
              <a:rPr lang="en-US" dirty="0"/>
              <a:t>road </a:t>
            </a:r>
            <a:r>
              <a:rPr lang="en-US" dirty="0" smtClean="0"/>
              <a:t>coverage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elayed </a:t>
            </a:r>
            <a:r>
              <a:rPr lang="en-US" dirty="0"/>
              <a:t>information </a:t>
            </a:r>
            <a:r>
              <a:rPr lang="en-US" dirty="0" smtClean="0"/>
              <a:t>update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err="1" smtClean="0">
                <a:solidFill>
                  <a:srgbClr val="FF0000"/>
                </a:solidFill>
              </a:rPr>
              <a:t>QuicRoad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Quality-of-information</a:t>
            </a:r>
            <a:r>
              <a:rPr lang="en-US" dirty="0"/>
              <a:t> aware </a:t>
            </a:r>
            <a:r>
              <a:rPr lang="en-US" dirty="0">
                <a:solidFill>
                  <a:srgbClr val="FF0000"/>
                </a:solidFill>
              </a:rPr>
              <a:t>crowdsourced</a:t>
            </a:r>
            <a:r>
              <a:rPr lang="en-US" dirty="0"/>
              <a:t> road sensing system</a:t>
            </a:r>
            <a:r>
              <a:rPr lang="en-US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martphones (GPS</a:t>
            </a:r>
            <a:r>
              <a:rPr lang="en-US" dirty="0"/>
              <a:t>, accelerometer, compass</a:t>
            </a:r>
            <a:r>
              <a:rPr lang="en-US" dirty="0" smtClean="0"/>
              <a:t>, camera, </a:t>
            </a:r>
            <a:r>
              <a:rPr lang="en-US" dirty="0" err="1"/>
              <a:t>etc</a:t>
            </a:r>
            <a:r>
              <a:rPr lang="en-US" dirty="0" smtClean="0"/>
              <a:t>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Social media.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Specialized sensor/vehicle/authority.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48659" y="5968470"/>
            <a:ext cx="3547441" cy="369316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algn="ctr"/>
            <a:r>
              <a:rPr lang="en-US" b="1" dirty="0" smtClean="0"/>
              <a:t>Figure </a:t>
            </a:r>
            <a:r>
              <a:rPr lang="en-US" b="1" dirty="0"/>
              <a:t>1: </a:t>
            </a:r>
            <a:r>
              <a:rPr lang="en-US" b="1" dirty="0" err="1"/>
              <a:t>QuicRoad</a:t>
            </a:r>
            <a:r>
              <a:rPr lang="en-US" b="1" dirty="0"/>
              <a:t> </a:t>
            </a:r>
            <a:r>
              <a:rPr lang="en-US" b="1" dirty="0" smtClean="0"/>
              <a:t>System </a:t>
            </a:r>
            <a:r>
              <a:rPr lang="en-US" b="1" dirty="0"/>
              <a:t>D</a:t>
            </a:r>
            <a:r>
              <a:rPr lang="en-US" b="1" dirty="0" smtClean="0"/>
              <a:t>esign</a:t>
            </a:r>
            <a:endParaRPr lang="en-US" b="1" u="sng" dirty="0" smtClean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568" y="778934"/>
            <a:ext cx="4501796" cy="508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523190"/>
      </p:ext>
    </p:extLst>
  </p:cSld>
  <p:clrMapOvr>
    <a:masterClrMapping/>
  </p:clrMapOvr>
  <p:transition spd="med" advTm="5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chemeClr val="accent2"/>
                </a:solidFill>
              </a:rPr>
              <a:t>Update of the Project since last PI meeting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6409" y="1326994"/>
            <a:ext cx="11035991" cy="32265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indent="0">
              <a:spcBef>
                <a:spcPct val="20000"/>
              </a:spcBef>
              <a:buFont typeface="Arial"/>
              <a:buNone/>
              <a:defRPr sz="2800" b="1"/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000"/>
            </a:lvl2pPr>
            <a:lvl3pPr marL="1143000" indent="-228600">
              <a:spcBef>
                <a:spcPct val="20000"/>
              </a:spcBef>
              <a:buFont typeface="Arial"/>
              <a:buChar char="•"/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1600"/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16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16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16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16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1600"/>
            </a:lvl9pPr>
          </a:lstStyle>
          <a:p>
            <a:r>
              <a:rPr lang="en-US" dirty="0">
                <a:solidFill>
                  <a:srgbClr val="0000CC"/>
                </a:solidFill>
              </a:rPr>
              <a:t>Most Significant Accomplishments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Develop a </a:t>
            </a:r>
            <a:r>
              <a:rPr lang="en-US" sz="2400" dirty="0">
                <a:solidFill>
                  <a:srgbClr val="FF0000"/>
                </a:solidFill>
              </a:rPr>
              <a:t>Quality of Information</a:t>
            </a:r>
            <a:r>
              <a:rPr lang="en-US" sz="2400" dirty="0"/>
              <a:t> Aware Information Integration Framework</a:t>
            </a:r>
          </a:p>
          <a:p>
            <a:pPr lvl="1"/>
            <a:r>
              <a:rPr lang="en-US" sz="2200" dirty="0" smtClean="0"/>
              <a:t>The proposed framework can </a:t>
            </a:r>
            <a:r>
              <a:rPr lang="en-US" sz="2200" dirty="0">
                <a:solidFill>
                  <a:srgbClr val="FF0000"/>
                </a:solidFill>
              </a:rPr>
              <a:t>jointly</a:t>
            </a:r>
            <a:r>
              <a:rPr lang="en-US" sz="2200" dirty="0"/>
              <a:t> estimate the </a:t>
            </a:r>
            <a:r>
              <a:rPr lang="en-US" sz="2200" dirty="0" err="1"/>
              <a:t>QoI</a:t>
            </a:r>
            <a:r>
              <a:rPr lang="en-US" sz="2200" dirty="0"/>
              <a:t> of each information </a:t>
            </a:r>
            <a:r>
              <a:rPr lang="en-US" sz="2200" dirty="0" smtClean="0"/>
              <a:t>source and </a:t>
            </a:r>
            <a:r>
              <a:rPr lang="en-US" sz="2200" dirty="0"/>
              <a:t>aggregate the information from different sources weighted by the estimated </a:t>
            </a:r>
            <a:r>
              <a:rPr lang="en-US" sz="2200" dirty="0" err="1"/>
              <a:t>QoI</a:t>
            </a:r>
            <a:r>
              <a:rPr lang="en-US" sz="2200" dirty="0" smtClean="0"/>
              <a:t>.</a:t>
            </a:r>
            <a:endParaRPr lang="en-US" sz="2200" dirty="0"/>
          </a:p>
          <a:p>
            <a:pPr marL="342900" lvl="1" indent="-342900">
              <a:buFont typeface="Arial"/>
              <a:buChar char="•"/>
            </a:pPr>
            <a:r>
              <a:rPr lang="en-US" sz="2400" b="1" dirty="0" smtClean="0"/>
              <a:t>Develop a </a:t>
            </a:r>
            <a:r>
              <a:rPr lang="en-US" sz="2400" b="1" dirty="0" smtClean="0">
                <a:solidFill>
                  <a:srgbClr val="FF0000"/>
                </a:solidFill>
              </a:rPr>
              <a:t>Smartphone App</a:t>
            </a:r>
            <a:r>
              <a:rPr lang="en-US" sz="2400" b="1" dirty="0" smtClean="0"/>
              <a:t> to collect phone sensor data and display road and traffic information.</a:t>
            </a:r>
            <a:endParaRPr lang="en-US" sz="2400" b="1" dirty="0"/>
          </a:p>
          <a:p>
            <a:pPr marL="342900" lvl="1" indent="-342900">
              <a:buFont typeface="Arial"/>
              <a:buChar char="•"/>
            </a:pPr>
            <a:r>
              <a:rPr lang="en-US" sz="2400" b="1" dirty="0" smtClean="0"/>
              <a:t>Working </a:t>
            </a:r>
            <a:r>
              <a:rPr lang="en-US" sz="2400" b="1" dirty="0"/>
              <a:t>with our community partners, i.e., </a:t>
            </a:r>
            <a:r>
              <a:rPr lang="en-US" sz="2400" b="1" dirty="0">
                <a:solidFill>
                  <a:srgbClr val="FF0000"/>
                </a:solidFill>
              </a:rPr>
              <a:t>Niagara Frontier </a:t>
            </a:r>
            <a:r>
              <a:rPr lang="en-US" sz="2400" b="1" dirty="0" smtClean="0">
                <a:solidFill>
                  <a:srgbClr val="FF0000"/>
                </a:solidFill>
              </a:rPr>
              <a:t>Transportation Authority </a:t>
            </a:r>
            <a:r>
              <a:rPr lang="en-US" sz="2400" b="1" dirty="0">
                <a:solidFill>
                  <a:srgbClr val="FF0000"/>
                </a:solidFill>
              </a:rPr>
              <a:t>(NFTA)</a:t>
            </a:r>
            <a:r>
              <a:rPr lang="en-US" sz="2400" b="1" dirty="0"/>
              <a:t> and </a:t>
            </a:r>
            <a:r>
              <a:rPr lang="en-US" sz="2400" b="1" dirty="0">
                <a:solidFill>
                  <a:srgbClr val="FF0000"/>
                </a:solidFill>
              </a:rPr>
              <a:t>University at Buffalo </a:t>
            </a:r>
            <a:r>
              <a:rPr lang="en-US" sz="2400" b="1" dirty="0" smtClean="0">
                <a:solidFill>
                  <a:srgbClr val="FF0000"/>
                </a:solidFill>
              </a:rPr>
              <a:t>Parking &amp; Transportation Services department</a:t>
            </a:r>
            <a:r>
              <a:rPr lang="en-US" sz="2400" b="1" dirty="0" smtClean="0"/>
              <a:t> </a:t>
            </a:r>
            <a:r>
              <a:rPr lang="en-US" sz="2400" b="1" dirty="0"/>
              <a:t>for the </a:t>
            </a:r>
            <a:r>
              <a:rPr lang="en-US" sz="2400" b="1" dirty="0" smtClean="0"/>
              <a:t>deployment of </a:t>
            </a:r>
            <a:r>
              <a:rPr lang="en-US" sz="2400" b="1" dirty="0"/>
              <a:t>our road sensing systems on their operated buses and shuttles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pPr marL="342900" lvl="1" indent="-342900">
              <a:buFont typeface="Arial"/>
              <a:buChar char="•"/>
            </a:pPr>
            <a:r>
              <a:rPr lang="en-US" sz="2400" b="1" dirty="0" smtClean="0"/>
              <a:t>We have tested our system on the application of </a:t>
            </a:r>
            <a:r>
              <a:rPr lang="en-US" sz="2400" b="1" dirty="0" smtClean="0">
                <a:solidFill>
                  <a:srgbClr val="FF0000"/>
                </a:solidFill>
              </a:rPr>
              <a:t>pothole detection</a:t>
            </a:r>
            <a:r>
              <a:rPr lang="en-US" sz="2400" b="1" dirty="0" smtClean="0"/>
              <a:t> and </a:t>
            </a:r>
            <a:r>
              <a:rPr lang="en-US" sz="2400" b="1" dirty="0" smtClean="0">
                <a:solidFill>
                  <a:srgbClr val="FF0000"/>
                </a:solidFill>
              </a:rPr>
              <a:t>slippery road detection</a:t>
            </a:r>
            <a:r>
              <a:rPr lang="en-US" sz="2400" b="1" dirty="0" smtClean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1797" y="4747492"/>
            <a:ext cx="11035991" cy="1810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indent="0">
              <a:spcBef>
                <a:spcPct val="20000"/>
              </a:spcBef>
              <a:buFont typeface="Arial"/>
              <a:buNone/>
              <a:defRPr sz="2800" b="1"/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000"/>
            </a:lvl2pPr>
            <a:lvl3pPr marL="1143000" indent="-228600">
              <a:spcBef>
                <a:spcPct val="20000"/>
              </a:spcBef>
              <a:buFont typeface="Arial"/>
              <a:buChar char="•"/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1600"/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16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16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16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16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1600"/>
            </a:lvl9pPr>
          </a:lstStyle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CC"/>
                </a:solidFill>
              </a:rPr>
              <a:t>Toughest Challenge</a:t>
            </a:r>
          </a:p>
          <a:p>
            <a:pPr marL="342900" lvl="1" indent="-342900">
              <a:lnSpc>
                <a:spcPct val="80000"/>
              </a:lnSpc>
              <a:buFont typeface="Arial"/>
              <a:buChar char="•"/>
            </a:pPr>
            <a:r>
              <a:rPr lang="en-US" sz="2200" b="1" dirty="0"/>
              <a:t>Our partners </a:t>
            </a:r>
            <a:r>
              <a:rPr lang="en-US" sz="2200" b="1" dirty="0">
                <a:solidFill>
                  <a:srgbClr val="FF0000"/>
                </a:solidFill>
              </a:rPr>
              <a:t>do not allow</a:t>
            </a:r>
            <a:r>
              <a:rPr lang="en-US" sz="2200" b="1" dirty="0"/>
              <a:t> the drivers of their operated </a:t>
            </a:r>
            <a:r>
              <a:rPr lang="en-US" sz="2200" b="1" dirty="0" smtClean="0"/>
              <a:t>buses/shuttles </a:t>
            </a:r>
            <a:r>
              <a:rPr lang="en-US" sz="2200" b="1" dirty="0"/>
              <a:t>to use smartphone when driving.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Have to purchase and install dedicated smartphone on each bus/shuttle</a:t>
            </a:r>
            <a:r>
              <a:rPr lang="en-US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Make the system running in a fully unattended and automatic manner.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37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1042988" y="301625"/>
            <a:ext cx="9486900" cy="76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chemeClr val="accent2"/>
                </a:solidFill>
              </a:rPr>
              <a:t>Anticipated outcomes and success measures in the next year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2729" y="1813636"/>
            <a:ext cx="1091738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System deployment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000" dirty="0"/>
              <a:t>Deploy more NFTA and UB buses and </a:t>
            </a:r>
            <a:r>
              <a:rPr lang="en-US" sz="2000" dirty="0" smtClean="0"/>
              <a:t>shuttles.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000" dirty="0" smtClean="0"/>
              <a:t>Distribute developed smartphone app.</a:t>
            </a:r>
            <a:endParaRPr lang="en-U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Applications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000" dirty="0"/>
              <a:t>Crowdsourced </a:t>
            </a:r>
            <a:r>
              <a:rPr lang="en-US" sz="2000" dirty="0" smtClean="0"/>
              <a:t>traffic </a:t>
            </a:r>
            <a:r>
              <a:rPr lang="en-US" sz="2000" dirty="0"/>
              <a:t>congestion estimation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000" dirty="0"/>
              <a:t>Crowdsourced </a:t>
            </a:r>
            <a:r>
              <a:rPr lang="en-US" sz="2000" dirty="0" smtClean="0"/>
              <a:t>map </a:t>
            </a:r>
            <a:r>
              <a:rPr lang="en-US" sz="2000" dirty="0"/>
              <a:t>i</a:t>
            </a:r>
            <a:r>
              <a:rPr lang="en-US" sz="2000" dirty="0" smtClean="0"/>
              <a:t>nference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000" dirty="0" smtClean="0"/>
              <a:t>Crowdsourced </a:t>
            </a:r>
            <a:r>
              <a:rPr lang="en-US" sz="2000" dirty="0"/>
              <a:t>parking availability </a:t>
            </a:r>
            <a:r>
              <a:rPr lang="en-US" sz="2000" dirty="0" smtClean="0"/>
              <a:t>inference</a:t>
            </a: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User behavior analysis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000" dirty="0"/>
              <a:t>Explore whether and to what degree the road sensing information provided by the proposed system would change the social behavior of the crowd.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Engage new local community and industry partners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000" dirty="0"/>
              <a:t>HERE Technologies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000" dirty="0"/>
              <a:t>Buffalo Niagara Medical Campus (BNMC)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/>
              <a:buChar char="–"/>
            </a:pPr>
            <a:r>
              <a:rPr lang="en-US" sz="2000" dirty="0" smtClean="0"/>
              <a:t>University at Buffalo parking </a:t>
            </a:r>
            <a:r>
              <a:rPr lang="en-US" sz="2000" dirty="0"/>
              <a:t>&amp; </a:t>
            </a:r>
            <a:r>
              <a:rPr lang="en-US" sz="2000" dirty="0" smtClean="0"/>
              <a:t>transportation services department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68173430"/>
      </p:ext>
    </p:extLst>
  </p:cSld>
  <p:clrMapOvr>
    <a:masterClrMapping/>
  </p:clrMapOvr>
  <p:transition spd="med" advTm="6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17100</TotalTime>
  <Words>485</Words>
  <Application>Microsoft Office PowerPoint</Application>
  <PresentationFormat>Widescreen</PresentationFormat>
  <Paragraphs>51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Wingdings</vt:lpstr>
      <vt:lpstr>Office Theme</vt:lpstr>
      <vt:lpstr>PowerPoint Presentation</vt:lpstr>
      <vt:lpstr>Project Aims</vt:lpstr>
      <vt:lpstr>Update of the Project since last PI meeting</vt:lpstr>
      <vt:lpstr>Anticipated outcomes and success measures in the next year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Nilsen, Wendy</dc:creator>
  <cp:keywords/>
  <dc:description/>
  <cp:lastModifiedBy>Lu Su</cp:lastModifiedBy>
  <cp:revision>138</cp:revision>
  <dcterms:created xsi:type="dcterms:W3CDTF">2016-01-15T22:20:06Z</dcterms:created>
  <dcterms:modified xsi:type="dcterms:W3CDTF">2019-03-26T04:44:56Z</dcterms:modified>
  <cp:category/>
</cp:coreProperties>
</file>