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823573"/>
            <a:ext cx="9144000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2"/>
                </a:solidFill>
                <a:effectLst/>
              </a:rPr>
              <a:t>IRG Track 2: Community on Multimodality: Participatory Action, Service, and Support (COMPASS), NSF Award 1737443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355600" y="4130842"/>
            <a:ext cx="11658600" cy="26382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2F5897"/>
                </a:solidFill>
              </a:rPr>
              <a:t>Daphney</a:t>
            </a:r>
            <a:r>
              <a:rPr lang="mr-IN" b="1" dirty="0">
                <a:solidFill>
                  <a:srgbClr val="2F5897"/>
                </a:solidFill>
              </a:rPr>
              <a:t>–</a:t>
            </a:r>
            <a:r>
              <a:rPr lang="en-US" b="1" dirty="0">
                <a:solidFill>
                  <a:srgbClr val="2F5897"/>
                </a:solidFill>
              </a:rPr>
              <a:t>Stavroula Zois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 (PI), </a:t>
            </a:r>
            <a:r>
              <a:rPr lang="en-US" b="1" dirty="0">
                <a:solidFill>
                  <a:srgbClr val="2F5897"/>
                </a:solidFill>
              </a:rPr>
              <a:t>Wonhyung Lee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 (co</a:t>
            </a:r>
            <a:r>
              <a:rPr lang="mr-IN" dirty="0">
                <a:solidFill>
                  <a:srgbClr val="2F5897"/>
                </a:solidFill>
              </a:rPr>
              <a:t>–</a:t>
            </a:r>
            <a:r>
              <a:rPr lang="en-US" dirty="0">
                <a:solidFill>
                  <a:srgbClr val="2F5897"/>
                </a:solidFill>
              </a:rPr>
              <a:t>PI), </a:t>
            </a:r>
            <a:r>
              <a:rPr lang="en-US" b="1" dirty="0">
                <a:solidFill>
                  <a:srgbClr val="2F5897"/>
                </a:solidFill>
              </a:rPr>
              <a:t>Charalampos Chelmis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 (co</a:t>
            </a:r>
            <a:r>
              <a:rPr lang="mr-IN" dirty="0">
                <a:solidFill>
                  <a:srgbClr val="2F5897"/>
                </a:solidFill>
              </a:rPr>
              <a:t>–</a:t>
            </a:r>
            <a:r>
              <a:rPr lang="en-US" dirty="0">
                <a:solidFill>
                  <a:srgbClr val="2F5897"/>
                </a:solidFill>
              </a:rPr>
              <a:t>PI), </a:t>
            </a:r>
            <a:r>
              <a:rPr lang="en-US" b="1" dirty="0" err="1">
                <a:solidFill>
                  <a:srgbClr val="2F5897"/>
                </a:solidFill>
              </a:rPr>
              <a:t>Rushka</a:t>
            </a:r>
            <a:r>
              <a:rPr lang="en-US" b="1" dirty="0">
                <a:solidFill>
                  <a:srgbClr val="2F5897"/>
                </a:solidFill>
              </a:rPr>
              <a:t> Tcholakova</a:t>
            </a:r>
            <a:r>
              <a:rPr lang="en-US" baseline="30000" dirty="0">
                <a:solidFill>
                  <a:srgbClr val="2F5897"/>
                </a:solidFill>
              </a:rPr>
              <a:t>4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Natasha Pernicka</a:t>
            </a:r>
            <a:r>
              <a:rPr lang="en-US" baseline="30000" dirty="0">
                <a:solidFill>
                  <a:srgbClr val="2F5897"/>
                </a:solidFill>
              </a:rPr>
              <a:t>5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Brian Hawley</a:t>
            </a:r>
            <a:r>
              <a:rPr lang="en-US" baseline="30000" dirty="0">
                <a:solidFill>
                  <a:srgbClr val="2F5897"/>
                </a:solidFill>
              </a:rPr>
              <a:t>6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Anthony Capece</a:t>
            </a:r>
            <a:r>
              <a:rPr lang="en-US" baseline="30000" dirty="0">
                <a:solidFill>
                  <a:srgbClr val="2F5897"/>
                </a:solidFill>
              </a:rPr>
              <a:t>7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Nancy Chiarella</a:t>
            </a:r>
            <a:r>
              <a:rPr lang="en-US" baseline="30000" dirty="0">
                <a:solidFill>
                  <a:srgbClr val="2F5897"/>
                </a:solidFill>
              </a:rPr>
              <a:t>8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Dahlia Herring</a:t>
            </a:r>
            <a:r>
              <a:rPr lang="en-US" baseline="30000" dirty="0">
                <a:solidFill>
                  <a:srgbClr val="2F5897"/>
                </a:solidFill>
              </a:rPr>
              <a:t>9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b="1" dirty="0">
                <a:solidFill>
                  <a:srgbClr val="2F5897"/>
                </a:solidFill>
              </a:rPr>
              <a:t>Jill Peckenpaugh</a:t>
            </a:r>
            <a:r>
              <a:rPr lang="en-US" baseline="30000" dirty="0">
                <a:solidFill>
                  <a:srgbClr val="2F5897"/>
                </a:solidFill>
              </a:rPr>
              <a:t>9</a:t>
            </a:r>
          </a:p>
          <a:p>
            <a:pPr algn="just"/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Electrical and Computer Engineering Department, University at Albany, SUNY; 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School of Social Welfare, University at Albany, SUNY; 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Computer Science Department, University at Albany, SUNY; </a:t>
            </a:r>
            <a:r>
              <a:rPr lang="en-US" baseline="30000" dirty="0">
                <a:solidFill>
                  <a:srgbClr val="2F5897"/>
                </a:solidFill>
              </a:rPr>
              <a:t>4</a:t>
            </a:r>
            <a:r>
              <a:rPr lang="en-US" dirty="0">
                <a:solidFill>
                  <a:srgbClr val="2F5897"/>
                </a:solidFill>
              </a:rPr>
              <a:t>United Way of the Greater Capital Region; </a:t>
            </a:r>
            <a:r>
              <a:rPr lang="en-US" baseline="30000" dirty="0">
                <a:solidFill>
                  <a:srgbClr val="2F5897"/>
                </a:solidFill>
              </a:rPr>
              <a:t>5</a:t>
            </a:r>
            <a:r>
              <a:rPr lang="en-US" dirty="0">
                <a:solidFill>
                  <a:srgbClr val="2F5897"/>
                </a:solidFill>
              </a:rPr>
              <a:t>The Food Pantries for the Capital District; </a:t>
            </a:r>
            <a:r>
              <a:rPr lang="en-US" baseline="30000" dirty="0">
                <a:solidFill>
                  <a:srgbClr val="2F5897"/>
                </a:solidFill>
              </a:rPr>
              <a:t>6</a:t>
            </a:r>
            <a:r>
              <a:rPr lang="en-US" dirty="0">
                <a:solidFill>
                  <a:srgbClr val="2F5897"/>
                </a:solidFill>
              </a:rPr>
              <a:t>Neighborhood Engagement Unit, Albany Police Department; </a:t>
            </a:r>
            <a:r>
              <a:rPr lang="en-US" baseline="30000" dirty="0">
                <a:solidFill>
                  <a:srgbClr val="2F5897"/>
                </a:solidFill>
              </a:rPr>
              <a:t>7</a:t>
            </a:r>
            <a:r>
              <a:rPr lang="en-US" dirty="0">
                <a:solidFill>
                  <a:srgbClr val="2F5897"/>
                </a:solidFill>
              </a:rPr>
              <a:t>Central Avenue Business Improvement District; </a:t>
            </a:r>
            <a:r>
              <a:rPr lang="en-US" baseline="30000" dirty="0">
                <a:solidFill>
                  <a:srgbClr val="2F5897"/>
                </a:solidFill>
              </a:rPr>
              <a:t>8</a:t>
            </a:r>
            <a:r>
              <a:rPr lang="en-US" dirty="0">
                <a:solidFill>
                  <a:srgbClr val="2F5897"/>
                </a:solidFill>
              </a:rPr>
              <a:t>Capital Region Coalition to End Homelessness; </a:t>
            </a:r>
            <a:r>
              <a:rPr lang="en-US" baseline="30000" dirty="0">
                <a:solidFill>
                  <a:srgbClr val="2F5897"/>
                </a:solidFill>
              </a:rPr>
              <a:t>9</a:t>
            </a:r>
            <a:r>
              <a:rPr lang="en-US" dirty="0">
                <a:solidFill>
                  <a:srgbClr val="2F5897"/>
                </a:solidFill>
              </a:rPr>
              <a:t>U.S. Committee for Refugees and Immigrants</a:t>
            </a:r>
          </a:p>
          <a:p>
            <a:pPr algn="just"/>
            <a:r>
              <a:rPr lang="en-US" dirty="0">
                <a:solidFill>
                  <a:srgbClr val="2F5897"/>
                </a:solidFill>
              </a:rPr>
              <a:t>https://</a:t>
            </a:r>
            <a:r>
              <a:rPr lang="en-US" dirty="0" err="1">
                <a:solidFill>
                  <a:srgbClr val="2F5897"/>
                </a:solidFill>
              </a:rPr>
              <a:t>www.albany.edu</a:t>
            </a:r>
            <a:r>
              <a:rPr lang="en-US" dirty="0">
                <a:solidFill>
                  <a:srgbClr val="2F5897"/>
                </a:solidFill>
              </a:rPr>
              <a:t>/~dz973423/projects/nsf-scc-2017/</a:t>
            </a:r>
            <a:r>
              <a:rPr lang="en-US" dirty="0" err="1">
                <a:solidFill>
                  <a:srgbClr val="2F5897"/>
                </a:solidFill>
              </a:rPr>
              <a:t>index.html</a:t>
            </a:r>
            <a:endParaRPr lang="en-US" dirty="0">
              <a:solidFill>
                <a:srgbClr val="2F58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46" y="6059930"/>
            <a:ext cx="2349500" cy="730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92" y="6129840"/>
            <a:ext cx="685989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95" y="989475"/>
            <a:ext cx="3616611" cy="358159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03334" y="4987523"/>
            <a:ext cx="3801699" cy="1579043"/>
            <a:chOff x="4077145" y="-4343"/>
            <a:chExt cx="3801699" cy="1579043"/>
          </a:xfrm>
        </p:grpSpPr>
        <p:grpSp>
          <p:nvGrpSpPr>
            <p:cNvPr id="14" name="Group 13"/>
            <p:cNvGrpSpPr/>
            <p:nvPr/>
          </p:nvGrpSpPr>
          <p:grpSpPr>
            <a:xfrm>
              <a:off x="4077145" y="333133"/>
              <a:ext cx="3525597" cy="1241567"/>
              <a:chOff x="124901" y="356261"/>
              <a:chExt cx="3525597" cy="1528173"/>
            </a:xfrm>
          </p:grpSpPr>
          <p:sp>
            <p:nvSpPr>
              <p:cNvPr id="16" name="Round Diagonal Corner Rectangle 15"/>
              <p:cNvSpPr/>
              <p:nvPr/>
            </p:nvSpPr>
            <p:spPr>
              <a:xfrm>
                <a:off x="142509" y="356261"/>
                <a:ext cx="3460945" cy="1528173"/>
              </a:xfrm>
              <a:prstGeom prst="round2DiagRect">
                <a:avLst/>
              </a:prstGeom>
              <a:noFill/>
              <a:ln w="28575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4901" y="403929"/>
                <a:ext cx="3525597" cy="1477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Enable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 two</a:t>
                </a:r>
                <a:r>
                  <a:rPr kumimoji="0" lang="mr-I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–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way communication between residents and service providers.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Simplify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 discovery and use of services. 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Deploy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 resources more efficiently.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Promote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 participatory action.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Improve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charset="0"/>
                  </a:rPr>
                  <a:t> the wellbeing of communities.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duotone>
                <a:srgbClr val="70AD47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399619" y="-4343"/>
              <a:ext cx="479225" cy="47922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76" y="888526"/>
            <a:ext cx="4300983" cy="15442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87963" y="2361129"/>
            <a:ext cx="2279790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b="1" dirty="0"/>
              <a:t>City of Albany, NY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08040" y="2805275"/>
            <a:ext cx="4911375" cy="2042794"/>
            <a:chOff x="256032" y="4597567"/>
            <a:chExt cx="4911375" cy="2042794"/>
          </a:xfrm>
        </p:grpSpPr>
        <p:sp>
          <p:nvSpPr>
            <p:cNvPr id="21" name="Rounded Rectangle 20"/>
            <p:cNvSpPr/>
            <p:nvPr/>
          </p:nvSpPr>
          <p:spPr>
            <a:xfrm>
              <a:off x="256032" y="4597567"/>
              <a:ext cx="4911375" cy="204279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9561" y="6363362"/>
              <a:ext cx="21502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Community Partners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803" y="4740215"/>
              <a:ext cx="1151973" cy="7523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5745" y="4682655"/>
              <a:ext cx="965662" cy="80137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3800" y="4669749"/>
              <a:ext cx="741619" cy="8639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803" y="5794080"/>
              <a:ext cx="1499445" cy="50800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768" y="5622183"/>
              <a:ext cx="1281368" cy="6833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205" y="4851279"/>
              <a:ext cx="1392387" cy="4641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307" y="5688067"/>
              <a:ext cx="1607521" cy="57963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933797" y="4848069"/>
            <a:ext cx="3533894" cy="1836108"/>
            <a:chOff x="5396179" y="4685847"/>
            <a:chExt cx="3533894" cy="2063637"/>
          </a:xfrm>
        </p:grpSpPr>
        <p:sp>
          <p:nvSpPr>
            <p:cNvPr id="31" name="Rounded Rectangle 30"/>
            <p:cNvSpPr/>
            <p:nvPr/>
          </p:nvSpPr>
          <p:spPr>
            <a:xfrm>
              <a:off x="5396179" y="4685847"/>
              <a:ext cx="3492946" cy="2063637"/>
            </a:xfrm>
            <a:prstGeom prst="roundRect">
              <a:avLst/>
            </a:prstGeom>
            <a:noFill/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04476" y="4739576"/>
              <a:ext cx="352559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Build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relationships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and trust with the community.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Understand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needs and concerns of the community.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Identify and Share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data and expertise instrumental for developing proposed approach.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Refine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conceptual framework of research.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Assist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</a:rPr>
                <a:t> in evaluation of proposed approach.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24538" b="44932"/>
          <a:stretch/>
        </p:blipFill>
        <p:spPr>
          <a:xfrm>
            <a:off x="4646539" y="5500160"/>
            <a:ext cx="3240214" cy="927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13846"/>
            <a:ext cx="2349500" cy="7304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3" y="77531"/>
            <a:ext cx="685989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0000"/>
    </mc:Choice>
    <mc:Fallback xmlns="">
      <p:transition spd="slow" advTm="9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67210" y="944476"/>
            <a:ext cx="8625771" cy="222413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12958" y="1107885"/>
            <a:ext cx="3863945" cy="187425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D29F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5402" y="1076771"/>
            <a:ext cx="4234372" cy="19053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7AF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50468" y="4258188"/>
            <a:ext cx="4242513" cy="233241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9292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67211" y="4258188"/>
            <a:ext cx="4234524" cy="233678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" r="6000" b="1067"/>
          <a:stretch/>
        </p:blipFill>
        <p:spPr>
          <a:xfrm>
            <a:off x="1758586" y="4047454"/>
            <a:ext cx="508744" cy="594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5087" r="-1" b="4131"/>
          <a:stretch/>
        </p:blipFill>
        <p:spPr>
          <a:xfrm>
            <a:off x="9632027" y="3727735"/>
            <a:ext cx="963872" cy="639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97" y="795557"/>
            <a:ext cx="831484" cy="465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9255" r="21821" b="4900"/>
          <a:stretch/>
        </p:blipFill>
        <p:spPr>
          <a:xfrm rot="20354265">
            <a:off x="1662898" y="781141"/>
            <a:ext cx="654454" cy="52987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095810" y="1154185"/>
            <a:ext cx="3708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Collected and analyzed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physical service requests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in Albany County from </a:t>
            </a:r>
            <a:r>
              <a:rPr lang="en-US" sz="1200" kern="0" dirty="0" err="1">
                <a:solidFill>
                  <a:srgbClr val="000000"/>
                </a:solidFill>
                <a:latin typeface="Verdana" charset="0"/>
              </a:rPr>
              <a:t>SeeClickFix</a:t>
            </a:r>
            <a:endParaRPr lang="en-US" sz="1200" kern="0" dirty="0">
              <a:solidFill>
                <a:srgbClr val="000000"/>
              </a:solidFill>
              <a:latin typeface="Verdana" charset="0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Designed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optimization framework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to automatically and quickly classify two-type requests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Automatically constructed a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network of service providers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from organizations’ websites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50470" y="1366231"/>
            <a:ext cx="3775886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Received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IRB approval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for interviewing service providers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Assessed the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quality of online presence 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of service organizations</a:t>
            </a: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Developed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questionnaires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for service providers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7210" y="4578350"/>
            <a:ext cx="4299185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Conducted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interviews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with Albany Police, Central Business Improvement District, United Way of the Greater Capital Region, The Food Pantries of the Capital Region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Outreached 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and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engaged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new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community partners: Homeless Coalition, </a:t>
            </a:r>
            <a:r>
              <a:rPr lang="en-US" sz="1200" kern="0" dirty="0" err="1">
                <a:solidFill>
                  <a:srgbClr val="000000"/>
                </a:solidFill>
                <a:latin typeface="Verdana" charset="0"/>
              </a:rPr>
              <a:t>ServeAlbany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, Refugees RoundTable</a:t>
            </a: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  <a:ea typeface="Verdana"/>
                <a:cs typeface="Verdana"/>
              </a:rPr>
              <a:t>Incorporated suggestions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  <a:ea typeface="Verdana"/>
                <a:cs typeface="Verdana"/>
              </a:rPr>
              <a:t> from interviewed community partners into initial research design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90838" y="4463563"/>
            <a:ext cx="4167629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Hired, trained, and mentored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9 students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(2 PhD ECE, 1 PhD CS, 1 MS CS, 3 MS SSW, 1 BS CS, 1 BS ECE)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A talk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“Maximizing service delivery: integrating human behaviors, data analytics, and engineering” given at the </a:t>
            </a:r>
            <a:r>
              <a:rPr lang="en-US" sz="1200" kern="0" dirty="0" err="1">
                <a:solidFill>
                  <a:srgbClr val="000000"/>
                </a:solidFill>
                <a:latin typeface="Verdana" charset="0"/>
              </a:rPr>
              <a:t>UAlbany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Advanced Data Analytics Seminar Series</a:t>
            </a: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Created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project website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for continuing dissemination of results and community engagement</a:t>
            </a:r>
          </a:p>
        </p:txBody>
      </p:sp>
      <p:sp>
        <p:nvSpPr>
          <p:cNvPr id="33" name="Title 8"/>
          <p:cNvSpPr txBox="1">
            <a:spLocks/>
          </p:cNvSpPr>
          <p:nvPr/>
        </p:nvSpPr>
        <p:spPr>
          <a:xfrm>
            <a:off x="3343130" y="3257265"/>
            <a:ext cx="53992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</a:rPr>
              <a:t>COMPASS</a:t>
            </a:r>
          </a:p>
        </p:txBody>
      </p:sp>
      <p:sp>
        <p:nvSpPr>
          <p:cNvPr id="34" name="Curved Down Arrow 33"/>
          <p:cNvSpPr/>
          <p:nvPr/>
        </p:nvSpPr>
        <p:spPr>
          <a:xfrm rot="850070">
            <a:off x="5724105" y="2946234"/>
            <a:ext cx="631728" cy="49699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 rot="12117181">
            <a:off x="5086257" y="3835940"/>
            <a:ext cx="607256" cy="48614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rot="8303467">
            <a:off x="6274562" y="3871311"/>
            <a:ext cx="598478" cy="44679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13846"/>
            <a:ext cx="2349500" cy="73049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3" y="77531"/>
            <a:ext cx="685989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0000"/>
    </mc:Choice>
    <mc:Fallback xmlns="">
      <p:transition spd="slow" advTm="9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What’s next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03710" y="957176"/>
            <a:ext cx="8625771" cy="222413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49458" y="1120585"/>
            <a:ext cx="3863945" cy="187425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D29F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21902" y="1089471"/>
            <a:ext cx="4234372" cy="19053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7AF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3711" y="4430671"/>
            <a:ext cx="4234524" cy="217699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" r="6000" b="1067"/>
          <a:stretch/>
        </p:blipFill>
        <p:spPr>
          <a:xfrm>
            <a:off x="1603983" y="3832325"/>
            <a:ext cx="612877" cy="7161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86968" y="4395041"/>
            <a:ext cx="4242513" cy="221262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9292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5087" r="-1" b="4131"/>
          <a:stretch/>
        </p:blipFill>
        <p:spPr>
          <a:xfrm>
            <a:off x="9365884" y="3742314"/>
            <a:ext cx="1111426" cy="737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827" y="789179"/>
            <a:ext cx="855527" cy="479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9255" r="21821" b="4900"/>
          <a:stretch/>
        </p:blipFill>
        <p:spPr>
          <a:xfrm rot="20354265">
            <a:off x="1683494" y="703861"/>
            <a:ext cx="716103" cy="579783"/>
          </a:xfrm>
          <a:prstGeom prst="rect">
            <a:avLst/>
          </a:prstGeom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3279630" y="3269965"/>
            <a:ext cx="53992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</a:rPr>
              <a:t>COMPASS</a:t>
            </a:r>
          </a:p>
        </p:txBody>
      </p:sp>
      <p:sp>
        <p:nvSpPr>
          <p:cNvPr id="15" name="Curved Down Arrow 14"/>
          <p:cNvSpPr/>
          <p:nvPr/>
        </p:nvSpPr>
        <p:spPr>
          <a:xfrm rot="850070">
            <a:off x="5660605" y="2958934"/>
            <a:ext cx="631728" cy="49699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2117181">
            <a:off x="5022757" y="3848640"/>
            <a:ext cx="607256" cy="48614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9459" y="1186549"/>
            <a:ext cx="3899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Obtain data from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human service providers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Extend optimization framework to classify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multiple-type requests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Devise machine learning algorithms to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prioritize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service requests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Integrate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heterogeneous service</a:t>
            </a:r>
            <a:r>
              <a:rPr lang="mr-IN" sz="1200" kern="0" dirty="0">
                <a:solidFill>
                  <a:srgbClr val="000000"/>
                </a:solidFill>
                <a:latin typeface="Verdana" charset="0"/>
              </a:rPr>
              <a:t>–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related data into a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cognitive representation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Computationally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analyze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trajectories of service</a:t>
            </a:r>
            <a:r>
              <a:rPr lang="mr-IN" sz="1200" kern="0" dirty="0">
                <a:solidFill>
                  <a:srgbClr val="000000"/>
                </a:solidFill>
                <a:latin typeface="Verdana" charset="0"/>
              </a:rPr>
              <a:t>–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seeking individuals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57448" y="1349703"/>
            <a:ext cx="3788340" cy="138430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Sample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service organizations for next interviews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Develop survey questionnaire on service</a:t>
            </a:r>
            <a:r>
              <a:rPr lang="mr-IN" sz="1200" kern="0" dirty="0">
                <a:solidFill>
                  <a:srgbClr val="000000"/>
                </a:solidFill>
                <a:latin typeface="Verdana" charset="0"/>
              </a:rPr>
              <a:t>–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navigating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behaviors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Apply and obtain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IRB approval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Conduct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interviews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and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surveys</a:t>
            </a:r>
          </a:p>
          <a:p>
            <a:pPr marL="171450" lvl="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Analyze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interviews and surveys 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49459" y="4581525"/>
            <a:ext cx="406750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Identify and collaborate with other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service coordination efforts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 (e.g., 360</a:t>
            </a:r>
            <a:r>
              <a:rPr lang="en-US" sz="1200" kern="0" baseline="30000" dirty="0">
                <a:solidFill>
                  <a:srgbClr val="000000"/>
                </a:solidFill>
                <a:latin typeface="Verdana" charset="0"/>
              </a:rPr>
              <a:t>o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Community Information Exchange, Communications Portal, “Food Connect” Digital Food Pantry System)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Seek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individual-level insights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through surveys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  <a:ea typeface="Verdana"/>
                <a:cs typeface="Verdana"/>
              </a:rPr>
              <a:t> and focus groups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Bring together service providers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to discuss research findings and refine the conceptual research framework</a:t>
            </a:r>
            <a:endParaRPr lang="en-US" sz="1200" kern="0" dirty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3884" y="4469815"/>
            <a:ext cx="4067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Hire 1 SSW, 1 CS, 1 ECE student for 2018-2019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Disseminate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research findings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via conference and journal publications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Incorporate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research outcomes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to courses taught by the project team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Give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seminar talks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to initiate new research collaborations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Provide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students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with the opportunity to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interact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with our </a:t>
            </a: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community partners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sz="1200" b="1" kern="0" dirty="0">
                <a:solidFill>
                  <a:srgbClr val="000000"/>
                </a:solidFill>
                <a:latin typeface="Verdana" charset="0"/>
              </a:rPr>
              <a:t>Pair students</a:t>
            </a:r>
            <a:r>
              <a:rPr lang="en-US" sz="1200" kern="0" dirty="0">
                <a:solidFill>
                  <a:srgbClr val="000000"/>
                </a:solidFill>
                <a:latin typeface="Verdana" charset="0"/>
              </a:rPr>
              <a:t> from CS/ECE/SW to work together on the project</a:t>
            </a:r>
          </a:p>
        </p:txBody>
      </p:sp>
      <p:sp>
        <p:nvSpPr>
          <p:cNvPr id="21" name="Curved Down Arrow 31">
            <a:extLst>
              <a:ext uri="{FF2B5EF4-FFF2-40B4-BE49-F238E27FC236}">
                <a16:creationId xmlns:a16="http://schemas.microsoft.com/office/drawing/2014/main" id="{C6314CDA-E166-4235-A3E8-E259DDB8D911}"/>
              </a:ext>
            </a:extLst>
          </p:cNvPr>
          <p:cNvSpPr/>
          <p:nvPr/>
        </p:nvSpPr>
        <p:spPr>
          <a:xfrm rot="8303467">
            <a:off x="6211062" y="3884011"/>
            <a:ext cx="598478" cy="44679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13846"/>
            <a:ext cx="2349500" cy="7304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3" y="77531"/>
            <a:ext cx="685989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0000"/>
    </mc:Choice>
    <mc:Fallback xmlns="">
      <p:transition spd="slow" advTm="9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553</Words>
  <Application>Microsoft Office PowerPoint</Application>
  <PresentationFormat>Widescreen</PresentationFormat>
  <Paragraphs>57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Verdana</vt:lpstr>
      <vt:lpstr>Office Theme</vt:lpstr>
      <vt:lpstr>PowerPoint Presentation</vt:lpstr>
      <vt:lpstr>Project Aims</vt:lpstr>
      <vt:lpstr>Status of the Project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6</cp:revision>
  <dcterms:created xsi:type="dcterms:W3CDTF">2018-04-05T18:21:39Z</dcterms:created>
  <dcterms:modified xsi:type="dcterms:W3CDTF">2018-04-05T18:37:00Z</dcterms:modified>
</cp:coreProperties>
</file>