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5E4E-915B-4ACD-B59E-0DECB064B70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34C53-E092-4F5C-AA54-5C2A9CD2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Smart and Accessible Transportation Hub – A Poem (10 sec slide)</a:t>
            </a:r>
          </a:p>
          <a:p>
            <a:endParaRPr lang="en-US" b="1" baseline="0" dirty="0"/>
          </a:p>
          <a:p>
            <a:r>
              <a:rPr lang="en-US" b="1" dirty="0"/>
              <a:t>By the SAT-Hub Team at CUNY, Rutgers and Lighthouse Guild</a:t>
            </a:r>
          </a:p>
          <a:p>
            <a:r>
              <a:rPr lang="en-US" b="1" dirty="0"/>
              <a:t>With our partners in NYC and NJ</a:t>
            </a:r>
            <a:endParaRPr lang="en-US" b="1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7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Project Aims</a:t>
            </a:r>
            <a:r>
              <a:rPr lang="en-US" b="1" baseline="0" dirty="0"/>
              <a:t> (35sec slide)</a:t>
            </a:r>
          </a:p>
          <a:p>
            <a:endParaRPr lang="en-US" b="1" dirty="0"/>
          </a:p>
          <a:p>
            <a:r>
              <a:rPr lang="en-US" dirty="0"/>
              <a:t>Publication transportation is vital in big cit</a:t>
            </a:r>
            <a:r>
              <a:rPr lang="en-US" altLang="zh-TW" dirty="0"/>
              <a:t>ies</a:t>
            </a:r>
            <a:r>
              <a:rPr lang="en-US" dirty="0"/>
              <a:t>, and IT really changes the landscape of ITS.</a:t>
            </a:r>
          </a:p>
          <a:p>
            <a:r>
              <a:rPr lang="en-US" dirty="0"/>
              <a:t>However this creates more challenges for disabled, making digital divide even more obvious.</a:t>
            </a:r>
          </a:p>
          <a:p>
            <a:r>
              <a:rPr lang="en-US" dirty="0"/>
              <a:t>Smart and Accessible Transportation Hub, is a collaboration between CUNY, Rutgers and Lighthouse Guild,</a:t>
            </a:r>
          </a:p>
          <a:p>
            <a:r>
              <a:rPr lang="en-US" dirty="0"/>
              <a:t>Security, Transportation and Services, three are in one to serve all citizens.</a:t>
            </a:r>
          </a:p>
          <a:p>
            <a:r>
              <a:rPr lang="zh-TW" altLang="en-US" dirty="0"/>
              <a:t>公共交通便都市，信息技術更添色；</a:t>
            </a:r>
          </a:p>
          <a:p>
            <a:r>
              <a:rPr lang="zh-TW" altLang="en-US" dirty="0"/>
              <a:t>可惜殘障遇挑戰，數字分化更明顯。</a:t>
            </a:r>
          </a:p>
          <a:p>
            <a:r>
              <a:rPr lang="zh-TW" altLang="en-US" dirty="0"/>
              <a:t>交通智能又可及，城市若歌雙聯合；</a:t>
            </a:r>
            <a:endParaRPr lang="en-US" altLang="zh-TW" dirty="0"/>
          </a:p>
          <a:p>
            <a:r>
              <a:rPr lang="zh-TW" altLang="en-US" dirty="0"/>
              <a:t>安全交通兼服務，集成一體利全民。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08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Status of the Project </a:t>
            </a:r>
            <a:r>
              <a:rPr lang="en-US" b="1" baseline="0" dirty="0"/>
              <a:t>(35sec slide)</a:t>
            </a:r>
          </a:p>
          <a:p>
            <a:endParaRPr lang="en-US" b="1" dirty="0"/>
          </a:p>
          <a:p>
            <a:r>
              <a:rPr lang="en-US" dirty="0"/>
              <a:t>Digital 3D modeling is for the environment,  deep-net crowd analysis for pedestrian dynamics.</a:t>
            </a:r>
          </a:p>
          <a:p>
            <a:r>
              <a:rPr lang="en-US" dirty="0"/>
              <a:t>Multi-sensors are used for localization, and personalized guidance is provided both in &amp; out the Hub.</a:t>
            </a:r>
          </a:p>
          <a:p>
            <a:r>
              <a:rPr lang="en-US" dirty="0"/>
              <a:t>Partnerships are built among government, industry &amp; academia, service institutions are also involved.</a:t>
            </a:r>
          </a:p>
          <a:p>
            <a:r>
              <a:rPr lang="en-US" dirty="0"/>
              <a:t>User engagement is an indispensible part, and Smart Cities apply to anywhere in the world.</a:t>
            </a:r>
          </a:p>
          <a:p>
            <a:r>
              <a:rPr lang="zh-TW" altLang="en-US" dirty="0"/>
              <a:t>數字模型識環境，人群分析知動態；</a:t>
            </a:r>
          </a:p>
          <a:p>
            <a:r>
              <a:rPr lang="zh-TW" altLang="en-US" dirty="0"/>
              <a:t>多種傳感定方位，戶內室外均便行。</a:t>
            </a:r>
          </a:p>
          <a:p>
            <a:r>
              <a:rPr lang="zh-TW" altLang="en-US" dirty="0"/>
              <a:t>聯手政府和公司，服務機構亦加入；</a:t>
            </a:r>
          </a:p>
          <a:p>
            <a:r>
              <a:rPr lang="zh-TW" altLang="en-US" dirty="0"/>
              <a:t>用戶積極來參與，智能城市遍全球。</a:t>
            </a:r>
            <a:endParaRPr lang="en-US" altLang="zh-TW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25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Planned Outcomes</a:t>
            </a:r>
            <a:r>
              <a:rPr lang="en-US" b="1" baseline="0" dirty="0"/>
              <a:t> (20sec slide)</a:t>
            </a:r>
          </a:p>
          <a:p>
            <a:endParaRPr lang="en-US" b="1" dirty="0"/>
          </a:p>
          <a:p>
            <a:r>
              <a:rPr lang="en-US" dirty="0"/>
              <a:t>Framework, Community Engagement, and Research Capacity Building are Three in One,</a:t>
            </a:r>
          </a:p>
          <a:p>
            <a:endParaRPr lang="en-US" dirty="0"/>
          </a:p>
          <a:p>
            <a:r>
              <a:rPr lang="en-US" dirty="0"/>
              <a:t>An Integrative Research Grant proposal to SCC is on our radar screen!</a:t>
            </a:r>
          </a:p>
          <a:p>
            <a:endParaRPr lang="en-US" b="1" dirty="0"/>
          </a:p>
          <a:p>
            <a:r>
              <a:rPr lang="zh-TW" altLang="en-US" b="1" dirty="0"/>
              <a:t>框架、參與並研究，三者合一坐樞紐；</a:t>
            </a:r>
            <a:endParaRPr lang="en-US" altLang="zh-TW" b="1" dirty="0"/>
          </a:p>
          <a:p>
            <a:r>
              <a:rPr lang="zh-TW" altLang="en-US" b="1" dirty="0"/>
              <a:t>集成研究是計劃，明年年會在相逢！</a:t>
            </a:r>
            <a:endParaRPr lang="en-US" altLang="zh-TW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8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AC59-92B5-46C3-AC81-9EE61E36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192E-A504-4CFB-87CC-2F3E5253E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F04D-B588-42CF-8946-74F9A592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F7FEA-FE85-408B-A994-53A17178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EF9A-2C85-4568-9390-94C27BA7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3B7-0A4C-4DB2-89F4-FB195716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87369-6468-45B4-85F5-1789933B1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61DE-BC8D-4555-956A-EAB6859D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AEF8-5F7C-4184-ABDF-3310926B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071BB-A976-47C4-8DFA-12B4A674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C1489-2E7E-47D3-9313-3657BDAF1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8F068-3231-4789-B076-AFC4D9219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4F08-BE3E-4ED1-A11C-62B1DCC5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23A8-4A87-4CCE-8F34-3904A2BE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EF903-90A7-4C54-A364-810C93B9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9BDB-0132-420F-A2DC-9BCDF037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A6B37-9D7B-4194-9AA4-C69C47DC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054A-7E9A-4BE5-A008-5904EAFD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CA80-A30C-447F-B963-9F4A50AA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0A7F-CD34-4996-AB39-A5B689DC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51C4-FA5C-412E-ABA1-097A5F4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7447-594F-47E7-8FF5-E4F04128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110A8-6ED2-4B40-B79B-48150EA1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BA56-DD16-4AF8-95E6-9327D89F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CC4A-65F5-40B9-89DD-BE967E92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69F6-4339-4EC9-9393-63C30EA0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AE31-1EE8-4466-8A8D-057666C2C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313A7-D70E-42CE-9158-F8515FEB8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131D-25E1-42A5-BE1D-C0EA33AD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A4795-5953-4A20-9530-B09C23D1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42DD-071C-4CAB-93DF-31DD542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07B4-F1F3-4F46-81F6-544F62F8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B7A0-1800-4821-88F8-A056A181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C350F-3251-4C3F-BEE3-8650F8AC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D6A10-1BF7-4429-A07A-FE6B2944D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6AC76-39DD-4807-80E0-D95705922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697F0-C379-47A4-98DE-DEC6A70E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0E58E-7046-40D9-8FEA-B336BB37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8EB91-8153-4FA7-96A4-BDA0BB05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FD51-F936-43EB-ACBC-5D80406C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6447B-FB7C-4039-9761-1E139C55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ED803-430C-4405-8309-C04867C7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B829-412A-4A02-8A52-8495D69C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4EEC3-00F6-434E-9461-130FCA44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D0C0E-A119-48A3-A40D-72CF19A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F0EA0-ED3B-4E8E-8807-7209C8FC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429C-78D2-47EF-AC6F-D00CCAFA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0299-3527-4E10-8817-B8953711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5773E-4CD4-4A78-BBBF-1C05132E0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E978-D653-483C-B517-7ADAF88D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2C4A2-126B-4DA8-9166-D9E41EDB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4058-CB56-4A34-A8E6-87342B8D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F1F-5AFC-4CB9-950A-87BE0A66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E5E8-5D4F-4989-BF19-2BE335C91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5B94A-43FF-4260-86EE-80018AEF7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8BFF4-6F2D-48A2-BAE9-621E9590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53CB6-BDD0-4E24-962F-CA51BF0C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EE88B-0520-4FA7-8722-097CAABF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3C4BD-9B4B-4F8C-878B-5B09C3EB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EA2D-62DA-4B30-B9CC-3EFA0A82A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E81C-0C60-4480-B020-A9A2C68B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81A86-EC97-47BD-A0CF-9B2D4E2C5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EB43E-1AA5-4FFF-907B-23B72A78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941095" y="1854497"/>
            <a:ext cx="8373978" cy="20383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2"/>
                </a:solidFill>
                <a:effectLst/>
              </a:rPr>
              <a:t>PG: Towards Smart and Accessible Transportation Hub [1737533]</a:t>
            </a: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1740187" y="3673642"/>
            <a:ext cx="8737678" cy="24894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2F5897"/>
                </a:solidFill>
              </a:rPr>
              <a:t>Leads: </a:t>
            </a:r>
            <a:r>
              <a:rPr lang="en-US" dirty="0">
                <a:solidFill>
                  <a:srgbClr val="2F5897"/>
                </a:solidFill>
              </a:rPr>
              <a:t>Zhigang Zhu, The City College of New York (CCNY), Jie Gong (Rutgers University)</a:t>
            </a:r>
          </a:p>
          <a:p>
            <a:r>
              <a:rPr lang="en-US" b="1" dirty="0">
                <a:solidFill>
                  <a:srgbClr val="2F5897"/>
                </a:solidFill>
              </a:rPr>
              <a:t>Co-PIs:</a:t>
            </a:r>
            <a:r>
              <a:rPr lang="en-US" dirty="0">
                <a:solidFill>
                  <a:srgbClr val="2F5897"/>
                </a:solidFill>
              </a:rPr>
              <a:t> Camille Kamga (CCNY), Cecilia Feeley (Rutgers), William H. Seiple (Lighthouse Guild)</a:t>
            </a:r>
          </a:p>
          <a:p>
            <a:r>
              <a:rPr lang="en-US" b="1" dirty="0">
                <a:solidFill>
                  <a:srgbClr val="2F5897"/>
                </a:solidFill>
              </a:rPr>
              <a:t>Community Partners:</a:t>
            </a:r>
            <a:r>
              <a:rPr lang="en-US" dirty="0">
                <a:solidFill>
                  <a:srgbClr val="2F5897"/>
                </a:solidFill>
              </a:rPr>
              <a:t> Mike Lysicatos (NJ Passaic County), as well as partners from Bentley, NYC MPOD, NYSCB, Goodwill, NJ Transit</a:t>
            </a:r>
          </a:p>
        </p:txBody>
      </p:sp>
      <p:pic>
        <p:nvPicPr>
          <p:cNvPr id="8" name="Picture 2" descr="ttps://www.nsf.gov/images/logos/ns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946" y="6033006"/>
            <a:ext cx="820054" cy="824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2018 NSF SMART AND CONNECTED COMMUNITIES PI MEETING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1AEE49-FF5E-AA4A-8731-F6F850307C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3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 b="4922"/>
          <a:stretch/>
        </p:blipFill>
        <p:spPr>
          <a:xfrm>
            <a:off x="0" y="360476"/>
            <a:ext cx="12192000" cy="163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5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Project Aims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6409" y="1226894"/>
            <a:ext cx="642924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Challenge: </a:t>
            </a:r>
          </a:p>
          <a:p>
            <a:r>
              <a:rPr lang="en-US" sz="2000" dirty="0"/>
              <a:t>An integrated framework to transform large existing transportation hubs into smart facilities</a:t>
            </a:r>
          </a:p>
          <a:p>
            <a:endParaRPr lang="en-US" sz="2000" dirty="0"/>
          </a:p>
          <a:p>
            <a:r>
              <a:rPr lang="en-US" sz="2000" b="1" u="sng" dirty="0"/>
              <a:t>Integrative Research: </a:t>
            </a:r>
          </a:p>
          <a:p>
            <a:r>
              <a:rPr lang="en-US" sz="2000" dirty="0"/>
              <a:t>SAT-Hub integrates machine intelligence, accessibility and transportation</a:t>
            </a:r>
          </a:p>
          <a:p>
            <a:endParaRPr lang="en-US" sz="2000" dirty="0"/>
          </a:p>
          <a:p>
            <a:r>
              <a:rPr lang="en-US" sz="2000" b="1" u="sng" dirty="0"/>
              <a:t>Community Engagement: </a:t>
            </a:r>
          </a:p>
          <a:p>
            <a:r>
              <a:rPr lang="en-US" sz="2000" dirty="0"/>
              <a:t>Refine partnerships with three sectors representing local governments, and transit agencies, and service institutions</a:t>
            </a:r>
          </a:p>
          <a:p>
            <a:endParaRPr lang="en-US" sz="2000" dirty="0"/>
          </a:p>
          <a:p>
            <a:r>
              <a:rPr lang="en-US" sz="2000" b="1" u="sng" dirty="0"/>
              <a:t>Impact: </a:t>
            </a:r>
          </a:p>
          <a:p>
            <a:r>
              <a:rPr lang="en-US" sz="2000" dirty="0"/>
              <a:t>Project-inspired integrative research in Smart Infrastructure, Sensing &amp; Computing, Accessibility &amp; Mobility, Transportation Planning, leading to direct benefits for people with disabilities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66801" y="625501"/>
            <a:ext cx="4738898" cy="5919801"/>
            <a:chOff x="4772245" y="1413650"/>
            <a:chExt cx="4341655" cy="5445393"/>
          </a:xfrm>
        </p:grpSpPr>
        <p:grpSp>
          <p:nvGrpSpPr>
            <p:cNvPr id="12" name="Group 11"/>
            <p:cNvGrpSpPr/>
            <p:nvPr/>
          </p:nvGrpSpPr>
          <p:grpSpPr>
            <a:xfrm>
              <a:off x="5089284" y="1413650"/>
              <a:ext cx="3716341" cy="4319862"/>
              <a:chOff x="4066512" y="1766557"/>
              <a:chExt cx="3716341" cy="4319862"/>
            </a:xfrm>
          </p:grpSpPr>
          <p:pic>
            <p:nvPicPr>
              <p:cNvPr id="13" name="Picture 12" descr="OrganizationChart-Updated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6512" y="1766557"/>
                <a:ext cx="3716341" cy="2743200"/>
              </a:xfrm>
              <a:prstGeom prst="rect">
                <a:avLst/>
              </a:prstGeom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4926119" y="2667000"/>
                <a:ext cx="2084282" cy="3419419"/>
                <a:chOff x="4838375" y="2667000"/>
                <a:chExt cx="2045298" cy="3419419"/>
              </a:xfrm>
            </p:grpSpPr>
            <p:pic>
              <p:nvPicPr>
                <p:cNvPr id="15" name="Picture 14" descr="SAT-Hub-Diagram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8375" y="4525265"/>
                  <a:ext cx="2022828" cy="1561154"/>
                </a:xfrm>
                <a:prstGeom prst="rect">
                  <a:avLst/>
                </a:prstGeom>
                <a:ln w="15875">
                  <a:solidFill>
                    <a:srgbClr val="FF0000"/>
                  </a:solidFill>
                </a:ln>
              </p:spPr>
            </p:pic>
            <p:sp>
              <p:nvSpPr>
                <p:cNvPr id="16" name="Rectangle 15"/>
                <p:cNvSpPr/>
                <p:nvPr/>
              </p:nvSpPr>
              <p:spPr>
                <a:xfrm>
                  <a:off x="5410200" y="2667000"/>
                  <a:ext cx="710515" cy="568354"/>
                </a:xfrm>
                <a:prstGeom prst="rect">
                  <a:avLst/>
                </a:prstGeom>
                <a:noFill/>
                <a:ln w="158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4864754" y="2667002"/>
                  <a:ext cx="545447" cy="1828798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6120715" y="2667000"/>
                  <a:ext cx="762958" cy="190500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TextBox 19"/>
            <p:cNvSpPr txBox="1"/>
            <p:nvPr/>
          </p:nvSpPr>
          <p:spPr>
            <a:xfrm>
              <a:off x="4772245" y="5935729"/>
              <a:ext cx="4341655" cy="92331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lIns="91423" tIns="45712" rIns="91423" bIns="45712" rtlCol="0">
              <a:spAutoFit/>
            </a:bodyPr>
            <a:lstStyle/>
            <a:p>
              <a:pPr algn="ctr"/>
              <a:r>
                <a:rPr lang="en-US" b="1" dirty="0"/>
                <a:t>SAT Hub</a:t>
              </a:r>
              <a:r>
                <a:rPr lang="en-US" dirty="0"/>
                <a:t> Vision: Provide </a:t>
              </a:r>
              <a:r>
                <a:rPr lang="en-US" dirty="0">
                  <a:solidFill>
                    <a:srgbClr val="3366FF"/>
                  </a:solidFill>
                </a:rPr>
                <a:t>better location-aware services </a:t>
              </a:r>
              <a:r>
                <a:rPr lang="en-US" dirty="0"/>
                <a:t>to </a:t>
              </a:r>
              <a:r>
                <a:rPr lang="en-US" dirty="0">
                  <a:solidFill>
                    <a:srgbClr val="FF0000"/>
                  </a:solidFill>
                </a:rPr>
                <a:t>underserved populations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with minimal infrastructure changes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5028922" y="1413650"/>
              <a:ext cx="3702760" cy="3976470"/>
            </a:xfrm>
            <a:prstGeom prst="ellipse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3" tIns="45712" rIns="91423" bIns="45712"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196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5000"/>
    </mc:Choice>
    <mc:Fallback xmlns="">
      <p:transition xmlns:p14="http://schemas.microsoft.com/office/powerpoint/2010/main" advTm="3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Status of the Project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8146" y="1071108"/>
            <a:ext cx="6662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800000"/>
                </a:solidFill>
              </a:rPr>
              <a:t>A Test Site at Lighthouse Guild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3D Semantic, Beacon and Tango Models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Deep-Net Crowd Analysis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Human Subject Evaluation with 11 Blind Users</a:t>
            </a:r>
          </a:p>
          <a:p>
            <a:pPr marL="742950" lvl="1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800000"/>
                </a:solidFill>
              </a:rPr>
              <a:t>An Internal Workshop for Community Engagement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Three Sectors and Users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Industrial Partnership: PFI with Bentley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rgbClr val="8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800000"/>
                </a:solidFill>
              </a:rPr>
              <a:t>Real-World Deployment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NYC WiFi and Beacons (MOPD)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/>
              <a:t>NJ Smart Corridor Project (Passaic County)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2270" y="5715002"/>
            <a:ext cx="8597127" cy="1087264"/>
            <a:chOff x="0" y="5715002"/>
            <a:chExt cx="8597127" cy="1087263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5715002"/>
              <a:ext cx="8597127" cy="1087263"/>
              <a:chOff x="0" y="5715002"/>
              <a:chExt cx="8597127" cy="108726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0" y="5715002"/>
                <a:ext cx="1814344" cy="556092"/>
                <a:chOff x="165101" y="5637689"/>
                <a:chExt cx="2042723" cy="610515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5101" y="5637689"/>
                  <a:ext cx="1295399" cy="610515"/>
                </a:xfrm>
                <a:prstGeom prst="rect">
                  <a:avLst/>
                </a:prstGeom>
              </p:spPr>
            </p:pic>
            <p:pic>
              <p:nvPicPr>
                <p:cNvPr id="17" name="Shape 1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810824" y="5721344"/>
                  <a:ext cx="1397000" cy="5019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78385" y="6289250"/>
                <a:ext cx="1836964" cy="457200"/>
              </a:xfrm>
              <a:prstGeom prst="rect">
                <a:avLst/>
              </a:prstGeom>
            </p:spPr>
          </p:pic>
          <p:pic>
            <p:nvPicPr>
              <p:cNvPr id="12" name="Picture 11" descr="lighthouse-guild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39727" y="5791199"/>
                <a:ext cx="2057400" cy="335581"/>
              </a:xfrm>
              <a:prstGeom prst="rect">
                <a:avLst/>
              </a:prstGeom>
            </p:spPr>
          </p:pic>
          <p:pic>
            <p:nvPicPr>
              <p:cNvPr id="13" name="NYSCB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77190" y="6345065"/>
                <a:ext cx="1970689" cy="457200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4" name="Picture 13" descr="Passic-NJ-Round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4304" y="6165451"/>
                <a:ext cx="685800" cy="636814"/>
              </a:xfrm>
              <a:prstGeom prst="rect">
                <a:avLst/>
              </a:prstGeom>
            </p:spPr>
          </p:pic>
          <p:pic>
            <p:nvPicPr>
              <p:cNvPr id="15" name="Picture 14" descr="Rutgers_logotype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596" y="6296732"/>
                <a:ext cx="1359708" cy="505533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69086" y="5807018"/>
              <a:ext cx="2565874" cy="37733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21487" y="6248399"/>
              <a:ext cx="914400" cy="538619"/>
            </a:xfrm>
            <a:prstGeom prst="rect">
              <a:avLst/>
            </a:prstGeom>
            <a:solidFill>
              <a:srgbClr val="3366FF"/>
            </a:solidFill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78385" y="5844425"/>
              <a:ext cx="1625600" cy="3937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9193463" y="504761"/>
            <a:ext cx="2508822" cy="1826651"/>
            <a:chOff x="5880100" y="4114800"/>
            <a:chExt cx="2971800" cy="2120899"/>
          </a:xfrm>
        </p:grpSpPr>
        <p:grpSp>
          <p:nvGrpSpPr>
            <p:cNvPr id="19" name="Group 18"/>
            <p:cNvGrpSpPr/>
            <p:nvPr/>
          </p:nvGrpSpPr>
          <p:grpSpPr>
            <a:xfrm>
              <a:off x="5880100" y="4114800"/>
              <a:ext cx="2971800" cy="2120899"/>
              <a:chOff x="381001" y="3806560"/>
              <a:chExt cx="3428999" cy="2349499"/>
            </a:xfrm>
          </p:grpSpPr>
          <p:pic>
            <p:nvPicPr>
              <p:cNvPr id="21" name="Picture 20" descr="LGI-3D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1001" y="3806560"/>
                <a:ext cx="3410778" cy="2349499"/>
              </a:xfrm>
              <a:prstGeom prst="rect">
                <a:avLst/>
              </a:prstGeom>
            </p:spPr>
          </p:pic>
          <p:pic>
            <p:nvPicPr>
              <p:cNvPr id="22" name="Picture 21" descr="lighthouse-guild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86000" y="3810000"/>
                <a:ext cx="1524000" cy="260659"/>
              </a:xfrm>
              <a:prstGeom prst="rect">
                <a:avLst/>
              </a:prstGeom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5943600" y="5867400"/>
              <a:ext cx="257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3D Model of Facility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22374" y="2331412"/>
            <a:ext cx="1408125" cy="2270329"/>
            <a:chOff x="5372099" y="614841"/>
            <a:chExt cx="1745391" cy="2560008"/>
          </a:xfrm>
        </p:grpSpPr>
        <p:pic>
          <p:nvPicPr>
            <p:cNvPr id="24" name="Picture 23" descr="Sherry-w-Bill-upright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86400" y="614841"/>
              <a:ext cx="1314200" cy="216646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372099" y="2793098"/>
              <a:ext cx="1745391" cy="381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BVI user test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746405" y="2743200"/>
            <a:ext cx="1941780" cy="3601866"/>
            <a:chOff x="7040475" y="2439478"/>
            <a:chExt cx="1941780" cy="3601866"/>
          </a:xfrm>
        </p:grpSpPr>
        <p:grpSp>
          <p:nvGrpSpPr>
            <p:cNvPr id="27" name="Group 26"/>
            <p:cNvGrpSpPr/>
            <p:nvPr/>
          </p:nvGrpSpPr>
          <p:grpSpPr>
            <a:xfrm>
              <a:off x="7040475" y="2439478"/>
              <a:ext cx="1941780" cy="3106087"/>
              <a:chOff x="6239151" y="1207934"/>
              <a:chExt cx="2802690" cy="4941923"/>
            </a:xfrm>
          </p:grpSpPr>
          <p:pic>
            <p:nvPicPr>
              <p:cNvPr id="29" name="Picture 28" descr="Related image"/>
              <p:cNvPicPr/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9151" y="2973692"/>
                <a:ext cx="2676799" cy="24372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Picture 29" descr="Image result for traffic video detection"/>
              <p:cNvPicPr/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9535" y="1207934"/>
                <a:ext cx="2792306" cy="16267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Picture 30"/>
              <p:cNvPicPr/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3" t="24786" r="73878" b="31339"/>
              <a:stretch>
                <a:fillRect/>
              </a:stretch>
            </p:blipFill>
            <p:spPr bwMode="auto">
              <a:xfrm>
                <a:off x="7239393" y="4602587"/>
                <a:ext cx="1792067" cy="1547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8" name="Rectangle 27"/>
            <p:cNvSpPr/>
            <p:nvPr/>
          </p:nvSpPr>
          <p:spPr>
            <a:xfrm>
              <a:off x="7110176" y="5672012"/>
              <a:ext cx="1730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15-mile corridor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061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5000"/>
    </mc:Choice>
    <mc:Fallback xmlns="">
      <p:transition xmlns:p14="http://schemas.microsoft.com/office/powerpoint/2010/main" advTm="3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Planned Outcomes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70410" y="1326994"/>
            <a:ext cx="8018153" cy="308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>
              <a:lnSpc>
                <a:spcPct val="90000"/>
              </a:lnSpc>
              <a:spcBef>
                <a:spcPct val="15000"/>
              </a:spcBef>
              <a:spcAft>
                <a:spcPts val="600"/>
              </a:spcAft>
              <a:buClr>
                <a:schemeClr val="bg2"/>
              </a:buClr>
              <a:buSzPct val="75000"/>
              <a:defRPr/>
            </a:pPr>
            <a:r>
              <a:rPr lang="en-US" sz="2000" b="1" dirty="0">
                <a:solidFill>
                  <a:srgbClr val="800000"/>
                </a:solidFill>
              </a:rPr>
              <a:t>(1).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/>
              <a:t>Design of a SAT-Hub framework for experimenting and refining smart service (</a:t>
            </a:r>
            <a:r>
              <a:rPr lang="en-US" sz="2000" b="1" i="1" dirty="0"/>
              <a:t>SAT framework</a:t>
            </a:r>
            <a:r>
              <a:rPr lang="en-US" sz="2000" dirty="0"/>
              <a:t>) </a:t>
            </a:r>
          </a:p>
          <a:p>
            <a:pPr marL="182880">
              <a:lnSpc>
                <a:spcPct val="90000"/>
              </a:lnSpc>
              <a:spcBef>
                <a:spcPct val="15000"/>
              </a:spcBef>
              <a:spcAft>
                <a:spcPts val="600"/>
              </a:spcAft>
              <a:buClr>
                <a:schemeClr val="bg2"/>
              </a:buClr>
              <a:buSzPct val="75000"/>
              <a:defRPr/>
            </a:pPr>
            <a:r>
              <a:rPr lang="en-US" sz="2000" b="1" dirty="0">
                <a:solidFill>
                  <a:srgbClr val="800000"/>
                </a:solidFill>
              </a:rPr>
              <a:t>(2).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/>
              <a:t>Strengthened partnerships with community stakeholders and explore unique needs of the user community through a workshop, site visits, and regular interactions  (</a:t>
            </a:r>
            <a:r>
              <a:rPr lang="en-US" sz="2000" b="1" i="1" dirty="0"/>
              <a:t>SAT community engagement</a:t>
            </a:r>
            <a:r>
              <a:rPr lang="en-US" sz="2000" dirty="0"/>
              <a:t>) </a:t>
            </a:r>
          </a:p>
          <a:p>
            <a:pPr marL="182880">
              <a:lnSpc>
                <a:spcPct val="90000"/>
              </a:lnSpc>
              <a:spcBef>
                <a:spcPct val="15000"/>
              </a:spcBef>
              <a:spcAft>
                <a:spcPts val="600"/>
              </a:spcAft>
              <a:buClr>
                <a:schemeClr val="bg2"/>
              </a:buClr>
              <a:buSzPct val="75000"/>
              <a:defRPr/>
            </a:pPr>
            <a:r>
              <a:rPr lang="en-US" sz="2000" b="1" dirty="0">
                <a:solidFill>
                  <a:srgbClr val="800000"/>
                </a:solidFill>
              </a:rPr>
              <a:t>(3).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dirty="0"/>
              <a:t>Refined cross-disciplinary, integrative research themes to enable the successful deployment of solutions (</a:t>
            </a:r>
            <a:r>
              <a:rPr lang="en-US" sz="2000" b="1" i="1" dirty="0"/>
              <a:t>SAT research capacity building</a:t>
            </a:r>
            <a:r>
              <a:rPr lang="en-US" sz="2000" dirty="0"/>
              <a:t>)</a:t>
            </a:r>
          </a:p>
          <a:p>
            <a:pPr marL="182880">
              <a:lnSpc>
                <a:spcPct val="90000"/>
              </a:lnSpc>
              <a:spcBef>
                <a:spcPct val="15000"/>
              </a:spcBef>
              <a:spcAft>
                <a:spcPts val="600"/>
              </a:spcAft>
              <a:buClr>
                <a:schemeClr val="bg2"/>
              </a:buClr>
              <a:buSzPct val="75000"/>
              <a:defRPr/>
            </a:pPr>
            <a:endParaRPr lang="en-US" sz="2000" kern="0" dirty="0">
              <a:solidFill>
                <a:srgbClr val="FF0000"/>
              </a:solidFill>
            </a:endParaRPr>
          </a:p>
          <a:p>
            <a:pPr marL="182880">
              <a:lnSpc>
                <a:spcPct val="90000"/>
              </a:lnSpc>
              <a:spcBef>
                <a:spcPct val="15000"/>
              </a:spcBef>
              <a:spcAft>
                <a:spcPts val="600"/>
              </a:spcAft>
              <a:buClr>
                <a:schemeClr val="bg2"/>
              </a:buClr>
              <a:buSzPct val="75000"/>
              <a:defRPr/>
            </a:pPr>
            <a:r>
              <a:rPr lang="en-US" sz="2000" kern="0" dirty="0">
                <a:solidFill>
                  <a:srgbClr val="FF0000"/>
                </a:solidFill>
              </a:rPr>
              <a:t>=&gt; A SCC IRG Proposal in 2018/2019</a:t>
            </a:r>
          </a:p>
        </p:txBody>
      </p:sp>
    </p:spTree>
    <p:extLst>
      <p:ext uri="{BB962C8B-B14F-4D97-AF65-F5344CB8AC3E}">
        <p14:creationId xmlns:p14="http://schemas.microsoft.com/office/powerpoint/2010/main" val="71416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0"/>
    </mc:Choice>
    <mc:Fallback xmlns="">
      <p:transition xmlns:p14="http://schemas.microsoft.com/office/powerpoint/2010/main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696</Words>
  <Application>Microsoft Office PowerPoint</Application>
  <PresentationFormat>Widescreen</PresentationFormat>
  <Paragraphs>76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Office Theme</vt:lpstr>
      <vt:lpstr>PowerPoint Presentation</vt:lpstr>
      <vt:lpstr>Project Aims</vt:lpstr>
      <vt:lpstr>Status of the Project</vt:lpstr>
      <vt:lpstr>Planned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F. Harding</dc:creator>
  <cp:lastModifiedBy>Sean F. Harding</cp:lastModifiedBy>
  <cp:revision>28</cp:revision>
  <dcterms:created xsi:type="dcterms:W3CDTF">2018-04-05T18:21:39Z</dcterms:created>
  <dcterms:modified xsi:type="dcterms:W3CDTF">2018-04-05T20:18:20Z</dcterms:modified>
</cp:coreProperties>
</file>