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(null)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1673" y="1854497"/>
            <a:ext cx="11637818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2"/>
                </a:solidFill>
                <a:effectLst/>
              </a:rPr>
              <a:t>PG: Agent-based Scenario Planning for a Smart &amp; Connected Community against Sea Level Rise in Tampa Bay, NSF Award 1737598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2F5897"/>
                </a:solidFill>
              </a:rPr>
              <a:t>Yasin</a:t>
            </a:r>
            <a:r>
              <a:rPr lang="en-US" dirty="0">
                <a:solidFill>
                  <a:srgbClr val="2F5897"/>
                </a:solidFill>
              </a:rPr>
              <a:t> Yilmaz (PI), Alan Bush (co-PI), Mark </a:t>
            </a:r>
            <a:r>
              <a:rPr lang="en-US" dirty="0" err="1">
                <a:solidFill>
                  <a:srgbClr val="2F5897"/>
                </a:solidFill>
              </a:rPr>
              <a:t>Hafen</a:t>
            </a:r>
            <a:r>
              <a:rPr lang="en-US" dirty="0">
                <a:solidFill>
                  <a:srgbClr val="2F5897"/>
                </a:solidFill>
              </a:rPr>
              <a:t> (co-PI)</a:t>
            </a:r>
          </a:p>
          <a:p>
            <a:r>
              <a:rPr lang="en-US" dirty="0">
                <a:solidFill>
                  <a:srgbClr val="2F5897"/>
                </a:solidFill>
              </a:rPr>
              <a:t>University of South Florida</a:t>
            </a:r>
          </a:p>
          <a:p>
            <a:r>
              <a:rPr lang="en-US" dirty="0">
                <a:solidFill>
                  <a:srgbClr val="2F5897"/>
                </a:solidFill>
              </a:rPr>
              <a:t>https://</a:t>
            </a:r>
            <a:r>
              <a:rPr lang="en-US" dirty="0" err="1">
                <a:solidFill>
                  <a:srgbClr val="2F5897"/>
                </a:solidFill>
              </a:rPr>
              <a:t>sites.google.com</a:t>
            </a:r>
            <a:r>
              <a:rPr lang="en-US" dirty="0">
                <a:solidFill>
                  <a:srgbClr val="2F5897"/>
                </a:solidFill>
              </a:rPr>
              <a:t>/site/</a:t>
            </a:r>
            <a:r>
              <a:rPr lang="en-US" dirty="0" err="1">
                <a:solidFill>
                  <a:srgbClr val="2F5897"/>
                </a:solidFill>
              </a:rPr>
              <a:t>nsfsccsealevelrise</a:t>
            </a:r>
            <a:r>
              <a:rPr lang="en-US" dirty="0">
                <a:solidFill>
                  <a:srgbClr val="2F5897"/>
                </a:solidFill>
              </a:rPr>
              <a:t>/</a:t>
            </a:r>
          </a:p>
        </p:txBody>
      </p:sp>
      <p:pic>
        <p:nvPicPr>
          <p:cNvPr id="8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3000"/>
    </mc:Choice>
    <mc:Fallback xmlns="">
      <p:transition advTm="2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618" y="1392047"/>
            <a:ext cx="42166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Objective:</a:t>
            </a:r>
            <a:r>
              <a:rPr lang="en-US" dirty="0"/>
              <a:t> </a:t>
            </a:r>
          </a:p>
          <a:p>
            <a:r>
              <a:rPr lang="en-US" dirty="0"/>
              <a:t>to act as the “</a:t>
            </a:r>
            <a:r>
              <a:rPr lang="en-US" b="1" dirty="0"/>
              <a:t>stone</a:t>
            </a:r>
            <a:r>
              <a:rPr lang="en-US" dirty="0"/>
              <a:t>” to catalyze the </a:t>
            </a:r>
          </a:p>
          <a:p>
            <a:r>
              <a:rPr lang="en-US" dirty="0"/>
              <a:t>“</a:t>
            </a:r>
            <a:r>
              <a:rPr lang="en-US" b="1" dirty="0"/>
              <a:t>soup</a:t>
            </a:r>
            <a:r>
              <a:rPr lang="en-US" dirty="0"/>
              <a:t>”: development of the capacity of stakeholders and communities in the Tampa Bay region to collaborate, anticipate, and shape that future landscape in the best interests of Tampa Bay’s citizens.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Stone 1:</a:t>
            </a:r>
            <a:r>
              <a:rPr lang="en-US" dirty="0"/>
              <a:t> assembled expertise of the PI team on computational modeling and visualization of SLR scenarios to catalyze the “soup” of a Digital Common Property Resource (DCPR).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Stone 2:</a:t>
            </a:r>
            <a:r>
              <a:rPr lang="en-US" dirty="0"/>
              <a:t>  expertise of the PI team on governance of transdisciplinary projects to catalyze the “soup” of an Action Research Ensemble.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1D458D-F82D-FF44-A1A0-00CD15FD3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76" y="1392047"/>
            <a:ext cx="6780438" cy="43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2000"/>
    </mc:Choice>
    <mc:Fallback xmlns="">
      <p:transition advTm="2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255" y="892175"/>
            <a:ext cx="79916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 Computational Scenario Planning: </a:t>
            </a:r>
            <a:r>
              <a:rPr lang="en-US" dirty="0"/>
              <a:t>3-agent scenario, Markov decision process, dynamic programming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Visualization:</a:t>
            </a:r>
            <a:r>
              <a:rPr lang="en-US" dirty="0"/>
              <a:t> Proof-of-concept GIS maps and DEM model of SLR projections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Community Engagement:</a:t>
            </a:r>
            <a:r>
              <a:rPr lang="en-US" dirty="0"/>
              <a:t> Game of SLR, Game meetings</a:t>
            </a:r>
            <a:endParaRPr lang="en-US" b="1" dirty="0"/>
          </a:p>
          <a:p>
            <a:pPr marL="342900" indent="-342900">
              <a:buFont typeface="+mj-lt"/>
              <a:buAutoNum type="arabicPeriod" startAt="2"/>
            </a:pPr>
            <a:endParaRPr lang="en-US" b="1" dirty="0"/>
          </a:p>
          <a:p>
            <a:endParaRPr lang="en-US" b="1" dirty="0"/>
          </a:p>
          <a:p>
            <a:pPr marL="342900" indent="-342900">
              <a:buFont typeface="+mj-lt"/>
              <a:buAutoNum type="arabicPeriod" startAt="4"/>
            </a:pPr>
            <a:r>
              <a:rPr lang="en-US" b="1" dirty="0"/>
              <a:t>Management:</a:t>
            </a:r>
            <a:r>
              <a:rPr lang="en-US" dirty="0"/>
              <a:t> </a:t>
            </a:r>
          </a:p>
          <a:p>
            <a:r>
              <a:rPr lang="en-US" dirty="0"/>
              <a:t>Dynamic governance, </a:t>
            </a:r>
          </a:p>
          <a:p>
            <a:r>
              <a:rPr lang="en-US" dirty="0"/>
              <a:t>Complexity Leadership Theory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26A56-67F2-2949-BC9D-94F38143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82" y="149157"/>
            <a:ext cx="1897381" cy="1124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03FEA4-03E0-3645-9024-8E58B8411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56" y="1654175"/>
            <a:ext cx="7091072" cy="2128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39A09D-A925-4C4F-8F7E-C97888A1C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363" y="3084257"/>
            <a:ext cx="3962401" cy="3687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AEED66-AFA4-9745-9A92-27BABD40C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253" y="4293414"/>
            <a:ext cx="3304476" cy="24783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A03126-130A-F14F-A5DA-2B18C1756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060" y="4797003"/>
            <a:ext cx="2533431" cy="20609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DAE918-7113-8344-BCDD-1ACA2DC313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8873" y="1336767"/>
            <a:ext cx="3175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7000"/>
    </mc:Choice>
    <mc:Fallback xmlns="">
      <p:transition advTm="3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213" y="892175"/>
            <a:ext cx="46490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Tampa Bay region “Cups of Soup”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Cup 1:</a:t>
            </a:r>
            <a:r>
              <a:rPr lang="en-US" dirty="0"/>
              <a:t> stakeholder-specific reports to foster actionable knowledge on SLR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Cup 2:</a:t>
            </a:r>
            <a:r>
              <a:rPr lang="en-US" dirty="0"/>
              <a:t> generate an app interface and other visualizations of SLR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/>
              <a:t>Cup 3:</a:t>
            </a:r>
            <a:r>
              <a:rPr lang="en-US" dirty="0"/>
              <a:t> keep marginalized and vulnerable populations central to SLR responses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b="1" dirty="0"/>
              <a:t>Cup 4:</a:t>
            </a:r>
            <a:r>
              <a:rPr lang="en-US" dirty="0"/>
              <a:t> develop a playable game as a means of engaging the public around SLR.</a:t>
            </a:r>
          </a:p>
          <a:p>
            <a:endParaRPr lang="en-US" dirty="0"/>
          </a:p>
          <a:p>
            <a:r>
              <a:rPr lang="en-US" b="1" dirty="0"/>
              <a:t>Within USF “Cups of Soup”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Cup 1:</a:t>
            </a:r>
            <a:r>
              <a:rPr lang="en-US" dirty="0"/>
              <a:t> use DCPR to enable disciplinary research related to SLR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Cup 2:</a:t>
            </a:r>
            <a:r>
              <a:rPr lang="en-US" dirty="0"/>
              <a:t> catalyze spin-off transdisciplinary scholarship on emergent 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Cup 3:</a:t>
            </a:r>
            <a:r>
              <a:rPr lang="en-US" dirty="0"/>
              <a:t> enhance ability of stakeholders affected by SLR to work together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Cup 4: </a:t>
            </a:r>
            <a:r>
              <a:rPr lang="en-US" dirty="0"/>
              <a:t>prototype and refine an organizational model of university-community collaboration around SLR.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057C3-E133-D94D-BDE5-604598D91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258" y="1522609"/>
            <a:ext cx="6780438" cy="43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3000"/>
    </mc:Choice>
    <mc:Fallback xmlns="">
      <p:transition advTm="3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343</Words>
  <Application>Microsoft Office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15</cp:revision>
  <dcterms:created xsi:type="dcterms:W3CDTF">2018-04-05T18:21:39Z</dcterms:created>
  <dcterms:modified xsi:type="dcterms:W3CDTF">2018-04-05T19:56:35Z</dcterms:modified>
</cp:coreProperties>
</file>