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4660"/>
  </p:normalViewPr>
  <p:slideViewPr>
    <p:cSldViewPr snapToGrid="0">
      <p:cViewPr varScale="1">
        <p:scale>
          <a:sx n="47" d="100"/>
          <a:sy n="47" d="100"/>
        </p:scale>
        <p:origin x="54" y="19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B5E4E-915B-4ACD-B59E-0DECB064B70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34C53-E092-4F5C-AA54-5C2A9CD21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61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BRIEFLY INTRODUCE YOURSELF AND YOUR</a:t>
            </a:r>
            <a:r>
              <a:rPr lang="en-US" b="1" baseline="0" dirty="0"/>
              <a:t> INVESTIGATORS (10 sec slide)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20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brief background:</a:t>
            </a:r>
            <a:r>
              <a:rPr lang="en-US" b="1" baseline="0" dirty="0"/>
              <a:t> P</a:t>
            </a:r>
            <a:r>
              <a:rPr lang="en-US" b="1" dirty="0"/>
              <a:t>lease describe the</a:t>
            </a:r>
            <a:r>
              <a:rPr lang="en-US" b="1" baseline="0" dirty="0"/>
              <a:t> problem you are addressing and why it is important (20sec slide)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180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brief background:</a:t>
            </a:r>
            <a:r>
              <a:rPr lang="en-US" b="1" baseline="0" dirty="0"/>
              <a:t> P</a:t>
            </a:r>
            <a:r>
              <a:rPr lang="en-US" b="1" dirty="0"/>
              <a:t>lease describe the</a:t>
            </a:r>
            <a:r>
              <a:rPr lang="en-US" b="1" baseline="0" dirty="0"/>
              <a:t> problem you are addressing and why it is important (20sec slide)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62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 brief background:</a:t>
            </a:r>
            <a:r>
              <a:rPr lang="en-US" b="1" baseline="0" dirty="0"/>
              <a:t> P</a:t>
            </a:r>
            <a:r>
              <a:rPr lang="en-US" b="1" dirty="0"/>
              <a:t>lease describe the</a:t>
            </a:r>
            <a:r>
              <a:rPr lang="en-US" b="1" baseline="0" dirty="0"/>
              <a:t> problem you are addressing and why it is important (20sec slide)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19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3AC59-92B5-46C3-AC81-9EE61E365F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46192E-A504-4CFB-87CC-2F3E5253E0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EF04D-B588-42CF-8946-74F9A5923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F7FEA-FE85-408B-A994-53A171782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ACEF9A-2C85-4568-9390-94C27BA72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87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013B7-0A4C-4DB2-89F4-FB1957165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B87369-6468-45B4-85F5-1789933B1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B61DE-BC8D-4555-956A-EAB6859D6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DAEF8-5F7C-4184-ABDF-3310926B2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071BB-A976-47C4-8DFA-12B4A674B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4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FC1489-2E7E-47D3-9313-3657BDAF19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08F068-3231-4789-B076-AFC4D9219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A4F08-BE3E-4ED1-A11C-62B1DCC5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423A8-4A87-4CCE-8F34-3904A2BE6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0EF903-90A7-4C54-A364-810C93B99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2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E9BDB-0132-420F-A2DC-9BCDF037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A6B37-9D7B-4194-9AA4-C69C47DC2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30054A-7E9A-4BE5-A008-5904EAFD7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6CA80-A30C-447F-B963-9F4A50AA7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00A7F-CD34-4996-AB39-A5B689DC1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9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651C4-FA5C-412E-ABA1-097A5F438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E77447-594F-47E7-8FF5-E4F0412834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B110A8-6ED2-4B40-B79B-48150EA13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1BA56-DD16-4AF8-95E6-9327D89FF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8CC4A-65F5-40B9-89DD-BE967E92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97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469F6-4339-4EC9-9393-63C30EA0A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CAE31-1EE8-4466-8A8D-057666C2C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B313A7-D70E-42CE-9158-F8515FEB8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8131D-25E1-42A5-BE1D-C0EA33AD6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8A4795-5953-4A20-9530-B09C23D19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2842DD-071C-4CAB-93DF-31DD54293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43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707B4-F1F3-4F46-81F6-544F62F87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ECB7A0-1800-4821-88F8-A056A1817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EC350F-3251-4C3F-BEE3-8650F8ACA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9D6A10-1BF7-4429-A07A-FE6B2944D4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F6AC76-39DD-4807-80E0-D95705922E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697F0-C379-47A4-98DE-DEC6A70EF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0E58E-7046-40D9-8FEA-B336BB37A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68EB91-8153-4FA7-96A4-BDA0BB05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3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A5FD51-F936-43EB-ACBC-5D80406C7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56447B-FB7C-4039-9761-1E139C559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FED803-430C-4405-8309-C04867C7B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F8B829-412A-4A02-8A52-8495D69C5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1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84EEC3-00F6-434E-9461-130FCA44E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ED0C0E-A119-48A3-A40D-72CF19A8D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1F0EA0-ED3B-4E8E-8807-7209C8FC5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04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429C-78D2-47EF-AC6F-D00CCAFA3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B0299-3527-4E10-8817-B89537114A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55773E-4CD4-4A78-BBBF-1C05132E09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DE978-D653-483C-B517-7ADAF88D7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2C4A2-126B-4DA8-9166-D9E41EDBC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D14058-CB56-4A34-A8E6-87342B8DC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035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69F1F-5AFC-4CB9-950A-87BE0A667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8E5E8-5D4F-4989-BF19-2BE335C911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B5B94A-43FF-4260-86EE-80018AEF7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88BFF4-6F2D-48A2-BAE9-621E9590F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53CB6-BDD0-4E24-962F-CA51BF0C5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EE88B-0520-4FA7-8722-097CAABFB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3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03C4BD-9B4B-4F8C-878B-5B09C3EBE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BEA2D-62DA-4B30-B9CC-3EFA0A82A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2E81C-0C60-4480-B020-A9A2C68B1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6A262-519C-4576-8AA2-B09B66B37B6C}" type="datetimeFigureOut">
              <a:rPr lang="en-US" smtClean="0"/>
              <a:t>4/5/2018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81A86-EC97-47BD-A0CF-9B2D4E2C5C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EB43E-1AA5-4FFF-907B-23B72A788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7637F-47AE-420F-B8C2-919EFC6F6E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776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48356" y="2116937"/>
            <a:ext cx="10769600" cy="1664841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2"/>
                </a:solidFill>
                <a:effectLst/>
              </a:rPr>
              <a:t>RCN: One Bridge at a Time: Bridging the Digital Divide for the Well-Being of Aging Populations in Smart and Connected Communities (#1737483)</a:t>
            </a:r>
          </a:p>
        </p:txBody>
      </p:sp>
      <p:sp>
        <p:nvSpPr>
          <p:cNvPr id="10" name="Subtitle 3"/>
          <p:cNvSpPr txBox="1">
            <a:spLocks/>
          </p:cNvSpPr>
          <p:nvPr/>
        </p:nvSpPr>
        <p:spPr>
          <a:xfrm>
            <a:off x="248356" y="3612444"/>
            <a:ext cx="11684000" cy="316088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600" b="1" dirty="0">
                <a:solidFill>
                  <a:srgbClr val="2F5897"/>
                </a:solidFill>
              </a:rPr>
              <a:t>Project Team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2F5897"/>
                </a:solidFill>
              </a:rPr>
              <a:t>Anil Yazici </a:t>
            </a:r>
            <a:r>
              <a:rPr lang="en-US" i="1" dirty="0">
                <a:solidFill>
                  <a:srgbClr val="2F5897"/>
                </a:solidFill>
              </a:rPr>
              <a:t>(PI),</a:t>
            </a:r>
            <a:r>
              <a:rPr lang="en-US" dirty="0">
                <a:solidFill>
                  <a:srgbClr val="2F5897"/>
                </a:solidFill>
              </a:rPr>
              <a:t> Assistant Professor, Civil Engineering, Stony Brook University, Email: Anil.Yazici@stonybrook.edu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2F5897"/>
                </a:solidFill>
              </a:rPr>
              <a:t>Eren Erman Ozguven </a:t>
            </a:r>
            <a:r>
              <a:rPr lang="en-US" i="1" dirty="0">
                <a:solidFill>
                  <a:srgbClr val="2F5897"/>
                </a:solidFill>
              </a:rPr>
              <a:t>(Co-PI)</a:t>
            </a:r>
            <a:r>
              <a:rPr lang="en-US" dirty="0">
                <a:solidFill>
                  <a:srgbClr val="2F5897"/>
                </a:solidFill>
              </a:rPr>
              <a:t>, Assistant Professor, Civil &amp; Environmental Engineering, Florida A&amp;M University-Florida State University College of Engineering, Email: eozguven@eng.famu.fsu.edu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2F5897"/>
                </a:solidFill>
              </a:rPr>
              <a:t>David </a:t>
            </a:r>
            <a:r>
              <a:rPr lang="en-US" b="1" dirty="0" err="1">
                <a:solidFill>
                  <a:srgbClr val="2F5897"/>
                </a:solidFill>
              </a:rPr>
              <a:t>Eby</a:t>
            </a:r>
            <a:r>
              <a:rPr lang="en-US" b="1" dirty="0">
                <a:solidFill>
                  <a:srgbClr val="2F5897"/>
                </a:solidFill>
              </a:rPr>
              <a:t> </a:t>
            </a:r>
            <a:r>
              <a:rPr lang="en-US" i="1" dirty="0">
                <a:solidFill>
                  <a:srgbClr val="2F5897"/>
                </a:solidFill>
              </a:rPr>
              <a:t>(Co-PI)</a:t>
            </a:r>
            <a:r>
              <a:rPr lang="en-US" dirty="0">
                <a:solidFill>
                  <a:srgbClr val="2F5897"/>
                </a:solidFill>
              </a:rPr>
              <a:t>, Research Professor, University of Michigan Transportation Research Institute, Email: eby@umich.edu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2F5897"/>
                </a:solidFill>
              </a:rPr>
              <a:t>Jacqueline </a:t>
            </a:r>
            <a:r>
              <a:rPr lang="en-US" b="1" dirty="0" err="1">
                <a:solidFill>
                  <a:srgbClr val="2F5897"/>
                </a:solidFill>
              </a:rPr>
              <a:t>Mondros</a:t>
            </a:r>
            <a:r>
              <a:rPr lang="en-US" b="1" dirty="0">
                <a:solidFill>
                  <a:srgbClr val="2F5897"/>
                </a:solidFill>
              </a:rPr>
              <a:t> </a:t>
            </a:r>
            <a:r>
              <a:rPr lang="en-US" i="1" dirty="0">
                <a:solidFill>
                  <a:srgbClr val="2F5897"/>
                </a:solidFill>
              </a:rPr>
              <a:t>(Co-PI)</a:t>
            </a:r>
            <a:r>
              <a:rPr lang="en-US" dirty="0">
                <a:solidFill>
                  <a:srgbClr val="2F5897"/>
                </a:solidFill>
              </a:rPr>
              <a:t>, Professor/Dean, School of Social Welfare, Stony Brook University, Email: jacqueline.mondros@stonybrook.edu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rgbClr val="2F5897"/>
                </a:solidFill>
              </a:rPr>
              <a:t>Walter Boot </a:t>
            </a:r>
            <a:r>
              <a:rPr lang="en-US" i="1" dirty="0">
                <a:solidFill>
                  <a:srgbClr val="2F5897"/>
                </a:solidFill>
              </a:rPr>
              <a:t>(Co-PI)</a:t>
            </a:r>
            <a:r>
              <a:rPr lang="en-US" dirty="0">
                <a:solidFill>
                  <a:srgbClr val="2F5897"/>
                </a:solidFill>
              </a:rPr>
              <a:t>, Assistant Professor, Psychology, Florida State University, Email: boot@psy.fsu.edu </a:t>
            </a:r>
          </a:p>
          <a:p>
            <a:pPr marL="0" indent="0">
              <a:buNone/>
            </a:pPr>
            <a:endParaRPr lang="en-US" dirty="0">
              <a:solidFill>
                <a:srgbClr val="2F5897"/>
              </a:solidFill>
            </a:endParaRPr>
          </a:p>
          <a:p>
            <a:pPr marL="0" indent="0">
              <a:buNone/>
            </a:pPr>
            <a:r>
              <a:rPr lang="en-US" sz="2600" b="1" dirty="0">
                <a:solidFill>
                  <a:srgbClr val="2F5897"/>
                </a:solidFill>
              </a:rPr>
              <a:t>Project webpage</a:t>
            </a:r>
            <a:r>
              <a:rPr lang="en-US" sz="2600" dirty="0">
                <a:solidFill>
                  <a:srgbClr val="2F5897"/>
                </a:solidFill>
              </a:rPr>
              <a:t>: </a:t>
            </a:r>
            <a:r>
              <a:rPr lang="en-US" dirty="0">
                <a:solidFill>
                  <a:srgbClr val="2F5897"/>
                </a:solidFill>
              </a:rPr>
              <a:t>https://you.stonybrook.edu/agingpopulationrcn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12192000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2018 NSF SMART AND CONNECTED COMMUNITIES PI MEETING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31AEE49-FF5E-AA4A-8731-F6F850307C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33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6000"/>
                    </a14:imgEffect>
                  </a14:imgLayer>
                </a14:imgProps>
              </a:ext>
            </a:extLst>
          </a:blip>
          <a:srcRect b="4922"/>
          <a:stretch/>
        </p:blipFill>
        <p:spPr>
          <a:xfrm>
            <a:off x="0" y="360476"/>
            <a:ext cx="12192000" cy="1632875"/>
          </a:xfrm>
          <a:prstGeom prst="rect">
            <a:avLst/>
          </a:prstGeom>
        </p:spPr>
      </p:pic>
      <p:pic>
        <p:nvPicPr>
          <p:cNvPr id="16" name="Picture 2" descr="ttps://www.nsf.gov/images/logos/nsf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946" y="6033006"/>
            <a:ext cx="820054" cy="82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47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Tm="45000"/>
    </mc:Choice>
    <mc:Fallback xmlns="">
      <p:transition advTm="4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2070411" y="19339"/>
            <a:ext cx="8018153" cy="76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</a:rPr>
              <a:t>Project Scope and RCN Structure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6203"/>
            <a:ext cx="5403273" cy="4606601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291" y="724638"/>
            <a:ext cx="5070764" cy="49398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5342532"/>
            <a:ext cx="12192000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b="1" u="sng" dirty="0"/>
              <a:t>Integrative Research: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A diverse group of researchers from 11 disciplines at 12 academic institutions, 4 community/non-profit/government organizations, and one industry partner as well as three international collaborators.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Workshops, special conference sessions and journal issues to promote, support, and strategize new directions in S&amp;CC research</a:t>
            </a:r>
          </a:p>
        </p:txBody>
      </p:sp>
    </p:spTree>
    <p:extLst>
      <p:ext uri="{BB962C8B-B14F-4D97-AF65-F5344CB8AC3E}">
        <p14:creationId xmlns:p14="http://schemas.microsoft.com/office/powerpoint/2010/main" val="1451381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90000"/>
    </mc:Choice>
    <mc:Fallback xmlns="">
      <p:transition spd="slow" advTm="9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2070411" y="7627"/>
            <a:ext cx="8018153" cy="76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</a:rPr>
              <a:t>Objectives and Status of the Project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6255" y="756830"/>
            <a:ext cx="1194870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Objectives and Challenges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Creating all-inclusive S&amp;CC with all segments of the society regardless of different socioeconomic and demographic characteristics, declining physical and cognitive abilities, and varying urban densities and land patterns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Transferability and scalability of approaches and practices between regions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Development of strategies and policies that will optimize successful and all-inclusive S&amp;CC approaches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u="sng" dirty="0"/>
              <a:t>Community Engagement: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Non-profit and community organizations, and industry partners to efficiently reach out to the target population and engage community members to embrace the RCN’s research goals</a:t>
            </a:r>
          </a:p>
          <a:p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Older Adults Technology Services (OATS); Independent Transportation Network of America (</a:t>
            </a:r>
            <a:r>
              <a:rPr lang="en-US" dirty="0" err="1"/>
              <a:t>ITNAmerica</a:t>
            </a:r>
            <a:r>
              <a:rPr lang="en-US" dirty="0"/>
              <a:t>); The National Aging in Place Council (NAIPC); The New York Academy of Medicine; </a:t>
            </a:r>
            <a:r>
              <a:rPr lang="en-US" dirty="0" err="1"/>
              <a:t>Lyft</a:t>
            </a:r>
            <a:endParaRPr lang="en-US" dirty="0"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Introducing the discussion of urban density impacts on S&amp;CC with a geographically diverse group of institutions and communities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b="1" u="sng" dirty="0"/>
              <a:t>Current Status: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Two community-focused presentations have been made so far: 1) Florida State University Institute for Successful Longevity Brown Bag Series, December 6, 2017, Tallahassee, FL, and 2) Center for Accessibility and Safety for an Aging Population, FAMU-FSU College of Engineering, Transportation Day, December 8, 2017, Tallahassee, FL.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First international workshop to be held at Stony Brook University, April 19-20, 2018, Stony Brook, NY.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IEEE ITSC2018 Special Session to be held in November, 2018, Maui, HI: “</a:t>
            </a:r>
            <a:r>
              <a:rPr lang="en-US" i="1" dirty="0"/>
              <a:t>Intelligent Transportation Systems and Disadvantaged Populations: Technology Adoption Challenges and Bridging the Digital Divide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444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90000"/>
    </mc:Choice>
    <mc:Fallback xmlns="">
      <p:transition spd="slow" advTm="9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2070411" y="130175"/>
            <a:ext cx="8018153" cy="76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b="1" dirty="0">
                <a:solidFill>
                  <a:schemeClr val="accent2"/>
                </a:solidFill>
              </a:rPr>
              <a:t>Timeline and Broader Impacts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799" y="892175"/>
            <a:ext cx="11650133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April 2018: </a:t>
            </a:r>
            <a:r>
              <a:rPr lang="en-US" sz="2000" dirty="0"/>
              <a:t>First workshop at Stony Brook University </a:t>
            </a:r>
          </a:p>
          <a:p>
            <a:r>
              <a:rPr lang="en-US" sz="2000" dirty="0"/>
              <a:t>	</a:t>
            </a:r>
            <a:r>
              <a:rPr lang="en-US" sz="2000" u="sng" dirty="0"/>
              <a:t>Anticipated Outcomes</a:t>
            </a:r>
            <a:r>
              <a:rPr lang="en-US" sz="2000" dirty="0"/>
              <a:t>: White papers, Literature reviews, Research needs statement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2019-2020: </a:t>
            </a:r>
            <a:r>
              <a:rPr lang="en-US" sz="2000" dirty="0"/>
              <a:t>Mid-project workshop at University of Michigan</a:t>
            </a:r>
          </a:p>
          <a:p>
            <a:r>
              <a:rPr lang="en-US" sz="2000" dirty="0"/>
              <a:t>	</a:t>
            </a:r>
            <a:r>
              <a:rPr lang="en-US" sz="2000" u="sng" dirty="0"/>
              <a:t>Anticipated Outcomes</a:t>
            </a:r>
            <a:r>
              <a:rPr lang="en-US" sz="2000" dirty="0"/>
              <a:t>: Workshop presentations; Summary on on-going RCN research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2021: </a:t>
            </a:r>
            <a:r>
              <a:rPr lang="en-US" sz="2000" dirty="0"/>
              <a:t>Synthesis Workshop at Florida State-Florida A&amp;M University</a:t>
            </a:r>
          </a:p>
          <a:p>
            <a:r>
              <a:rPr lang="en-US" sz="2000" dirty="0"/>
              <a:t>	</a:t>
            </a:r>
            <a:r>
              <a:rPr lang="en-US" sz="2000" u="sng" dirty="0"/>
              <a:t>Anticipated Outcomes</a:t>
            </a:r>
            <a:r>
              <a:rPr lang="en-US" sz="2000" dirty="0"/>
              <a:t>: RCN activity assessment; Future vision statement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/>
              <a:t>Project Duration (2017-2021): </a:t>
            </a:r>
            <a:r>
              <a:rPr lang="en-US" sz="2000" dirty="0"/>
              <a:t>Community Gatherings, Papers/Projects through RCN Collaborations, Journal/Conference Special Issues/Sessions, Conference Travel Support for RCN related research. </a:t>
            </a:r>
          </a:p>
          <a:p>
            <a:endParaRPr lang="en-US" sz="2000" b="1" u="sng" dirty="0"/>
          </a:p>
          <a:p>
            <a:r>
              <a:rPr lang="en-US" sz="2000" b="1" u="sng" dirty="0"/>
              <a:t>Broader Impacts: </a:t>
            </a:r>
          </a:p>
          <a:p>
            <a:r>
              <a:rPr lang="en-US" sz="2000" dirty="0"/>
              <a:t>* An interdisciplinary collaborative environment which advances S&amp;CC research as a whole along multiple frontiers</a:t>
            </a:r>
          </a:p>
          <a:p>
            <a:r>
              <a:rPr lang="en-US" sz="2000" dirty="0"/>
              <a:t>* Help maintain social equity and livability for the communities including aging population and other various disadvantaged groups</a:t>
            </a:r>
          </a:p>
          <a:p>
            <a:r>
              <a:rPr lang="en-US" sz="2000" dirty="0"/>
              <a:t>* Inform policy makers and city governments with best practices and strategies for the adoption and integration of emerging S&amp;CC technologies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4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 advTm="90000"/>
    </mc:Choice>
    <mc:Fallback xmlns="">
      <p:transition spd="slow" advTm="9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583</Words>
  <Application>Microsoft Office PowerPoint</Application>
  <PresentationFormat>Widescreen</PresentationFormat>
  <Paragraphs>48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Project Scope and RCN Structure</vt:lpstr>
      <vt:lpstr>Objectives and Status of the Project</vt:lpstr>
      <vt:lpstr>Timeline and Broader Impacts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F. Harding</dc:creator>
  <cp:lastModifiedBy>Sean F. Harding</cp:lastModifiedBy>
  <cp:revision>39</cp:revision>
  <dcterms:created xsi:type="dcterms:W3CDTF">2018-04-05T18:21:39Z</dcterms:created>
  <dcterms:modified xsi:type="dcterms:W3CDTF">2018-04-05T20:34:09Z</dcterms:modified>
</cp:coreProperties>
</file>