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47" d="100"/>
          <a:sy n="47" d="100"/>
        </p:scale>
        <p:origin x="54" y="1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B5E4E-915B-4ACD-B59E-0DECB064B70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34C53-E092-4F5C-AA54-5C2A9CD2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6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BRIEFLY INTRODUCE YOURSELF AND YOUR</a:t>
            </a:r>
            <a:r>
              <a:rPr lang="en-US" b="1" baseline="0" dirty="0"/>
              <a:t> INVESTIGATORS (10 sec slide)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3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38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9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AC59-92B5-46C3-AC81-9EE61E365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6192E-A504-4CFB-87CC-2F3E5253E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EF04D-B588-42CF-8946-74F9A592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F7FEA-FE85-408B-A994-53A17178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CEF9A-2C85-4568-9390-94C27BA7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8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13B7-0A4C-4DB2-89F4-FB195716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87369-6468-45B4-85F5-1789933B1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61DE-BC8D-4555-956A-EAB6859D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DAEF8-5F7C-4184-ABDF-3310926B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071BB-A976-47C4-8DFA-12B4A674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4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C1489-2E7E-47D3-9313-3657BDAF1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8F068-3231-4789-B076-AFC4D9219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A4F08-BE3E-4ED1-A11C-62B1DCC5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23A8-4A87-4CCE-8F34-3904A2BE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EF903-90A7-4C54-A364-810C93B9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2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9BDB-0132-420F-A2DC-9BCDF037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A6B37-9D7B-4194-9AA4-C69C47DC2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0054A-7E9A-4BE5-A008-5904EAFD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6CA80-A30C-447F-B963-9F4A50AA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0A7F-CD34-4996-AB39-A5B689DC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9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51C4-FA5C-412E-ABA1-097A5F43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7447-594F-47E7-8FF5-E4F04128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110A8-6ED2-4B40-B79B-48150EA1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BA56-DD16-4AF8-95E6-9327D89F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8CC4A-65F5-40B9-89DD-BE967E92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9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469F6-4339-4EC9-9393-63C30EA0A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CAE31-1EE8-4466-8A8D-057666C2C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313A7-D70E-42CE-9158-F8515FEB8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131D-25E1-42A5-BE1D-C0EA33AD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A4795-5953-4A20-9530-B09C23D1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842DD-071C-4CAB-93DF-31DD5429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07B4-F1F3-4F46-81F6-544F62F8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CB7A0-1800-4821-88F8-A056A1817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C350F-3251-4C3F-BEE3-8650F8ACA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D6A10-1BF7-4429-A07A-FE6B2944D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6AC76-39DD-4807-80E0-D95705922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B697F0-C379-47A4-98DE-DEC6A70E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80E58E-7046-40D9-8FEA-B336BB37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8EB91-8153-4FA7-96A4-BDA0BB05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3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5FD51-F936-43EB-ACBC-5D80406C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56447B-FB7C-4039-9761-1E139C55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D803-430C-4405-8309-C04867C7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8B829-412A-4A02-8A52-8495D69C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1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4EEC3-00F6-434E-9461-130FCA4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D0C0E-A119-48A3-A40D-72CF19A8D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F0EA0-ED3B-4E8E-8807-7209C8FC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4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429C-78D2-47EF-AC6F-D00CCAFA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0299-3527-4E10-8817-B89537114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5773E-4CD4-4A78-BBBF-1C05132E0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DE978-D653-483C-B517-7ADAF88D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2C4A2-126B-4DA8-9166-D9E41EDBC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14058-CB56-4A34-A8E6-87342B8D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3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9F1F-5AFC-4CB9-950A-87BE0A66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E5E8-5D4F-4989-BF19-2BE335C91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5B94A-43FF-4260-86EE-80018AEF7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8BFF4-6F2D-48A2-BAE9-621E9590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53CB6-BDD0-4E24-962F-CA51BF0C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EE88B-0520-4FA7-8722-097CAABF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3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03C4BD-9B4B-4F8C-878B-5B09C3EB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BEA2D-62DA-4B30-B9CC-3EFA0A82A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2E81C-0C60-4480-B020-A9A2C68B1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81A86-EC97-47BD-A0CF-9B2D4E2C5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EB43E-1AA5-4FFF-907B-23B72A788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tiff"/><Relationship Id="rId18" Type="http://schemas.openxmlformats.org/officeDocument/2006/relationships/image" Target="../media/image18.tiff"/><Relationship Id="rId3" Type="http://schemas.openxmlformats.org/officeDocument/2006/relationships/image" Target="../media/image3.jpg"/><Relationship Id="rId21" Type="http://schemas.openxmlformats.org/officeDocument/2006/relationships/image" Target="../media/image21.tiff"/><Relationship Id="rId7" Type="http://schemas.openxmlformats.org/officeDocument/2006/relationships/image" Target="../media/image7.tiff"/><Relationship Id="rId12" Type="http://schemas.openxmlformats.org/officeDocument/2006/relationships/image" Target="../media/image12.tiff"/><Relationship Id="rId17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tiff"/><Relationship Id="rId20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11" Type="http://schemas.openxmlformats.org/officeDocument/2006/relationships/image" Target="../media/image11.tiff"/><Relationship Id="rId5" Type="http://schemas.openxmlformats.org/officeDocument/2006/relationships/image" Target="../media/image5.tiff"/><Relationship Id="rId15" Type="http://schemas.openxmlformats.org/officeDocument/2006/relationships/image" Target="../media/image15.tiff"/><Relationship Id="rId10" Type="http://schemas.openxmlformats.org/officeDocument/2006/relationships/image" Target="../media/image10.tiff"/><Relationship Id="rId19" Type="http://schemas.openxmlformats.org/officeDocument/2006/relationships/image" Target="../media/image19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Relationship Id="rId1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31AEE49-FF5E-AA4A-8731-F6F850307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 b="-293"/>
          <a:stretch/>
        </p:blipFill>
        <p:spPr>
          <a:xfrm>
            <a:off x="1520227" y="296777"/>
            <a:ext cx="9144000" cy="163122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941095" y="1854497"/>
            <a:ext cx="8373978" cy="20383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2"/>
                </a:solidFill>
                <a:effectLst/>
              </a:rPr>
              <a:t>PG: SCC-Planning:  Caution:  Heavy Load Ahead, NSF Award #1737492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1740187" y="3673642"/>
            <a:ext cx="8737678" cy="24894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F5897"/>
                </a:solidFill>
              </a:rPr>
              <a:t>Kris </a:t>
            </a:r>
            <a:r>
              <a:rPr lang="en-US" dirty="0" err="1">
                <a:solidFill>
                  <a:srgbClr val="2F5897"/>
                </a:solidFill>
              </a:rPr>
              <a:t>Wernstedt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dirty="0" err="1">
                <a:solidFill>
                  <a:srgbClr val="2F5897"/>
                </a:solidFill>
              </a:rPr>
              <a:t>Shalini</a:t>
            </a:r>
            <a:r>
              <a:rPr lang="en-US" dirty="0">
                <a:solidFill>
                  <a:srgbClr val="2F5897"/>
                </a:solidFill>
              </a:rPr>
              <a:t> </a:t>
            </a:r>
            <a:r>
              <a:rPr lang="en-US" dirty="0" err="1">
                <a:solidFill>
                  <a:srgbClr val="2F5897"/>
                </a:solidFill>
              </a:rPr>
              <a:t>Misra</a:t>
            </a:r>
            <a:r>
              <a:rPr lang="en-US" dirty="0">
                <a:solidFill>
                  <a:srgbClr val="2F5897"/>
                </a:solidFill>
              </a:rPr>
              <a:t>, </a:t>
            </a:r>
            <a:r>
              <a:rPr lang="en-US" b="1" dirty="0">
                <a:solidFill>
                  <a:srgbClr val="2F5897"/>
                </a:solidFill>
              </a:rPr>
              <a:t>Kevin Heaslip</a:t>
            </a:r>
            <a:r>
              <a:rPr lang="en-US" dirty="0">
                <a:solidFill>
                  <a:srgbClr val="2F5897"/>
                </a:solidFill>
              </a:rPr>
              <a:t>, Samarth </a:t>
            </a:r>
            <a:r>
              <a:rPr lang="en-US" dirty="0" err="1">
                <a:solidFill>
                  <a:srgbClr val="2F5897"/>
                </a:solidFill>
              </a:rPr>
              <a:t>Swarup</a:t>
            </a:r>
            <a:r>
              <a:rPr lang="en-US" dirty="0">
                <a:solidFill>
                  <a:srgbClr val="2F5897"/>
                </a:solidFill>
              </a:rPr>
              <a:t>, Pamela Murray-Tuite, and Patrick Roberts</a:t>
            </a:r>
          </a:p>
          <a:p>
            <a:r>
              <a:rPr lang="en-US" dirty="0">
                <a:solidFill>
                  <a:srgbClr val="2F5897"/>
                </a:solidFill>
              </a:rPr>
              <a:t>Virginia Tech and Clemson University</a:t>
            </a:r>
          </a:p>
          <a:p>
            <a:r>
              <a:rPr lang="en-US" dirty="0">
                <a:solidFill>
                  <a:srgbClr val="2F5897"/>
                </a:solidFill>
              </a:rPr>
              <a:t>Community Partners: Fairfax and Arlington Counties, VA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41095" y="-48126"/>
            <a:ext cx="8769194" cy="6970294"/>
            <a:chOff x="417095" y="64168"/>
            <a:chExt cx="8769194" cy="6970294"/>
          </a:xfrm>
        </p:grpSpPr>
        <p:sp>
          <p:nvSpPr>
            <p:cNvPr id="17" name="TextBox 16"/>
            <p:cNvSpPr txBox="1"/>
            <p:nvPr/>
          </p:nvSpPr>
          <p:spPr>
            <a:xfrm>
              <a:off x="417095" y="64168"/>
              <a:ext cx="80474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2018 NSF SMART AND CONNECTED COMMUNITIES PI MEETING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085" b="87640" l="12440" r="87443"/>
                      </a14:imgEffect>
                    </a14:imgLayer>
                  </a14:imgProps>
                </a:ext>
              </a:extLst>
            </a:blip>
            <a:srcRect l="3065" t="3766" r="3181" b="3041"/>
            <a:stretch/>
          </p:blipFill>
          <p:spPr>
            <a:xfrm>
              <a:off x="8395856" y="6248763"/>
              <a:ext cx="790433" cy="785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5000"/>
    </mc:Choice>
    <mc:Fallback xmlns="">
      <p:transition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2070411" y="130175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Project Aims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35869" y="1087288"/>
            <a:ext cx="40719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planning grant supports work with public transportation managers in Fairfax and Arlington, VA) to develop a proposal for a multi-level, integrated investigation</a:t>
            </a:r>
          </a:p>
          <a:p>
            <a:r>
              <a:rPr lang="en-US" dirty="0"/>
              <a:t>into the: </a:t>
            </a:r>
          </a:p>
          <a:p>
            <a:pPr marL="342900" indent="-342900">
              <a:buFont typeface="+mj-lt"/>
              <a:buAutoNum type="arabicParenR"/>
            </a:pPr>
            <a:r>
              <a:rPr lang="en-US" i="1" dirty="0"/>
              <a:t>individual- and organization-level factors influencing the provision and use of information from crowdsourcing apps and other digital technologies in transportation; </a:t>
            </a:r>
          </a:p>
          <a:p>
            <a:pPr marL="342900" indent="-342900">
              <a:buFont typeface="+mj-lt"/>
              <a:buAutoNum type="arabicParenR"/>
            </a:pPr>
            <a:r>
              <a:rPr lang="en-US" i="1" dirty="0"/>
              <a:t>cognitive impacts of perceived information overload on drivers, public managers, and planners; </a:t>
            </a:r>
          </a:p>
          <a:p>
            <a:pPr marL="342900" indent="-342900">
              <a:buFont typeface="+mj-lt"/>
              <a:buAutoNum type="arabicParenR"/>
            </a:pPr>
            <a:r>
              <a:rPr lang="en-US" i="1" dirty="0"/>
              <a:t>effect of overload on transportation incidents and patterns, and </a:t>
            </a:r>
          </a:p>
          <a:p>
            <a:pPr marL="342900" indent="-342900">
              <a:buFont typeface="+mj-lt"/>
              <a:buAutoNum type="arabicParenR"/>
            </a:pPr>
            <a:r>
              <a:rPr lang="en-US" i="1" dirty="0"/>
              <a:t>effects on transport system performance of different types, </a:t>
            </a:r>
            <a:br>
              <a:rPr lang="en-US" i="1" dirty="0"/>
            </a:br>
            <a:r>
              <a:rPr lang="en-US" i="1" dirty="0"/>
              <a:t>levels, and quality of crowd-sourced transport information.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54F8D-6027-724B-A5F9-42C0F5FE9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6"/>
          <a:stretch/>
        </p:blipFill>
        <p:spPr>
          <a:xfrm>
            <a:off x="6107849" y="0"/>
            <a:ext cx="4500070" cy="4970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BDC5AA-50DB-0444-A82B-5848BEEC1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99" t="42269" r="15816" b="41702"/>
          <a:stretch/>
        </p:blipFill>
        <p:spPr>
          <a:xfrm>
            <a:off x="6734236" y="726474"/>
            <a:ext cx="1079770" cy="2541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74C56D-43E9-EF4F-B451-7022703B11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23" t="14823" r="14043" b="14563"/>
          <a:stretch/>
        </p:blipFill>
        <p:spPr>
          <a:xfrm>
            <a:off x="7845729" y="537829"/>
            <a:ext cx="604528" cy="430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8AB05-5DF4-FE44-9A43-1653B4FF62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194" b="32821"/>
          <a:stretch/>
        </p:blipFill>
        <p:spPr>
          <a:xfrm>
            <a:off x="6528446" y="1044928"/>
            <a:ext cx="1362143" cy="320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F3A20-464B-5E45-A104-9D3E0C283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9505" y="1047015"/>
            <a:ext cx="513539" cy="5135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AFBC72-D851-C744-8780-6743B79FC3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76" t="18346" r="7176" b="18346"/>
          <a:stretch/>
        </p:blipFill>
        <p:spPr>
          <a:xfrm>
            <a:off x="6482939" y="1381935"/>
            <a:ext cx="1004117" cy="3306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9D1712-6F7E-6541-B563-0A33876A3D6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87" t="13424" r="49871" b="11803"/>
          <a:stretch/>
        </p:blipFill>
        <p:spPr>
          <a:xfrm>
            <a:off x="7996180" y="1032078"/>
            <a:ext cx="517634" cy="5036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73E9EE-2076-5A4E-BF8A-ADBC4DACBC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7994" y="1576969"/>
            <a:ext cx="510211" cy="510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9B38A5C-67C1-774A-AF9D-3396CCD613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8451" y="1601757"/>
            <a:ext cx="408637" cy="3316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DBFDFF-B0DF-6240-96CF-F52B92066E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5271" y="1743526"/>
            <a:ext cx="458794" cy="4587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753FCF-9BE5-5C4B-A602-BE035C484A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2625" y="1417224"/>
            <a:ext cx="536128" cy="5361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7C7AAE-FA88-0D42-B2D2-599E63B0DD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2057" y="2065728"/>
            <a:ext cx="639734" cy="4118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717B21-7EC7-BC46-8022-F1F132195F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0224" y="1967267"/>
            <a:ext cx="743714" cy="472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519C7F-1442-3B47-ABE5-806AE41800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77241" y="4617530"/>
            <a:ext cx="1558464" cy="108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3E764D-B9E4-1246-A829-E3B099FAF7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72966" y="4624879"/>
            <a:ext cx="1769836" cy="10891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197996-5AEF-2748-A48C-E4598061D6E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602"/>
          <a:stretch/>
        </p:blipFill>
        <p:spPr>
          <a:xfrm>
            <a:off x="9280064" y="4610292"/>
            <a:ext cx="1333207" cy="10964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3772E4-906D-714A-9EE1-A5D851B125A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-118478" t="-87049" r="151522" b="87049"/>
          <a:stretch/>
        </p:blipFill>
        <p:spPr>
          <a:xfrm>
            <a:off x="1524000" y="3929974"/>
            <a:ext cx="2464910" cy="20707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838A8F8-0726-5C40-B4F5-4C76EB1274D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19691"/>
          <a:stretch/>
        </p:blipFill>
        <p:spPr>
          <a:xfrm>
            <a:off x="5885628" y="5742043"/>
            <a:ext cx="1550078" cy="10857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3DEC85-0F8D-C641-8636-99297718E07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24212"/>
          <a:stretch/>
        </p:blipFill>
        <p:spPr>
          <a:xfrm>
            <a:off x="9276753" y="5742042"/>
            <a:ext cx="1331166" cy="11035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31091B-CC89-3342-8BB9-963F170D0CED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2340" t="8632" r="28973" b="16253"/>
          <a:stretch/>
        </p:blipFill>
        <p:spPr>
          <a:xfrm>
            <a:off x="7698421" y="5721951"/>
            <a:ext cx="1296491" cy="11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 advClick="0" advTm="35000"/>
    </mc:Choice>
    <mc:Fallback xmlns="">
      <p:transition advClick="0" advTm="3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2070411" y="130175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Status of the Project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0410" y="1326994"/>
            <a:ext cx="77313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Partners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Established contacts within Fairfax and Arlington County transportation departments.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Working with Arlington County Rapid Transit (ART)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Started to Collect Data from the Following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Virginia Department of Transportation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Smart Phone Applications (Transit, Traffic, and Bike Share)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Waze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Planning Focus Groups of Transportation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Planning Focus Groups of Commuters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Planning Focus Groups of Agency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Building of Informatics Platform</a:t>
            </a:r>
          </a:p>
        </p:txBody>
      </p:sp>
    </p:spTree>
    <p:extLst>
      <p:ext uri="{BB962C8B-B14F-4D97-AF65-F5344CB8AC3E}">
        <p14:creationId xmlns:p14="http://schemas.microsoft.com/office/powerpoint/2010/main" val="157802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8000"/>
    </mc:Choice>
    <mc:Fallback xmlns="">
      <p:transition advClick="0" advTm="1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2070411" y="130175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Planned Outcomes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70410" y="1326994"/>
            <a:ext cx="80181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Engaging area communities in the planning grant will increase the project team’s capacity to develop a relevant S&amp;CC proposal. Strengthening these relationships would have the immediate effects of: 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increasing the likelihood that the governments in the future would more often seek University expertise to help answer their public policy and operational questions; and 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augment opportunities for University faculty to expose their students to real world, hands-on problem solving in the two communities. 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Longer-term broader impacts hinge on the status of a multi-year S&amp;CC project with the two counties.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Broader impacts would include better design and use by travelers and transportation agencies of crowdsourced and other transportation information disseminated through digital communication technologies.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This ultimately would yield better transportation outcomes for travelers in the study area, and provide transferable lessons for communities around the country.</a:t>
            </a:r>
          </a:p>
        </p:txBody>
      </p:sp>
    </p:spTree>
    <p:extLst>
      <p:ext uri="{BB962C8B-B14F-4D97-AF65-F5344CB8AC3E}">
        <p14:creationId xmlns:p14="http://schemas.microsoft.com/office/powerpoint/2010/main" val="77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2000"/>
    </mc:Choice>
    <mc:Fallback xmlns="">
      <p:transition advClick="0" advTm="3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435</Words>
  <Application>Microsoft Office PowerPoint</Application>
  <PresentationFormat>Widescreen</PresentationFormat>
  <Paragraphs>47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Project Aims</vt:lpstr>
      <vt:lpstr>Status of the Project</vt:lpstr>
      <vt:lpstr>Planned Outcomes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F. Harding</dc:creator>
  <cp:lastModifiedBy>Sean F. Harding</cp:lastModifiedBy>
  <cp:revision>16</cp:revision>
  <dcterms:created xsi:type="dcterms:W3CDTF">2018-04-05T18:21:39Z</dcterms:created>
  <dcterms:modified xsi:type="dcterms:W3CDTF">2018-04-05T20:01:06Z</dcterms:modified>
</cp:coreProperties>
</file>