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(30 sec to 1 </a:t>
            </a:r>
            <a:r>
              <a:rPr lang="en-US" b="1" baseline="0"/>
              <a:t>min slide)</a:t>
            </a: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3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 min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9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Project Timeline </a:t>
            </a:r>
            <a:r>
              <a:rPr lang="en-US" b="1" baseline="0" dirty="0"/>
              <a:t>(1 min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78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Status of Project</a:t>
            </a:r>
            <a:r>
              <a:rPr lang="en-US" b="1" baseline="0" dirty="0"/>
              <a:t> (1 min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1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41095" y="1854497"/>
            <a:ext cx="8373978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2"/>
                </a:solidFill>
                <a:effectLst/>
              </a:rPr>
              <a:t>RCN: Developing an Informational Infrastructure for Building Smart Regional </a:t>
            </a:r>
            <a:r>
              <a:rPr lang="en-US" sz="3600" b="1" dirty="0" err="1">
                <a:solidFill>
                  <a:schemeClr val="accent2"/>
                </a:solidFill>
                <a:effectLst/>
              </a:rPr>
              <a:t>Foodsheds</a:t>
            </a:r>
            <a:r>
              <a:rPr lang="en-US" sz="3600" b="1" dirty="0">
                <a:solidFill>
                  <a:schemeClr val="accent2"/>
                </a:solidFill>
                <a:effectLst/>
              </a:rPr>
              <a:t>, NSF Award 1737573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40187" y="3673642"/>
            <a:ext cx="8737678" cy="29013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2F5897"/>
                </a:solidFill>
              </a:rPr>
              <a:t>University of California, Davis: </a:t>
            </a:r>
            <a:r>
              <a:rPr lang="en-US" dirty="0">
                <a:solidFill>
                  <a:srgbClr val="2F5897"/>
                </a:solidFill>
              </a:rPr>
              <a:t>Thomas Tomich (PI; Agricultural Sustainability Institute (ASI), Matthew Lange (co-PI; Food Science &amp; Technology), Nina Amenta (Computer Science), Jim Quinn (Environmental Science &amp; Policy), Nick Anderson (School of Medicine), Allan Hollander (ESP), Courtney Riggle (ASI)</a:t>
            </a:r>
          </a:p>
          <a:p>
            <a:pPr marL="0" indent="0">
              <a:buNone/>
            </a:pPr>
            <a:endParaRPr lang="en-US" dirty="0">
              <a:solidFill>
                <a:srgbClr val="2F5897"/>
              </a:solidFill>
            </a:endParaRPr>
          </a:p>
          <a:p>
            <a:r>
              <a:rPr lang="en-US" b="1" dirty="0">
                <a:solidFill>
                  <a:srgbClr val="2F5897"/>
                </a:solidFill>
              </a:rPr>
              <a:t>The Ohio State University</a:t>
            </a:r>
            <a:r>
              <a:rPr lang="en-US" dirty="0">
                <a:solidFill>
                  <a:srgbClr val="2F5897"/>
                </a:solidFill>
              </a:rPr>
              <a:t>: Casey Hoy (co-PI; Food &amp; </a:t>
            </a:r>
            <a:r>
              <a:rPr lang="en-US" dirty="0" err="1">
                <a:solidFill>
                  <a:srgbClr val="2F5897"/>
                </a:solidFill>
              </a:rPr>
              <a:t>AgriCultural</a:t>
            </a:r>
            <a:r>
              <a:rPr lang="en-US" dirty="0">
                <a:solidFill>
                  <a:srgbClr val="2F5897"/>
                </a:solidFill>
              </a:rPr>
              <a:t> Transformation), Ayaz Hyder (co-PI; Translational Data Analytics), </a:t>
            </a:r>
            <a:r>
              <a:rPr lang="en-US" dirty="0" err="1">
                <a:solidFill>
                  <a:srgbClr val="2F5897"/>
                </a:solidFill>
              </a:rPr>
              <a:t>Dorota</a:t>
            </a:r>
            <a:r>
              <a:rPr lang="en-US" dirty="0">
                <a:solidFill>
                  <a:srgbClr val="2F5897"/>
                </a:solidFill>
              </a:rPr>
              <a:t> </a:t>
            </a:r>
            <a:r>
              <a:rPr lang="en-US" dirty="0" err="1">
                <a:solidFill>
                  <a:srgbClr val="2F5897"/>
                </a:solidFill>
              </a:rPr>
              <a:t>Grejner-Brzezinska</a:t>
            </a:r>
            <a:r>
              <a:rPr lang="en-US" dirty="0">
                <a:solidFill>
                  <a:srgbClr val="2F5897"/>
                </a:solidFill>
              </a:rPr>
              <a:t> (Engineering), Jill Clark (Public Affairs) , Ingrid Adams (College of Medicine)</a:t>
            </a:r>
          </a:p>
          <a:p>
            <a:endParaRPr lang="en-US" dirty="0">
              <a:solidFill>
                <a:srgbClr val="2F5897"/>
              </a:solidFill>
            </a:endParaRPr>
          </a:p>
          <a:p>
            <a:r>
              <a:rPr lang="en-US" b="1" dirty="0">
                <a:solidFill>
                  <a:srgbClr val="2F5897"/>
                </a:solidFill>
              </a:rPr>
              <a:t>PI’s &amp; Steering Committee Members/Other institutions: </a:t>
            </a:r>
            <a:r>
              <a:rPr lang="en-US" dirty="0">
                <a:solidFill>
                  <a:srgbClr val="2F5897"/>
                </a:solidFill>
              </a:rPr>
              <a:t>Suzanna Lewis (co-PI; Lawrence Berkeley National Laboratory), Robyn </a:t>
            </a:r>
            <a:r>
              <a:rPr lang="en-US" dirty="0" err="1">
                <a:solidFill>
                  <a:srgbClr val="2F5897"/>
                </a:solidFill>
              </a:rPr>
              <a:t>Krock</a:t>
            </a:r>
            <a:r>
              <a:rPr lang="en-US" dirty="0">
                <a:solidFill>
                  <a:srgbClr val="2F5897"/>
                </a:solidFill>
              </a:rPr>
              <a:t> (Valley Vision), Aparna Dial (Smart Columbus), Sarah O’Brien (Nationwide Children’s Hospital)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41096" y="-48126"/>
            <a:ext cx="8791073" cy="6980841"/>
            <a:chOff x="417095" y="64168"/>
            <a:chExt cx="8791073" cy="6980841"/>
          </a:xfrm>
        </p:grpSpPr>
        <p:sp>
          <p:nvSpPr>
            <p:cNvPr id="17" name="TextBox 16"/>
            <p:cNvSpPr txBox="1"/>
            <p:nvPr/>
          </p:nvSpPr>
          <p:spPr>
            <a:xfrm>
              <a:off x="417095" y="64168"/>
              <a:ext cx="8047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2018 NSF SMART AND CONNECTED COMMUNITIES PI MEETING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085" b="87640" l="12440" r="87443"/>
                      </a14:imgEffect>
                    </a14:imgLayer>
                  </a14:imgProps>
                </a:ext>
              </a:extLst>
            </a:blip>
            <a:srcRect l="3065" t="3766" r="3181" b="3041"/>
            <a:stretch/>
          </p:blipFill>
          <p:spPr>
            <a:xfrm>
              <a:off x="8417735" y="6259310"/>
              <a:ext cx="790433" cy="78569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-293"/>
          <a:stretch/>
        </p:blipFill>
        <p:spPr>
          <a:xfrm>
            <a:off x="1520227" y="296777"/>
            <a:ext cx="9144000" cy="16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60000"/>
    </mc:Choice>
    <mc:Fallback xmlns="">
      <p:transition advTm="6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0411" y="1172020"/>
            <a:ext cx="44029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Develop an informatics framework for understanding and optimizing regional food systems (“</a:t>
            </a:r>
            <a:r>
              <a:rPr lang="en-US" b="1" dirty="0" err="1"/>
              <a:t>foodsheds</a:t>
            </a:r>
            <a:r>
              <a:rPr lang="en-US" b="1" dirty="0"/>
              <a:t>”)</a:t>
            </a:r>
          </a:p>
          <a:p>
            <a:endParaRPr lang="en-US" dirty="0"/>
          </a:p>
          <a:p>
            <a:r>
              <a:rPr lang="en-US" dirty="0"/>
              <a:t>• host meetings with researchers and community stakeholders to discuss strategies for network development and data curation </a:t>
            </a:r>
          </a:p>
          <a:p>
            <a:endParaRPr lang="en-US" dirty="0"/>
          </a:p>
          <a:p>
            <a:r>
              <a:rPr lang="en-US" dirty="0"/>
              <a:t>• collect and curate cross-disciplinary data resources within and across two </a:t>
            </a:r>
            <a:r>
              <a:rPr lang="en-US" dirty="0" err="1"/>
              <a:t>foodsheds</a:t>
            </a:r>
            <a:r>
              <a:rPr lang="en-US" dirty="0"/>
              <a:t> (Sacramento and Columbus) and tackle specific informational gaps/challenges to be addressed by researchers in the network</a:t>
            </a:r>
          </a:p>
          <a:p>
            <a:endParaRPr lang="en-US" dirty="0"/>
          </a:p>
          <a:p>
            <a:r>
              <a:rPr lang="en-US" dirty="0"/>
              <a:t>• facilitate a global analytics system for food, health and agriculture by hosting two </a:t>
            </a:r>
            <a:r>
              <a:rPr lang="en-US" dirty="0" err="1"/>
              <a:t>foodshed</a:t>
            </a:r>
            <a:r>
              <a:rPr lang="en-US" dirty="0"/>
              <a:t> informatics research network conferences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17" y="3270362"/>
            <a:ext cx="3193796" cy="3178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02" y="362712"/>
            <a:ext cx="2910166" cy="27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20000"/>
    </mc:Choice>
    <mc:Fallback xmlns="">
      <p:transition spd="slow" advClick="0" advTm="1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10" y="1110256"/>
            <a:ext cx="8208478" cy="53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0"/>
    </mc:Choice>
    <mc:Fallback xmlns="">
      <p:transition spd="slow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1740187" y="1094015"/>
            <a:ext cx="8737678" cy="54809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chemeClr val="tx1"/>
                </a:solidFill>
              </a:rPr>
              <a:t>Project launch: January 2018</a:t>
            </a:r>
          </a:p>
          <a:p>
            <a:pPr marL="0" indent="0">
              <a:buNone/>
            </a:pPr>
            <a:endParaRPr lang="en-US" b="1" u="sng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Weekly/Bi-weekly project team meetings: </a:t>
            </a:r>
            <a:r>
              <a:rPr lang="en-US" u="sng" dirty="0">
                <a:solidFill>
                  <a:schemeClr val="tx1"/>
                </a:solidFill>
              </a:rPr>
              <a:t>Beginning January 2018</a:t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Regular discussion of strategy and progress on RCN structure, data management, and partner engagement.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2-day project strategy workshop</a:t>
            </a:r>
            <a:r>
              <a:rPr lang="en-US" u="sng" dirty="0">
                <a:solidFill>
                  <a:schemeClr val="tx1"/>
                </a:solidFill>
              </a:rPr>
              <a:t>: February 2018 </a:t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Convened intensive 2-day workshop with PI’s and project team to </a:t>
            </a:r>
            <a:r>
              <a:rPr lang="en-US">
                <a:solidFill>
                  <a:schemeClr val="tx1"/>
                </a:solidFill>
              </a:rPr>
              <a:t>detail project </a:t>
            </a:r>
            <a:r>
              <a:rPr lang="en-US" dirty="0">
                <a:solidFill>
                  <a:schemeClr val="tx1"/>
                </a:solidFill>
              </a:rPr>
              <a:t>framing, goals, and </a:t>
            </a:r>
            <a:r>
              <a:rPr lang="en-US" dirty="0" err="1">
                <a:solidFill>
                  <a:schemeClr val="tx1"/>
                </a:solidFill>
              </a:rPr>
              <a:t>workplans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Workplans</a:t>
            </a:r>
            <a:r>
              <a:rPr lang="en-US" dirty="0">
                <a:solidFill>
                  <a:schemeClr val="tx1"/>
                </a:solidFill>
              </a:rPr>
              <a:t> and teams in place for implementation of: </a:t>
            </a:r>
            <a:r>
              <a:rPr lang="en-US" b="1" dirty="0">
                <a:solidFill>
                  <a:schemeClr val="tx1"/>
                </a:solidFill>
              </a:rPr>
              <a:t>RCN data structure and curation strategies </a:t>
            </a:r>
            <a:r>
              <a:rPr lang="en-US" dirty="0">
                <a:solidFill>
                  <a:schemeClr val="tx1"/>
                </a:solidFill>
              </a:rPr>
              <a:t>(open linked data, with IP considerations), </a:t>
            </a:r>
            <a:r>
              <a:rPr lang="en-US" b="1" dirty="0">
                <a:solidFill>
                  <a:schemeClr val="tx1"/>
                </a:solidFill>
              </a:rPr>
              <a:t>engagement</a:t>
            </a:r>
            <a:r>
              <a:rPr lang="en-US" dirty="0">
                <a:solidFill>
                  <a:schemeClr val="tx1"/>
                </a:solidFill>
              </a:rPr>
              <a:t> (steering committee, research partners, stakeholders), </a:t>
            </a:r>
            <a:r>
              <a:rPr lang="en-US" b="1" dirty="0">
                <a:solidFill>
                  <a:schemeClr val="tx1"/>
                </a:solidFill>
              </a:rPr>
              <a:t>project management </a:t>
            </a:r>
            <a:r>
              <a:rPr lang="en-US" dirty="0">
                <a:solidFill>
                  <a:schemeClr val="tx1"/>
                </a:solidFill>
              </a:rPr>
              <a:t>(tracking provenance, activities, tasks). </a:t>
            </a:r>
            <a:r>
              <a:rPr lang="en-US" i="1" dirty="0">
                <a:solidFill>
                  <a:schemeClr val="tx1"/>
                </a:solidFill>
              </a:rPr>
              <a:t>Pending: development of detailed external communication strategy.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Collaborating with related activities to interact with research partners and food system stakeholders</a:t>
            </a:r>
            <a:r>
              <a:rPr lang="en-US" u="sng" dirty="0">
                <a:solidFill>
                  <a:schemeClr val="tx1"/>
                </a:solidFill>
              </a:rPr>
              <a:t>: Starting in March 2018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Leveraging complementary activities to engage with partners and collect information on existing data and data gaps for our 2 regional </a:t>
            </a:r>
            <a:r>
              <a:rPr lang="en-US" dirty="0" err="1">
                <a:solidFill>
                  <a:schemeClr val="tx1"/>
                </a:solidFill>
              </a:rPr>
              <a:t>foodsheds</a:t>
            </a:r>
            <a:r>
              <a:rPr lang="en-US" dirty="0">
                <a:solidFill>
                  <a:schemeClr val="tx1"/>
                </a:solidFill>
              </a:rPr>
              <a:t>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E.G.: Networking and harvesting information from: a series of stakeholder meetings in OH, a series of domain expert meetings in CA in March, CA extension community’s annual gathering in April, etc. This will continue as opportunities arise.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0"/>
    </mc:Choice>
    <mc:Fallback xmlns="">
      <p:transition spd="slow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321</Words>
  <Application>Microsoft Office PowerPoint</Application>
  <PresentationFormat>Widescreen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Project Aims</vt:lpstr>
      <vt:lpstr>Timeline</vt:lpstr>
      <vt:lpstr>Status of the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38</cp:revision>
  <dcterms:created xsi:type="dcterms:W3CDTF">2018-04-05T18:21:39Z</dcterms:created>
  <dcterms:modified xsi:type="dcterms:W3CDTF">2018-04-05T20:30:00Z</dcterms:modified>
</cp:coreProperties>
</file>