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33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3080" y="1854497"/>
            <a:ext cx="11450471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Science of Design for Societal-Scale CPS: </a:t>
            </a:r>
            <a:r>
              <a:rPr lang="en-US" sz="3600" b="1" dirty="0">
                <a:effectLst/>
              </a:rPr>
              <a:t>1743772</a:t>
            </a:r>
            <a:r>
              <a:rPr lang="en-US" b="1" dirty="0">
                <a:effectLst/>
              </a:rPr>
              <a:t> </a:t>
            </a:r>
            <a:endParaRPr lang="en-US" sz="3600" dirty="0"/>
          </a:p>
          <a:p>
            <a:endParaRPr lang="en-US" sz="3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Janos Sztipanovits, Xenofon Koutsoukos, David Hess, Vanderbilt University</a:t>
            </a:r>
          </a:p>
          <a:p>
            <a:r>
              <a:rPr lang="en-US" dirty="0">
                <a:solidFill>
                  <a:srgbClr val="2F5897"/>
                </a:solidFill>
              </a:rPr>
              <a:t>Shankar </a:t>
            </a:r>
            <a:r>
              <a:rPr lang="en-US" dirty="0" err="1">
                <a:solidFill>
                  <a:srgbClr val="2F5897"/>
                </a:solidFill>
              </a:rPr>
              <a:t>Sastry</a:t>
            </a:r>
            <a:r>
              <a:rPr lang="en-US" dirty="0">
                <a:solidFill>
                  <a:srgbClr val="2F5897"/>
                </a:solidFill>
              </a:rPr>
              <a:t>, Claire Tomlin, University of California Berkley</a:t>
            </a:r>
          </a:p>
          <a:p>
            <a:r>
              <a:rPr lang="en-US" dirty="0">
                <a:solidFill>
                  <a:srgbClr val="2F5897"/>
                </a:solidFill>
              </a:rPr>
              <a:t>Werner Damm, University of Oldenburg, Germany</a:t>
            </a:r>
          </a:p>
          <a:p>
            <a:r>
              <a:rPr lang="en-US" dirty="0">
                <a:solidFill>
                  <a:srgbClr val="2F5897"/>
                </a:solidFill>
              </a:rPr>
              <a:t>Alexander Pretschner, Technical University of Munich, Germany</a:t>
            </a:r>
          </a:p>
          <a:p>
            <a:r>
              <a:rPr lang="en-US" dirty="0">
                <a:solidFill>
                  <a:srgbClr val="2F5897"/>
                </a:solidFill>
              </a:rPr>
              <a:t>https://cps-vo.org/group/sdss-cps</a:t>
            </a: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25000"/>
    </mc:Choice>
    <mc:Fallback xmlns="">
      <p:transition advTm="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Snapshot from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7248" y="892175"/>
            <a:ext cx="77313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Seminar sequence for undergraduate students coordinated across campuses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973326"/>
            <a:ext cx="6122916" cy="4691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26"/>
            <a:ext cx="6100230" cy="4691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267" y="1603994"/>
            <a:ext cx="429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https://cps-vo.org/group/sdss-cps/seminars</a:t>
            </a:r>
          </a:p>
        </p:txBody>
      </p:sp>
    </p:spTree>
    <p:extLst>
      <p:ext uri="{BB962C8B-B14F-4D97-AF65-F5344CB8AC3E}">
        <p14:creationId xmlns:p14="http://schemas.microsoft.com/office/powerpoint/2010/main" val="11342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1278467" y="130175"/>
            <a:ext cx="8810097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Actions and Outcomes in Year 1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109133" y="1477083"/>
            <a:ext cx="9728200" cy="452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US – German Workshop</a:t>
            </a:r>
            <a:r>
              <a:rPr lang="en-US" sz="2400" dirty="0"/>
              <a:t> </a:t>
            </a:r>
            <a:r>
              <a:rPr lang="en-GB" sz="2400" dirty="0"/>
              <a:t>on current approaches towards regulations for type homologation of highly autonomous vehicles.</a:t>
            </a:r>
            <a:r>
              <a:rPr lang="en-US" sz="2400" dirty="0"/>
              <a:t> </a:t>
            </a:r>
            <a:r>
              <a:rPr lang="en-GB" sz="2400" dirty="0"/>
              <a:t>Washington DC, October 17-19, 2018</a:t>
            </a:r>
          </a:p>
          <a:p>
            <a:r>
              <a:rPr lang="en-GB" sz="2400" dirty="0"/>
              <a:t>Creating and operating live test beds</a:t>
            </a:r>
            <a:br>
              <a:rPr lang="en-GB" sz="2400" dirty="0"/>
            </a:br>
            <a:r>
              <a:rPr lang="en-GB" sz="2400" dirty="0"/>
              <a:t>Germany: </a:t>
            </a:r>
            <a:r>
              <a:rPr lang="en-US" sz="2400" dirty="0" err="1"/>
              <a:t>Providentia</a:t>
            </a:r>
            <a:r>
              <a:rPr lang="en-US" sz="2400" dirty="0"/>
              <a:t>/A9 test field is deployed along parts of the A9 Autobahn north of Munich</a:t>
            </a:r>
            <a:br>
              <a:rPr lang="en-US" sz="2400" dirty="0"/>
            </a:br>
            <a:r>
              <a:rPr lang="en-US" sz="2400" dirty="0"/>
              <a:t>USA: Simulation platforms for highway traffic control, </a:t>
            </a:r>
            <a:r>
              <a:rPr lang="en-US" sz="2400" dirty="0" err="1"/>
              <a:t>transactive</a:t>
            </a:r>
            <a:r>
              <a:rPr lang="en-US" sz="2400" dirty="0"/>
              <a:t> energy and UAV traffic control</a:t>
            </a:r>
          </a:p>
          <a:p>
            <a:r>
              <a:rPr lang="en-US" sz="2400" dirty="0"/>
              <a:t>Experimental scenarios for decision makers</a:t>
            </a:r>
          </a:p>
          <a:p>
            <a:pPr lvl="1"/>
            <a:r>
              <a:rPr lang="en-US" sz="2000" dirty="0"/>
              <a:t>New traffic system concepts for urban living</a:t>
            </a:r>
          </a:p>
          <a:p>
            <a:pPr lvl="1"/>
            <a:r>
              <a:rPr lang="en-US" sz="2000" dirty="0"/>
              <a:t>Car sharing and car pooling concepts</a:t>
            </a:r>
          </a:p>
          <a:p>
            <a:pPr lvl="1"/>
            <a:r>
              <a:rPr lang="en-US" sz="2000" dirty="0"/>
              <a:t>Handling mixed traffic (autonomous and manually driven cars)</a:t>
            </a:r>
          </a:p>
          <a:p>
            <a:r>
              <a:rPr lang="en-US" sz="2400" dirty="0"/>
              <a:t>Exchange of 10-10 undergraduate students for 8 weeks summer research internship between US and German partner universities</a:t>
            </a:r>
          </a:p>
        </p:txBody>
      </p:sp>
    </p:spTree>
    <p:extLst>
      <p:ext uri="{BB962C8B-B14F-4D97-AF65-F5344CB8AC3E}">
        <p14:creationId xmlns:p14="http://schemas.microsoft.com/office/powerpoint/2010/main" val="7264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766447" y="-22226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32012" y="46013"/>
            <a:ext cx="510621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Understand and compare the nature, scope, and </a:t>
            </a:r>
            <a:r>
              <a:rPr lang="en-US" sz="2200" b="1" dirty="0">
                <a:solidFill>
                  <a:srgbClr val="FF0000"/>
                </a:solidFill>
              </a:rPr>
              <a:t>evolution of policies and societal expectations </a:t>
            </a:r>
            <a:r>
              <a:rPr lang="en-US" sz="2200" dirty="0"/>
              <a:t>in the operation of societal-scale H-CPS in the US and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Investigate methods for the </a:t>
            </a:r>
            <a:r>
              <a:rPr lang="en-US" sz="2200" b="1" dirty="0">
                <a:solidFill>
                  <a:srgbClr val="FF0000"/>
                </a:solidFill>
              </a:rPr>
              <a:t>explicit and formal representation of societal context</a:t>
            </a:r>
            <a:r>
              <a:rPr lang="en-US" sz="2200" b="1" dirty="0"/>
              <a:t> </a:t>
            </a:r>
            <a:r>
              <a:rPr lang="en-US" sz="2200" dirty="0"/>
              <a:t>(operational, privacy, safety, security policies, incentives, pricing and market policies) that are </a:t>
            </a:r>
            <a:r>
              <a:rPr lang="en-US" sz="2200" b="1" dirty="0">
                <a:solidFill>
                  <a:srgbClr val="FF0000"/>
                </a:solidFill>
              </a:rPr>
              <a:t>machine interpretable</a:t>
            </a:r>
            <a:r>
              <a:rPr lang="en-US" sz="2200" dirty="0"/>
              <a:t> and impact the structure and behavior of H-CPS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</a:t>
            </a:r>
            <a:r>
              <a:rPr lang="en-US" sz="2200" b="1" dirty="0">
                <a:solidFill>
                  <a:srgbClr val="FF0000"/>
                </a:solidFill>
              </a:rPr>
              <a:t>policy-aware architectures</a:t>
            </a:r>
            <a:r>
              <a:rPr lang="en-US" sz="2200" b="1" dirty="0"/>
              <a:t> </a:t>
            </a:r>
            <a:r>
              <a:rPr lang="en-US" sz="2200" dirty="0"/>
              <a:t>that guarantee the </a:t>
            </a:r>
            <a:r>
              <a:rPr lang="en-US" sz="2200" b="1" dirty="0">
                <a:solidFill>
                  <a:srgbClr val="FF0000"/>
                </a:solidFill>
              </a:rPr>
              <a:t>enforcement of policy requirements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during the operation of a new generation of H-CPS.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82" y="3024961"/>
            <a:ext cx="6687403" cy="3884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36" y="739774"/>
            <a:ext cx="2252297" cy="1845939"/>
          </a:xfrm>
          <a:prstGeom prst="rect">
            <a:avLst/>
          </a:prstGeom>
        </p:spPr>
      </p:pic>
      <p:pic>
        <p:nvPicPr>
          <p:cNvPr id="1026" name="Picture 2" descr="Image result for siemens connected veh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97" y="739774"/>
            <a:ext cx="2307424" cy="18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photo: &lt;strong&gt;Uav&lt;/strong&gt;, Industrial Design, Design - Free Image o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90" y="639429"/>
            <a:ext cx="2364347" cy="1544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534" y="1883391"/>
            <a:ext cx="4778669" cy="4974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5774" y="2845298"/>
            <a:ext cx="7339612" cy="401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766447" y="-22226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32012" y="46013"/>
            <a:ext cx="510621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Understand and compare the nature, scope, and </a:t>
            </a:r>
            <a:r>
              <a:rPr lang="en-US" sz="2200" b="1" dirty="0">
                <a:solidFill>
                  <a:srgbClr val="FF0000"/>
                </a:solidFill>
              </a:rPr>
              <a:t>evolution of policies and societal expectations </a:t>
            </a:r>
            <a:r>
              <a:rPr lang="en-US" sz="2200" dirty="0"/>
              <a:t>in the operation of societal-scale H-CPS in the US and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Investigate methods for the </a:t>
            </a:r>
            <a:r>
              <a:rPr lang="en-US" sz="2200" b="1" dirty="0">
                <a:solidFill>
                  <a:srgbClr val="FF0000"/>
                </a:solidFill>
              </a:rPr>
              <a:t>explicit and formal representation of societal context</a:t>
            </a:r>
            <a:r>
              <a:rPr lang="en-US" sz="2200" b="1" dirty="0"/>
              <a:t> </a:t>
            </a:r>
            <a:r>
              <a:rPr lang="en-US" sz="2200" dirty="0"/>
              <a:t>(operational, privacy, safety, security policies, incentives, pricing and market policies) that are </a:t>
            </a:r>
            <a:r>
              <a:rPr lang="en-US" sz="2200" b="1" dirty="0">
                <a:solidFill>
                  <a:srgbClr val="FF0000"/>
                </a:solidFill>
              </a:rPr>
              <a:t>machine interpretable</a:t>
            </a:r>
            <a:r>
              <a:rPr lang="en-US" sz="2200" dirty="0"/>
              <a:t> and impact the structure and behavior of H-CPS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</a:t>
            </a:r>
            <a:r>
              <a:rPr lang="en-US" sz="2200" b="1" dirty="0">
                <a:solidFill>
                  <a:srgbClr val="FF0000"/>
                </a:solidFill>
              </a:rPr>
              <a:t>policy-aware architectures</a:t>
            </a:r>
            <a:r>
              <a:rPr lang="en-US" sz="2200" b="1" dirty="0"/>
              <a:t> </a:t>
            </a:r>
            <a:r>
              <a:rPr lang="en-US" sz="2200" dirty="0"/>
              <a:t>that guarantee the </a:t>
            </a:r>
            <a:r>
              <a:rPr lang="en-US" sz="2200" b="1" dirty="0">
                <a:solidFill>
                  <a:srgbClr val="FF0000"/>
                </a:solidFill>
              </a:rPr>
              <a:t>enforcement of policy requirements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during the operation of a new generation of H-CPS.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82" y="3024961"/>
            <a:ext cx="6687403" cy="3884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36" y="739774"/>
            <a:ext cx="2252297" cy="1845939"/>
          </a:xfrm>
          <a:prstGeom prst="rect">
            <a:avLst/>
          </a:prstGeom>
        </p:spPr>
      </p:pic>
      <p:pic>
        <p:nvPicPr>
          <p:cNvPr id="1026" name="Picture 2" descr="Image result for siemens connected veh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97" y="739774"/>
            <a:ext cx="2307424" cy="18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photo: &lt;strong&gt;Uav&lt;/strong&gt;, Industrial Design, Design - Free Image o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90" y="639429"/>
            <a:ext cx="2364347" cy="1544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534" y="5158854"/>
            <a:ext cx="4778669" cy="169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5774" y="2845299"/>
            <a:ext cx="7339612" cy="401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766447" y="-22226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32012" y="46013"/>
            <a:ext cx="510621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Understand and compare the nature, scope, and </a:t>
            </a:r>
            <a:r>
              <a:rPr lang="en-US" sz="2200" b="1" dirty="0">
                <a:solidFill>
                  <a:srgbClr val="FF0000"/>
                </a:solidFill>
              </a:rPr>
              <a:t>evolution of policies and societal expectations </a:t>
            </a:r>
            <a:r>
              <a:rPr lang="en-US" sz="2200" dirty="0"/>
              <a:t>in the operation of societal-scale H-CPS in the US and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Investigate methods for the </a:t>
            </a:r>
            <a:r>
              <a:rPr lang="en-US" sz="2200" b="1" dirty="0">
                <a:solidFill>
                  <a:srgbClr val="FF0000"/>
                </a:solidFill>
              </a:rPr>
              <a:t>explicit and formal representation of societal context</a:t>
            </a:r>
            <a:r>
              <a:rPr lang="en-US" sz="2200" b="1" dirty="0"/>
              <a:t> </a:t>
            </a:r>
            <a:r>
              <a:rPr lang="en-US" sz="2200" dirty="0"/>
              <a:t>(operational, privacy, safety, security policies, incentives, pricing and market policies) that are </a:t>
            </a:r>
            <a:r>
              <a:rPr lang="en-US" sz="2200" b="1" dirty="0">
                <a:solidFill>
                  <a:srgbClr val="FF0000"/>
                </a:solidFill>
              </a:rPr>
              <a:t>machine interpretable</a:t>
            </a:r>
            <a:r>
              <a:rPr lang="en-US" sz="2200" dirty="0"/>
              <a:t> and impact the structure and behavior of H-CPS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</a:t>
            </a:r>
            <a:r>
              <a:rPr lang="en-US" sz="2200" b="1" dirty="0">
                <a:solidFill>
                  <a:srgbClr val="FF0000"/>
                </a:solidFill>
              </a:rPr>
              <a:t>policy-aware architectures</a:t>
            </a:r>
            <a:r>
              <a:rPr lang="en-US" sz="2200" b="1" dirty="0"/>
              <a:t> </a:t>
            </a:r>
            <a:r>
              <a:rPr lang="en-US" sz="2200" dirty="0"/>
              <a:t>that guarantee the </a:t>
            </a:r>
            <a:r>
              <a:rPr lang="en-US" sz="2200" b="1" dirty="0">
                <a:solidFill>
                  <a:srgbClr val="FF0000"/>
                </a:solidFill>
              </a:rPr>
              <a:t>enforcement of policy requirements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during the operation of a new generation of H-CPS.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978" y="2973531"/>
            <a:ext cx="6687403" cy="3884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36" y="739774"/>
            <a:ext cx="2252297" cy="1845939"/>
          </a:xfrm>
          <a:prstGeom prst="rect">
            <a:avLst/>
          </a:prstGeom>
        </p:spPr>
      </p:pic>
      <p:pic>
        <p:nvPicPr>
          <p:cNvPr id="1026" name="Picture 2" descr="Image result for siemens connected veh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97" y="739774"/>
            <a:ext cx="2307424" cy="18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photo: &lt;strong&gt;Uav&lt;/strong&gt;, Industrial Design, Design - Free Image o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90" y="639429"/>
            <a:ext cx="2364347" cy="1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7209" y="1358434"/>
            <a:ext cx="4478041" cy="2299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8300" indent="-342900">
              <a:spcBef>
                <a:spcPts val="0"/>
              </a:spcBef>
            </a:pPr>
            <a:r>
              <a:rPr lang="en-US" sz="2000" dirty="0"/>
              <a:t>Simulation Example</a:t>
            </a:r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500" dirty="0"/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Agent-based simulation</a:t>
            </a:r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Vanderbilt employees trip distribution </a:t>
            </a:r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Background traffic</a:t>
            </a:r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Agents choose random time between 7.30am-10am for onward journey.</a:t>
            </a:r>
          </a:p>
          <a:p>
            <a:pPr marL="711200" lvl="1" indent="-285750">
              <a:spcBef>
                <a:spcPts val="0"/>
              </a:spcBef>
            </a:pPr>
            <a:endParaRPr lang="en-US" sz="1600" dirty="0">
              <a:solidFill>
                <a:schemeClr val="dk2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62648" y="164450"/>
            <a:ext cx="1162405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Example of Societal Scale CPS Project: Transit Hub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66849" y="3422524"/>
            <a:ext cx="5819855" cy="3069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8300" indent="-342900">
              <a:spcBef>
                <a:spcPts val="48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</a:t>
            </a:r>
            <a:r>
              <a:rPr lang="en-US" sz="2000" dirty="0"/>
              <a:t>&amp;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Future Work</a:t>
            </a:r>
          </a:p>
          <a:p>
            <a:pPr marL="7556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Modular, scalable platform and incentive design framework that can easily be adopted by cities and supports mode integration</a:t>
            </a:r>
          </a:p>
          <a:p>
            <a:pPr marL="7556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itchFamily="2" charset="2"/>
              <a:buChar char="§"/>
            </a:pPr>
            <a:r>
              <a:rPr lang="en-US" sz="1800" u="sng" dirty="0">
                <a:solidFill>
                  <a:schemeClr val="dk2"/>
                </a:solidFill>
              </a:rPr>
              <a:t>Validated simulation platform to evaluate policies prior to deployment</a:t>
            </a:r>
            <a:r>
              <a:rPr lang="en-US" sz="1800" dirty="0">
                <a:solidFill>
                  <a:schemeClr val="dk2"/>
                </a:solidFill>
              </a:rPr>
              <a:t> (e.g., new bus routes or incentives for ride-sharing)</a:t>
            </a:r>
          </a:p>
          <a:p>
            <a:pPr marL="7556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itchFamily="2" charset="2"/>
              <a:buChar char="§"/>
            </a:pPr>
            <a:r>
              <a:rPr lang="en-US" sz="1800" u="sng" dirty="0">
                <a:solidFill>
                  <a:schemeClr val="dk2"/>
                </a:solidFill>
              </a:rPr>
              <a:t>Decentralized virtual commons, connecting cities with citizens (opportunities for engagement)</a:t>
            </a:r>
          </a:p>
          <a:p>
            <a:pPr marL="0" marR="0" lvl="0" indent="0" algn="l" rtl="0">
              <a:spcBef>
                <a:spcPts val="360"/>
              </a:spcBef>
              <a:buNone/>
            </a:pP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493984" y="1449046"/>
            <a:ext cx="2641189" cy="1841689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165928" y="1447725"/>
            <a:ext cx="2697847" cy="184301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https://lh4.googleusercontent.com/KNnyZVqsLuf_Vj3oFafpRPrPlkSsmGFL0DJmndKQ0cjiiNOcmGPje3O85fH4ZdoYfhu8AsGYV6Dhh0We_55EUf0vp2AJR2Lzvjejggs0cwO2ud2w8Xu0gBPv1xA1txMkZgo_7nDv7ak">
            <a:extLst>
              <a:ext uri="{FF2B5EF4-FFF2-40B4-BE49-F238E27FC236}">
                <a16:creationId xmlns:a16="http://schemas.microsoft.com/office/drawing/2014/main" id="{92C8C294-70C8-404B-9C11-EB91481B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39" y="1483253"/>
            <a:ext cx="2581461" cy="17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ET4mACnSuZI4H8iGD-lPggA0rWNuY48YFA-zmZY0jJz_hZ2NqRX5mIHNzugvEVV2BkhWvel7-iffholM_cv-5NEmii18zzpavxOuhjCqsAaxdbS413-2WVDzh9Uh3nMeh3dRYZT6myI">
            <a:extLst>
              <a:ext uri="{FF2B5EF4-FFF2-40B4-BE49-F238E27FC236}">
                <a16:creationId xmlns:a16="http://schemas.microsoft.com/office/drawing/2014/main" id="{07D69AB9-CCEB-F54F-AD07-6A2314DE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04" y="1483253"/>
            <a:ext cx="2451694" cy="17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E5b7shnFEJsFEm9ChDwleGikvVzzQ_Wm-KNzmOAk2kcQn7pNChTQZJKrYaZJjs_PTKLZTDVm28TkPIY2krDBjOqvk54hQ1Z6F65NpyXHqRNAAW-V55kezI4Y_ktWq-elF5M4oljjfJM">
            <a:extLst>
              <a:ext uri="{FF2B5EF4-FFF2-40B4-BE49-F238E27FC236}">
                <a16:creationId xmlns:a16="http://schemas.microsoft.com/office/drawing/2014/main" id="{7389DDB1-F64C-2E4F-8F48-14463A1D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62" y="1447726"/>
            <a:ext cx="1813954" cy="18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112">
            <a:extLst>
              <a:ext uri="{FF2B5EF4-FFF2-40B4-BE49-F238E27FC236}">
                <a16:creationId xmlns:a16="http://schemas.microsoft.com/office/drawing/2014/main" id="{44279BB3-6A06-7B4F-9ADC-E5D6B7FA3E5E}"/>
              </a:ext>
            </a:extLst>
          </p:cNvPr>
          <p:cNvSpPr txBox="1">
            <a:spLocks/>
          </p:cNvSpPr>
          <p:nvPr/>
        </p:nvSpPr>
        <p:spPr>
          <a:xfrm>
            <a:off x="279609" y="3708583"/>
            <a:ext cx="5987240" cy="27764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8300" indent="-342900">
              <a:spcBef>
                <a:spcPts val="0"/>
              </a:spcBef>
            </a:pPr>
            <a:r>
              <a:rPr lang="en-US" sz="2000" dirty="0"/>
              <a:t>Social Optimal Router</a:t>
            </a:r>
          </a:p>
          <a:p>
            <a:pPr marL="196850" indent="-171450">
              <a:spcBef>
                <a:spcPts val="0"/>
              </a:spcBef>
              <a:buFont typeface="Wingdings" pitchFamily="2" charset="2"/>
              <a:buChar char="§"/>
            </a:pPr>
            <a:endParaRPr lang="en-US" sz="500" dirty="0"/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Takes a proactive approach to avoid congestion by suggesting </a:t>
            </a:r>
            <a:r>
              <a:rPr lang="en-US" sz="1800" b="1" u="sng" dirty="0">
                <a:solidFill>
                  <a:schemeClr val="dk2"/>
                </a:solidFill>
              </a:rPr>
              <a:t>route choices that are more socially optimal</a:t>
            </a:r>
          </a:p>
          <a:p>
            <a:pPr marL="711200" lvl="1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dk2"/>
                </a:solidFill>
              </a:rPr>
              <a:t>Considerate of the choices made by other users and work towards improving system-level performance.</a:t>
            </a:r>
            <a:endParaRPr lang="en-US" sz="1600" dirty="0">
              <a:solidFill>
                <a:schemeClr val="dk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2555" y="6307573"/>
            <a:ext cx="28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Dubey, Ratliff, Zhang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9571" y="6317600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CNS-1528799, CNS-1647015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55093" y="130175"/>
            <a:ext cx="115369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Example of Societal Scale CPS Project: Transit Hub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595435" y="1137121"/>
            <a:ext cx="8968104" cy="5383913"/>
            <a:chOff x="270631" y="1179088"/>
            <a:chExt cx="8968104" cy="5383913"/>
          </a:xfrm>
        </p:grpSpPr>
        <p:grpSp>
          <p:nvGrpSpPr>
            <p:cNvPr id="3" name="Group 2"/>
            <p:cNvGrpSpPr/>
            <p:nvPr/>
          </p:nvGrpSpPr>
          <p:grpSpPr>
            <a:xfrm>
              <a:off x="270631" y="1179088"/>
              <a:ext cx="963917" cy="5383913"/>
              <a:chOff x="254572" y="758588"/>
              <a:chExt cx="963917" cy="53839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30130" y="758588"/>
                <a:ext cx="812800" cy="1336020"/>
                <a:chOff x="357418" y="1127556"/>
                <a:chExt cx="812800" cy="133602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418" y="1127556"/>
                  <a:ext cx="812800" cy="81280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02983" y="1940356"/>
                  <a:ext cx="7216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Smart</a:t>
                  </a:r>
                </a:p>
                <a:p>
                  <a:pPr algn="ctr"/>
                  <a:r>
                    <a:rPr lang="en-US" sz="1400" dirty="0"/>
                    <a:t>Phones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10965" y="2319801"/>
                <a:ext cx="851130" cy="1108148"/>
                <a:chOff x="338253" y="2774576"/>
                <a:chExt cx="851130" cy="110814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12" b="14327"/>
                <a:stretch/>
              </p:blipFill>
              <p:spPr>
                <a:xfrm>
                  <a:off x="354529" y="2774576"/>
                  <a:ext cx="818578" cy="581688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38253" y="3359504"/>
                  <a:ext cx="8511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Roadside</a:t>
                  </a:r>
                </a:p>
                <a:p>
                  <a:pPr algn="ctr"/>
                  <a:r>
                    <a:rPr lang="en-US" sz="1400" dirty="0"/>
                    <a:t>Sensors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54572" y="3653142"/>
                <a:ext cx="963917" cy="1126333"/>
                <a:chOff x="281860" y="3974024"/>
                <a:chExt cx="963917" cy="112633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44" y="3974024"/>
                  <a:ext cx="595349" cy="595349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1860" y="4577137"/>
                  <a:ext cx="9639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On-vehicle</a:t>
                  </a:r>
                </a:p>
                <a:p>
                  <a:pPr algn="ctr"/>
                  <a:r>
                    <a:rPr lang="en-US" sz="1400" dirty="0"/>
                    <a:t>Devices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97440" y="5004668"/>
                <a:ext cx="878190" cy="1137833"/>
                <a:chOff x="270152" y="5004668"/>
                <a:chExt cx="878190" cy="113783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936" y="5004668"/>
                  <a:ext cx="614613" cy="614613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0152" y="5619281"/>
                  <a:ext cx="8781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Traffic</a:t>
                  </a:r>
                </a:p>
                <a:p>
                  <a:pPr algn="ctr"/>
                  <a:r>
                    <a:rPr lang="en-US" sz="1400" dirty="0"/>
                    <a:t>Data APIs</a:t>
                  </a: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485841" y="1179088"/>
              <a:ext cx="2084831" cy="5383913"/>
              <a:chOff x="3993591" y="758588"/>
              <a:chExt cx="2084831" cy="53839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93591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Contextual Anomaly Detection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58182" y="1520566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Long-term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Convolutional Neural Networks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Explaining non-recurrent traffic patterns for large areas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58182" y="3880632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Short-term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LSTM encoder decoder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Identifying traffic anomaly due to events, e.g., accidents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Predicting traffic conditions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17779" y="1179088"/>
              <a:ext cx="2084831" cy="5383913"/>
              <a:chOff x="1623060" y="758588"/>
              <a:chExt cx="2084831" cy="53839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23060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Aggregation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38872" y="4882336"/>
                <a:ext cx="1853207" cy="1101416"/>
                <a:chOff x="242063" y="1019525"/>
                <a:chExt cx="2654329" cy="157754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823" y="1019525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37" y="1067884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0650" y="1116243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063" y="1164602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1787651" y="1512666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Formatting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Converting to the same format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87651" y="2578260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Cleaning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Get rid of errors and noises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87651" y="3643854"/>
                <a:ext cx="1755648" cy="964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Processing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Normalization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Balancing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Aggregation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53904" y="1179088"/>
              <a:ext cx="2084831" cy="5383913"/>
              <a:chOff x="6364122" y="758588"/>
              <a:chExt cx="2084831" cy="538391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364122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Applications and Services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28713" y="151127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Real-time Delay Prediction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28713" y="382236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Alerts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28713" y="2666823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Augmented Traffic Dataset 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third party applications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28713" y="4977912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Analysis and Optimization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city planners</a:t>
                </a:r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1371419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039481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707543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046136" y="6552461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CNS-1528799, CNS-1647015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82055" y="1089417"/>
            <a:ext cx="8691578" cy="5574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55093" y="130175"/>
            <a:ext cx="115369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Example of Societal Scale CPS Project: Transit Hub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595435" y="1137121"/>
            <a:ext cx="8968104" cy="5383913"/>
            <a:chOff x="270631" y="1179088"/>
            <a:chExt cx="8968104" cy="5383913"/>
          </a:xfrm>
        </p:grpSpPr>
        <p:grpSp>
          <p:nvGrpSpPr>
            <p:cNvPr id="3" name="Group 2"/>
            <p:cNvGrpSpPr/>
            <p:nvPr/>
          </p:nvGrpSpPr>
          <p:grpSpPr>
            <a:xfrm>
              <a:off x="270631" y="1179088"/>
              <a:ext cx="963917" cy="5383913"/>
              <a:chOff x="254572" y="758588"/>
              <a:chExt cx="963917" cy="53839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30130" y="758588"/>
                <a:ext cx="812800" cy="1336020"/>
                <a:chOff x="357418" y="1127556"/>
                <a:chExt cx="812800" cy="133602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418" y="1127556"/>
                  <a:ext cx="812800" cy="81280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02983" y="1940356"/>
                  <a:ext cx="7216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Smart</a:t>
                  </a:r>
                </a:p>
                <a:p>
                  <a:pPr algn="ctr"/>
                  <a:r>
                    <a:rPr lang="en-US" sz="1400" dirty="0"/>
                    <a:t>Phones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10965" y="2319801"/>
                <a:ext cx="851130" cy="1108148"/>
                <a:chOff x="338253" y="2774576"/>
                <a:chExt cx="851130" cy="110814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12" b="14327"/>
                <a:stretch/>
              </p:blipFill>
              <p:spPr>
                <a:xfrm>
                  <a:off x="354529" y="2774576"/>
                  <a:ext cx="818578" cy="581688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38253" y="3359504"/>
                  <a:ext cx="8511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Roadside</a:t>
                  </a:r>
                </a:p>
                <a:p>
                  <a:pPr algn="ctr"/>
                  <a:r>
                    <a:rPr lang="en-US" sz="1400" dirty="0"/>
                    <a:t>Sensors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54572" y="3653142"/>
                <a:ext cx="963917" cy="1126333"/>
                <a:chOff x="281860" y="3974024"/>
                <a:chExt cx="963917" cy="112633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44" y="3974024"/>
                  <a:ext cx="595349" cy="595349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1860" y="4577137"/>
                  <a:ext cx="9639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On-vehicle</a:t>
                  </a:r>
                </a:p>
                <a:p>
                  <a:pPr algn="ctr"/>
                  <a:r>
                    <a:rPr lang="en-US" sz="1400" dirty="0"/>
                    <a:t>Devices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97440" y="5004668"/>
                <a:ext cx="878190" cy="1137833"/>
                <a:chOff x="270152" y="5004668"/>
                <a:chExt cx="878190" cy="113783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936" y="5004668"/>
                  <a:ext cx="614613" cy="614613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0152" y="5619281"/>
                  <a:ext cx="8781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Traffic</a:t>
                  </a:r>
                </a:p>
                <a:p>
                  <a:pPr algn="ctr"/>
                  <a:r>
                    <a:rPr lang="en-US" sz="1400" dirty="0"/>
                    <a:t>Data APIs</a:t>
                  </a: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485841" y="1179088"/>
              <a:ext cx="2084831" cy="5383913"/>
              <a:chOff x="3993591" y="758588"/>
              <a:chExt cx="2084831" cy="53839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93591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Contextual Anomaly Detection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58182" y="1520566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Long-term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Convolutional Neural Networks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Explaining non-recurrent traffic patterns for large areas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58182" y="3880632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Short-term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LSTM encoder decoder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Identifying traffic anomaly due to events, e.g., accidents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Predicting traffic conditions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17779" y="1179088"/>
              <a:ext cx="2084831" cy="5383913"/>
              <a:chOff x="1623060" y="758588"/>
              <a:chExt cx="2084831" cy="53839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23060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Aggregation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38872" y="4882336"/>
                <a:ext cx="1853207" cy="1101416"/>
                <a:chOff x="242063" y="1019525"/>
                <a:chExt cx="2654329" cy="157754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823" y="1019525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37" y="1067884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0650" y="1116243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063" y="1164602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1787651" y="1512666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Formatting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Converting to the same format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87651" y="2578260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Cleaning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Get rid of errors and noises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87651" y="3643854"/>
                <a:ext cx="1755648" cy="964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Processing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Normalization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Balancing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Aggregation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53904" y="1179088"/>
              <a:ext cx="2084831" cy="5383913"/>
              <a:chOff x="6364122" y="758588"/>
              <a:chExt cx="2084831" cy="538391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364122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Applications and Services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28713" y="151127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Real-time Delay Prediction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28713" y="382236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Alerts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28713" y="2666823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Augmented Traffic Dataset 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third party applications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28713" y="4977912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Analysis and Optimization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city planners</a:t>
                </a:r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1371419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039481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707543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046136" y="6552461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CNS-1528799, CNS-1647015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95259" y="1089417"/>
            <a:ext cx="6078374" cy="5574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55093" y="130175"/>
            <a:ext cx="115369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Example of Societal Scale CPS Project: Transit Hub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595435" y="1137121"/>
            <a:ext cx="8968104" cy="5383913"/>
            <a:chOff x="270631" y="1179088"/>
            <a:chExt cx="8968104" cy="5383913"/>
          </a:xfrm>
        </p:grpSpPr>
        <p:grpSp>
          <p:nvGrpSpPr>
            <p:cNvPr id="3" name="Group 2"/>
            <p:cNvGrpSpPr/>
            <p:nvPr/>
          </p:nvGrpSpPr>
          <p:grpSpPr>
            <a:xfrm>
              <a:off x="270631" y="1179088"/>
              <a:ext cx="963917" cy="5383913"/>
              <a:chOff x="254572" y="758588"/>
              <a:chExt cx="963917" cy="53839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30130" y="758588"/>
                <a:ext cx="812800" cy="1336020"/>
                <a:chOff x="357418" y="1127556"/>
                <a:chExt cx="812800" cy="133602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418" y="1127556"/>
                  <a:ext cx="812800" cy="81280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02983" y="1940356"/>
                  <a:ext cx="7216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Smart</a:t>
                  </a:r>
                </a:p>
                <a:p>
                  <a:pPr algn="ctr"/>
                  <a:r>
                    <a:rPr lang="en-US" sz="1400" dirty="0"/>
                    <a:t>Phones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10965" y="2319801"/>
                <a:ext cx="851130" cy="1108148"/>
                <a:chOff x="338253" y="2774576"/>
                <a:chExt cx="851130" cy="110814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12" b="14327"/>
                <a:stretch/>
              </p:blipFill>
              <p:spPr>
                <a:xfrm>
                  <a:off x="354529" y="2774576"/>
                  <a:ext cx="818578" cy="581688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38253" y="3359504"/>
                  <a:ext cx="8511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Roadside</a:t>
                  </a:r>
                </a:p>
                <a:p>
                  <a:pPr algn="ctr"/>
                  <a:r>
                    <a:rPr lang="en-US" sz="1400" dirty="0"/>
                    <a:t>Sensors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54572" y="3653142"/>
                <a:ext cx="963917" cy="1126333"/>
                <a:chOff x="281860" y="3974024"/>
                <a:chExt cx="963917" cy="112633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44" y="3974024"/>
                  <a:ext cx="595349" cy="595349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1860" y="4577137"/>
                  <a:ext cx="9639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On-vehicle</a:t>
                  </a:r>
                </a:p>
                <a:p>
                  <a:pPr algn="ctr"/>
                  <a:r>
                    <a:rPr lang="en-US" sz="1400" dirty="0"/>
                    <a:t>Devices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97440" y="5004668"/>
                <a:ext cx="878190" cy="1137833"/>
                <a:chOff x="270152" y="5004668"/>
                <a:chExt cx="878190" cy="113783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936" y="5004668"/>
                  <a:ext cx="614613" cy="614613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0152" y="5619281"/>
                  <a:ext cx="8781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Traffic</a:t>
                  </a:r>
                </a:p>
                <a:p>
                  <a:pPr algn="ctr"/>
                  <a:r>
                    <a:rPr lang="en-US" sz="1400" dirty="0"/>
                    <a:t>Data APIs</a:t>
                  </a: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485841" y="1179088"/>
              <a:ext cx="2084831" cy="5383913"/>
              <a:chOff x="3993591" y="758588"/>
              <a:chExt cx="2084831" cy="53839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93591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Contextual Anomaly Detection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58182" y="1520566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Long-term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Convolutional Neural Networks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Explaining non-recurrent traffic patterns for large areas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58182" y="3880632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Short-term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LSTM encoder decoder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Identifying traffic anomaly due to events, e.g., accidents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Predicting traffic conditions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17779" y="1179088"/>
              <a:ext cx="2084831" cy="5383913"/>
              <a:chOff x="1623060" y="758588"/>
              <a:chExt cx="2084831" cy="53839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23060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Aggregation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38872" y="4882336"/>
                <a:ext cx="1853207" cy="1101416"/>
                <a:chOff x="242063" y="1019525"/>
                <a:chExt cx="2654329" cy="157754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823" y="1019525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37" y="1067884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0650" y="1116243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063" y="1164602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1787651" y="1512666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Formatting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Converting to the same format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87651" y="2578260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Cleaning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Get rid of errors and noises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87651" y="3643854"/>
                <a:ext cx="1755648" cy="964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Processing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Normalization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Balancing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Aggregation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53904" y="1179088"/>
              <a:ext cx="2084831" cy="5383913"/>
              <a:chOff x="6364122" y="758588"/>
              <a:chExt cx="2084831" cy="538391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364122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Applications and Services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28713" y="151127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Real-time Delay Prediction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28713" y="382236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Alerts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28713" y="2666823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Augmented Traffic Dataset 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third party applications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28713" y="4977912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Analysis and Optimization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city planners</a:t>
                </a:r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1371419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039481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707543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046136" y="6552461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CNS-1528799, CNS-1647015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32347" y="1089417"/>
            <a:ext cx="3341286" cy="5431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55093" y="130175"/>
            <a:ext cx="115369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Example of Societal Scale CPS Project: Transit Hub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595435" y="1137121"/>
            <a:ext cx="8968104" cy="5383913"/>
            <a:chOff x="270631" y="1179088"/>
            <a:chExt cx="8968104" cy="5383913"/>
          </a:xfrm>
        </p:grpSpPr>
        <p:grpSp>
          <p:nvGrpSpPr>
            <p:cNvPr id="3" name="Group 2"/>
            <p:cNvGrpSpPr/>
            <p:nvPr/>
          </p:nvGrpSpPr>
          <p:grpSpPr>
            <a:xfrm>
              <a:off x="270631" y="1179088"/>
              <a:ext cx="963917" cy="5383913"/>
              <a:chOff x="254572" y="758588"/>
              <a:chExt cx="963917" cy="53839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30130" y="758588"/>
                <a:ext cx="812800" cy="1336020"/>
                <a:chOff x="357418" y="1127556"/>
                <a:chExt cx="812800" cy="133602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418" y="1127556"/>
                  <a:ext cx="812800" cy="81280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02983" y="1940356"/>
                  <a:ext cx="7216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Smart</a:t>
                  </a:r>
                </a:p>
                <a:p>
                  <a:pPr algn="ctr"/>
                  <a:r>
                    <a:rPr lang="en-US" sz="1400" dirty="0"/>
                    <a:t>Phones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10965" y="2319801"/>
                <a:ext cx="851130" cy="1108148"/>
                <a:chOff x="338253" y="2774576"/>
                <a:chExt cx="851130" cy="110814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12" b="14327"/>
                <a:stretch/>
              </p:blipFill>
              <p:spPr>
                <a:xfrm>
                  <a:off x="354529" y="2774576"/>
                  <a:ext cx="818578" cy="581688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38253" y="3359504"/>
                  <a:ext cx="8511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Roadside</a:t>
                  </a:r>
                </a:p>
                <a:p>
                  <a:pPr algn="ctr"/>
                  <a:r>
                    <a:rPr lang="en-US" sz="1400" dirty="0"/>
                    <a:t>Sensors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54572" y="3653142"/>
                <a:ext cx="963917" cy="1126333"/>
                <a:chOff x="281860" y="3974024"/>
                <a:chExt cx="963917" cy="1126333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44" y="3974024"/>
                  <a:ext cx="595349" cy="595349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1860" y="4577137"/>
                  <a:ext cx="9639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On-vehicle</a:t>
                  </a:r>
                </a:p>
                <a:p>
                  <a:pPr algn="ctr"/>
                  <a:r>
                    <a:rPr lang="en-US" sz="1400" dirty="0"/>
                    <a:t>Devices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97440" y="5004668"/>
                <a:ext cx="878190" cy="1137833"/>
                <a:chOff x="270152" y="5004668"/>
                <a:chExt cx="878190" cy="113783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936" y="5004668"/>
                  <a:ext cx="614613" cy="614613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70152" y="5619281"/>
                  <a:ext cx="8781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Traffic</a:t>
                  </a:r>
                </a:p>
                <a:p>
                  <a:pPr algn="ctr"/>
                  <a:r>
                    <a:rPr lang="en-US" sz="1400" dirty="0"/>
                    <a:t>Data APIs</a:t>
                  </a: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485841" y="1179088"/>
              <a:ext cx="2084831" cy="5383913"/>
              <a:chOff x="3993591" y="758588"/>
              <a:chExt cx="2084831" cy="53839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93591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Contextual Anomaly Detection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58182" y="1520566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Long-term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Convolutional Neural Networks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Explaining non-recurrent traffic patterns for large areas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58182" y="3880632"/>
                <a:ext cx="1755648" cy="2103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Short-term Model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Stacked LSTM encoder decoder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Identifying traffic anomaly due to events, e.g., accidents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Predicting traffic conditions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17779" y="1179088"/>
              <a:ext cx="2084831" cy="5383913"/>
              <a:chOff x="1623060" y="758588"/>
              <a:chExt cx="2084831" cy="53839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23060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Aggregation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38872" y="4882336"/>
                <a:ext cx="1853207" cy="1101416"/>
                <a:chOff x="242063" y="1019525"/>
                <a:chExt cx="2654329" cy="157754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823" y="1019525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37" y="1067884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0650" y="1116243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063" y="1164602"/>
                  <a:ext cx="2508569" cy="1432470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1787651" y="1512666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Formatting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Converting to the same format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87651" y="2578260"/>
                <a:ext cx="1755648" cy="791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Cleaning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Get rid of errors and noises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87651" y="3643854"/>
                <a:ext cx="1755648" cy="9644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Data Processing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Normalization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Balancing</a:t>
                </a:r>
              </a:p>
              <a:p>
                <a:pPr marL="125413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Aggregation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53904" y="1179088"/>
              <a:ext cx="2084831" cy="5383913"/>
              <a:chOff x="6364122" y="758588"/>
              <a:chExt cx="2084831" cy="538391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364122" y="758588"/>
                <a:ext cx="2084831" cy="5383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Applications and Services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28713" y="151127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Real-time Delay Prediction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28713" y="3822368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Alerts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visitors and travelers</a:t>
                </a:r>
                <a:endParaRPr lang="en-US" sz="1400" b="1" dirty="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28713" y="2666823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Augmented Traffic Dataset 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third party applications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28713" y="4977912"/>
                <a:ext cx="1755648" cy="1005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ambria" charset="0"/>
                    <a:ea typeface="Cambria" charset="0"/>
                    <a:cs typeface="Cambria" charset="0"/>
                  </a:rPr>
                  <a:t>Service Analysis and Optimization</a:t>
                </a:r>
              </a:p>
              <a:p>
                <a:pPr marL="125413" lvl="0" indent="-125413">
                  <a:buFont typeface="Arial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</a:rPr>
                  <a:t>For city planners</a:t>
                </a:r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1371419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039481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707543" y="3617882"/>
              <a:ext cx="309489" cy="5063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046136" y="6552461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CNS-1528799, CNS-1647015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1077</Words>
  <Application>Microsoft Office PowerPoint</Application>
  <PresentationFormat>Widescreen</PresentationFormat>
  <Paragraphs>210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Project Aims</vt:lpstr>
      <vt:lpstr>Project Aims</vt:lpstr>
      <vt:lpstr>Project Aims</vt:lpstr>
      <vt:lpstr>Example of Societal Scale CPS Project: Transit Hub</vt:lpstr>
      <vt:lpstr>PowerPoint Presentation</vt:lpstr>
      <vt:lpstr>PowerPoint Presentation</vt:lpstr>
      <vt:lpstr>PowerPoint Presentation</vt:lpstr>
      <vt:lpstr>PowerPoint Presentation</vt:lpstr>
      <vt:lpstr>Snapshot from the Project</vt:lpstr>
      <vt:lpstr>Planned Actions and Outcomes in Year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14</cp:revision>
  <dcterms:created xsi:type="dcterms:W3CDTF">2018-04-05T18:21:39Z</dcterms:created>
  <dcterms:modified xsi:type="dcterms:W3CDTF">2018-04-05T19:55:25Z</dcterms:modified>
</cp:coreProperties>
</file>