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6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0227" y="1791645"/>
            <a:ext cx="9144000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/>
                </a:solidFill>
                <a:effectLst/>
              </a:rPr>
              <a:t>IRG Track 2: Towards Quality Aware Crowdsourced Road Sensing for Smart Cities, NSF Award 1737590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Lu Su</a:t>
            </a:r>
            <a:r>
              <a:rPr lang="en-US" altLang="ko-KR" dirty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 (PI)</a:t>
            </a:r>
            <a:r>
              <a:rPr lang="en-US" dirty="0">
                <a:solidFill>
                  <a:srgbClr val="2F5897"/>
                </a:solidFill>
              </a:rPr>
              <a:t>, Chunming Qiao</a:t>
            </a:r>
            <a:r>
              <a:rPr lang="en-US" altLang="ko-KR" dirty="0">
                <a:solidFill>
                  <a:srgbClr val="2F5897"/>
                </a:solidFill>
              </a:rPr>
              <a:t>*</a:t>
            </a:r>
            <a:r>
              <a:rPr lang="en-US" dirty="0">
                <a:solidFill>
                  <a:srgbClr val="2F5897"/>
                </a:solidFill>
              </a:rPr>
              <a:t> (Co-PI), Jing Gao</a:t>
            </a:r>
            <a:r>
              <a:rPr lang="en-US" altLang="ko-KR" dirty="0">
                <a:solidFill>
                  <a:srgbClr val="2F5897"/>
                </a:solidFill>
              </a:rPr>
              <a:t>*</a:t>
            </a:r>
            <a:r>
              <a:rPr lang="en-US" dirty="0">
                <a:solidFill>
                  <a:srgbClr val="2F5897"/>
                </a:solidFill>
              </a:rPr>
              <a:t> (Co-PI), Adel W. Sadek</a:t>
            </a:r>
            <a:r>
              <a:rPr lang="en-US" altLang="ko-KR" dirty="0">
                <a:solidFill>
                  <a:srgbClr val="2F5897"/>
                </a:solidFill>
              </a:rPr>
              <a:t>*</a:t>
            </a:r>
            <a:r>
              <a:rPr lang="en-US" dirty="0">
                <a:solidFill>
                  <a:srgbClr val="2F5897"/>
                </a:solidFill>
              </a:rPr>
              <a:t> (Co-PI), Alex Anas</a:t>
            </a:r>
            <a:r>
              <a:rPr lang="en-US" altLang="ko-KR" dirty="0">
                <a:solidFill>
                  <a:srgbClr val="2F5897"/>
                </a:solidFill>
              </a:rPr>
              <a:t>*</a:t>
            </a:r>
            <a:r>
              <a:rPr lang="en-US" dirty="0">
                <a:solidFill>
                  <a:srgbClr val="2F5897"/>
                </a:solidFill>
              </a:rPr>
              <a:t> (Co-PI), Athena Hutchins</a:t>
            </a:r>
            <a:r>
              <a:rPr lang="en-US" altLang="ko-KR" dirty="0">
                <a:solidFill>
                  <a:srgbClr val="2F5897"/>
                </a:solidFill>
              </a:rPr>
              <a:t>†</a:t>
            </a:r>
            <a:r>
              <a:rPr lang="en-US" dirty="0">
                <a:solidFill>
                  <a:srgbClr val="2F5897"/>
                </a:solidFill>
              </a:rPr>
              <a:t> (Partner), William Geary‡ (Partner), and Thomas George</a:t>
            </a:r>
            <a:r>
              <a:rPr lang="nn-NO" dirty="0">
                <a:solidFill>
                  <a:srgbClr val="2F5897"/>
                </a:solidFill>
              </a:rPr>
              <a:t>§</a:t>
            </a:r>
            <a:r>
              <a:rPr lang="en-US" dirty="0">
                <a:solidFill>
                  <a:srgbClr val="2F5897"/>
                </a:solidFill>
              </a:rPr>
              <a:t> (Partner)</a:t>
            </a:r>
          </a:p>
          <a:p>
            <a:r>
              <a:rPr lang="en-US" altLang="ko-KR" dirty="0">
                <a:solidFill>
                  <a:srgbClr val="2F5897"/>
                </a:solidFill>
              </a:rPr>
              <a:t>*</a:t>
            </a:r>
            <a:r>
              <a:rPr lang="en-US" dirty="0">
                <a:solidFill>
                  <a:srgbClr val="2F5897"/>
                </a:solidFill>
              </a:rPr>
              <a:t> State University of New York at Buffalo</a:t>
            </a:r>
          </a:p>
          <a:p>
            <a:r>
              <a:rPr lang="en-US" altLang="ko-KR" dirty="0">
                <a:solidFill>
                  <a:srgbClr val="2F5897"/>
                </a:solidFill>
              </a:rPr>
              <a:t>† </a:t>
            </a:r>
            <a:r>
              <a:rPr lang="en-US" dirty="0">
                <a:solidFill>
                  <a:srgbClr val="2F5897"/>
                </a:solidFill>
              </a:rPr>
              <a:t>Niagara International Transportation Technology Coalition (NITTEC)</a:t>
            </a:r>
          </a:p>
          <a:p>
            <a:r>
              <a:rPr lang="en-US" dirty="0">
                <a:solidFill>
                  <a:srgbClr val="2F5897"/>
                </a:solidFill>
              </a:rPr>
              <a:t>‡ Erie County Department of Public Works</a:t>
            </a:r>
          </a:p>
          <a:p>
            <a:r>
              <a:rPr lang="nn-NO" dirty="0">
                <a:solidFill>
                  <a:srgbClr val="2F5897"/>
                </a:solidFill>
              </a:rPr>
              <a:t>§ </a:t>
            </a:r>
            <a:r>
              <a:rPr lang="en-US" dirty="0">
                <a:solidFill>
                  <a:srgbClr val="2F5897"/>
                </a:solidFill>
              </a:rPr>
              <a:t>Niagara Frontier Transportation Authority (NFTA)</a:t>
            </a:r>
          </a:p>
          <a:p>
            <a:r>
              <a:rPr lang="en-US" dirty="0">
                <a:solidFill>
                  <a:srgbClr val="2F5897"/>
                </a:solidFill>
              </a:rPr>
              <a:t>https://www.cse.buffalo.edu/~lusu/scc.html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941095" y="-48126"/>
            <a:ext cx="8784138" cy="6970294"/>
            <a:chOff x="417095" y="64168"/>
            <a:chExt cx="8784138" cy="6970294"/>
          </a:xfrm>
        </p:grpSpPr>
        <p:sp>
          <p:nvSpPr>
            <p:cNvPr id="24" name="TextBox 23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410800" y="6248763"/>
              <a:ext cx="790433" cy="78569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3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8796" y="805882"/>
            <a:ext cx="53922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To make the acquisition and dissemination of </a:t>
            </a:r>
            <a:r>
              <a:rPr lang="en-US" dirty="0">
                <a:solidFill>
                  <a:srgbClr val="FF0000"/>
                </a:solidFill>
              </a:rPr>
              <a:t>road/traffic condition information</a:t>
            </a:r>
            <a:r>
              <a:rPr lang="en-US" dirty="0"/>
              <a:t> (traffic congestion, road surface defects, malfunctioning traffic regulation infrastructures) accurate, efficient, and timely.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Traditional road and traffic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Stationary Sensors</a:t>
            </a:r>
            <a:r>
              <a:rPr lang="en-US" dirty="0"/>
              <a:t> (e.g., inductive loop detectors, closed-circuit cameras)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Specialized probe vehicles</a:t>
            </a:r>
            <a:r>
              <a:rPr lang="en-US" dirty="0"/>
              <a:t> equipped with dedicated sensors (e.g., ground penetrating radar (GPR), 3D laser scanner).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Prohibitively high deployment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Impossible to achieve largescale deployment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road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Delayed information update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err="1">
                <a:solidFill>
                  <a:srgbClr val="FF0000"/>
                </a:solidFill>
              </a:rPr>
              <a:t>QuicRoad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Quality-of-information</a:t>
            </a:r>
            <a:r>
              <a:rPr lang="en-US" dirty="0"/>
              <a:t> aware </a:t>
            </a:r>
            <a:r>
              <a:rPr lang="en-US" dirty="0">
                <a:solidFill>
                  <a:srgbClr val="FF0000"/>
                </a:solidFill>
              </a:rPr>
              <a:t>crowdsourced</a:t>
            </a:r>
            <a:r>
              <a:rPr lang="en-US" dirty="0"/>
              <a:t> road sensing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Smartphones (GPS, accelerometer, compass, camera,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Social media.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Specialized sensor/vehicle/authority.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7876" y="5402862"/>
            <a:ext cx="3547441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b="1" dirty="0"/>
              <a:t>Figure 1: </a:t>
            </a:r>
            <a:r>
              <a:rPr lang="en-US" b="1" dirty="0" err="1"/>
              <a:t>QuicRoad</a:t>
            </a:r>
            <a:r>
              <a:rPr lang="en-US" b="1" dirty="0"/>
              <a:t> System Design</a:t>
            </a:r>
            <a:endParaRPr lang="en-US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49" y="778935"/>
            <a:ext cx="4036115" cy="45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8" y="2793876"/>
            <a:ext cx="4876799" cy="359322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6867921" y="1810992"/>
            <a:ext cx="914400" cy="612648"/>
          </a:xfrm>
          <a:prstGeom prst="wedgeRoundRectCallout">
            <a:avLst>
              <a:gd name="adj1" fmla="val 64651"/>
              <a:gd name="adj2" fmla="val 141941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8686888" y="1810992"/>
            <a:ext cx="914400" cy="612648"/>
          </a:xfrm>
          <a:prstGeom prst="wedgeRoundRectCallout">
            <a:avLst>
              <a:gd name="adj1" fmla="val -71639"/>
              <a:gd name="adj2" fmla="val 13953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Overview of the Proposed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1108226"/>
            <a:ext cx="42475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</a:rPr>
              <a:t>Task 1: </a:t>
            </a:r>
            <a:r>
              <a:rPr lang="en-US" sz="1600" b="1" dirty="0" err="1">
                <a:solidFill>
                  <a:srgbClr val="FF0000"/>
                </a:solidFill>
              </a:rPr>
              <a:t>QoI</a:t>
            </a:r>
            <a:r>
              <a:rPr lang="en-US" sz="1600" b="1" dirty="0">
                <a:solidFill>
                  <a:srgbClr val="FF0000"/>
                </a:solidFill>
              </a:rPr>
              <a:t>-Aware Information Integration </a:t>
            </a:r>
            <a:r>
              <a:rPr lang="en-US" sz="1600" dirty="0"/>
              <a:t>Infer </a:t>
            </a:r>
            <a:r>
              <a:rPr lang="en-US" sz="1600" dirty="0">
                <a:solidFill>
                  <a:srgbClr val="FF0000"/>
                </a:solidFill>
              </a:rPr>
              <a:t>true values</a:t>
            </a:r>
            <a:r>
              <a:rPr lang="en-US" sz="1600" dirty="0"/>
              <a:t> of the observed objects or events from the noisy information provided by the </a:t>
            </a:r>
            <a:r>
              <a:rPr lang="en-US" sz="1600" dirty="0">
                <a:solidFill>
                  <a:srgbClr val="FF0000"/>
                </a:solidFill>
              </a:rPr>
              <a:t>unreliable</a:t>
            </a:r>
            <a:r>
              <a:rPr lang="en-US" sz="1600" dirty="0"/>
              <a:t> human-carried smart devices or social media users.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</a:rPr>
              <a:t>Task 2: Integrating Social Media Information with Mobile Sensing Data                    </a:t>
            </a:r>
            <a:r>
              <a:rPr lang="en-US" sz="1600" dirty="0"/>
              <a:t>Integrate </a:t>
            </a:r>
            <a:r>
              <a:rPr lang="en-US" sz="1600" dirty="0">
                <a:solidFill>
                  <a:srgbClr val="FF0000"/>
                </a:solidFill>
              </a:rPr>
              <a:t>social media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information</a:t>
            </a:r>
            <a:r>
              <a:rPr lang="en-US" sz="1600" dirty="0"/>
              <a:t> with mobile sensing data to construct a more complete and accurate view of road condition.</a:t>
            </a: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</a:rPr>
              <a:t>Task 3: Socioeconomic Impact of the Proposed Research</a:t>
            </a:r>
            <a:r>
              <a:rPr lang="en-US" dirty="0">
                <a:solidFill>
                  <a:srgbClr val="FF0000"/>
                </a:solidFill>
              </a:rPr>
              <a:t>                               </a:t>
            </a:r>
            <a:r>
              <a:rPr lang="en-US" sz="1600" dirty="0"/>
              <a:t>Explore whether and to what degree the road sensing information provided by the proposed system would </a:t>
            </a:r>
            <a:r>
              <a:rPr lang="en-US" sz="1600" dirty="0">
                <a:solidFill>
                  <a:srgbClr val="FF0000"/>
                </a:solidFill>
              </a:rPr>
              <a:t>change the social behavior of the crowd</a:t>
            </a:r>
            <a:r>
              <a:rPr lang="en-US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</a:rPr>
              <a:t>Task 4: System Deployment with Local Community Engagement.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38" y="994029"/>
            <a:ext cx="2139576" cy="1633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729" y="994029"/>
            <a:ext cx="2127803" cy="16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 and Next Steps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0" y="1326995"/>
            <a:ext cx="801815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Status: </a:t>
            </a:r>
            <a:r>
              <a:rPr lang="en-US" sz="2400" dirty="0"/>
              <a:t>Develop a Quality of Information Aware Information Integration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Motivation: </a:t>
            </a:r>
            <a:r>
              <a:rPr lang="en-US" sz="2000" dirty="0"/>
              <a:t>Individual sensors are unreliable (poor sensor quality, incomplete view, environment noise), so aggregating observations from multiple sensors that observe the same entity can help find the true value.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Challenge: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reliability</a:t>
            </a:r>
            <a:r>
              <a:rPr lang="en-US" sz="2000" dirty="0"/>
              <a:t> of each sensor should be taken into account when aggregating the observations. however, the reliability information is usually </a:t>
            </a:r>
            <a:r>
              <a:rPr lang="en-US" sz="2000" dirty="0">
                <a:solidFill>
                  <a:srgbClr val="FF0000"/>
                </a:solidFill>
              </a:rPr>
              <a:t>unknown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a priori</a:t>
            </a:r>
            <a:r>
              <a:rPr lang="en-US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</a:rPr>
              <a:t>Principle:</a:t>
            </a:r>
            <a:r>
              <a:rPr lang="en-US" altLang="zh-CN" sz="2000" dirty="0"/>
              <a:t> Infer both </a:t>
            </a:r>
            <a:r>
              <a:rPr lang="en-US" altLang="zh-CN" sz="2000" dirty="0">
                <a:solidFill>
                  <a:srgbClr val="FF0000"/>
                </a:solidFill>
              </a:rPr>
              <a:t>truth</a:t>
            </a:r>
            <a:r>
              <a:rPr lang="en-US" altLang="zh-CN" sz="2000" dirty="0"/>
              <a:t> and </a:t>
            </a:r>
            <a:r>
              <a:rPr lang="en-US" altLang="zh-CN" sz="2000" dirty="0">
                <a:solidFill>
                  <a:srgbClr val="FF0000"/>
                </a:solidFill>
              </a:rPr>
              <a:t>sensor reliability</a:t>
            </a:r>
            <a:r>
              <a:rPr lang="en-US" altLang="zh-CN" sz="2000" dirty="0"/>
              <a:t> simultaneously.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zh-CN" dirty="0"/>
              <a:t>A sensor is </a:t>
            </a:r>
            <a:r>
              <a:rPr lang="en-US" altLang="zh-CN" dirty="0">
                <a:solidFill>
                  <a:srgbClr val="FF0000"/>
                </a:solidFill>
              </a:rPr>
              <a:t>reliable</a:t>
            </a:r>
            <a:r>
              <a:rPr lang="en-US" altLang="zh-CN" dirty="0"/>
              <a:t> if it provides many pieces of </a:t>
            </a:r>
            <a:r>
              <a:rPr lang="en-US" altLang="zh-CN" dirty="0">
                <a:solidFill>
                  <a:srgbClr val="FF0000"/>
                </a:solidFill>
              </a:rPr>
              <a:t>true information</a:t>
            </a:r>
            <a:r>
              <a:rPr lang="en-US" altLang="zh-CN" dirty="0"/>
              <a:t>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zh-CN" dirty="0"/>
              <a:t>A piece of information is likely to be </a:t>
            </a:r>
            <a:r>
              <a:rPr lang="en-US" altLang="zh-CN" dirty="0">
                <a:solidFill>
                  <a:srgbClr val="FF0000"/>
                </a:solidFill>
              </a:rPr>
              <a:t>true</a:t>
            </a:r>
            <a:r>
              <a:rPr lang="en-US" altLang="zh-CN" dirty="0"/>
              <a:t> if it is provided by many </a:t>
            </a:r>
            <a:r>
              <a:rPr lang="en-US" altLang="zh-CN" dirty="0">
                <a:solidFill>
                  <a:srgbClr val="FF0000"/>
                </a:solidFill>
              </a:rPr>
              <a:t>reliable sensors</a:t>
            </a:r>
            <a:r>
              <a:rPr lang="en-US" altLang="zh-CN" dirty="0"/>
              <a:t>.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</a:rPr>
              <a:t>Next Steps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Build and deploy road sensing systems to collect data.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Apply the proposed framework to the collected data.</a:t>
            </a:r>
          </a:p>
        </p:txBody>
      </p:sp>
    </p:spTree>
    <p:extLst>
      <p:ext uri="{BB962C8B-B14F-4D97-AF65-F5344CB8AC3E}">
        <p14:creationId xmlns:p14="http://schemas.microsoft.com/office/powerpoint/2010/main" val="4425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5000"/>
    </mc:Choice>
    <mc:Fallback xmlns="">
      <p:transition spd="slow" advTm="6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510</Words>
  <Application>Microsoft Office PowerPoint</Application>
  <PresentationFormat>Widescreen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맑은 고딕</vt:lpstr>
      <vt:lpstr>Arial</vt:lpstr>
      <vt:lpstr>Calibri</vt:lpstr>
      <vt:lpstr>Calibri Light</vt:lpstr>
      <vt:lpstr>Wingdings</vt:lpstr>
      <vt:lpstr>Office Theme</vt:lpstr>
      <vt:lpstr>PowerPoint Presentation</vt:lpstr>
      <vt:lpstr>Project Aims</vt:lpstr>
      <vt:lpstr>Overview of the Proposed Research</vt:lpstr>
      <vt:lpstr>Status of the Project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11</cp:revision>
  <dcterms:created xsi:type="dcterms:W3CDTF">2018-04-05T18:21:39Z</dcterms:created>
  <dcterms:modified xsi:type="dcterms:W3CDTF">2018-04-05T18:58:24Z</dcterms:modified>
</cp:coreProperties>
</file>