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4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</a:p>
          <a:p>
            <a:endParaRPr lang="en-US" b="1" dirty="0"/>
          </a:p>
          <a:p>
            <a:r>
              <a:rPr lang="en-US" b="1" dirty="0"/>
              <a:t>ANU COMMENT TO SHASHI: The multi-infrastructure modeling is coming from the SRN, and I will lead that effort as I am leading that in the SRN. There are very few people who have breadth and depth on all 7 </a:t>
            </a:r>
            <a:r>
              <a:rPr lang="en-US" b="1" dirty="0" err="1"/>
              <a:t>infrastructrue</a:t>
            </a:r>
            <a:r>
              <a:rPr lang="en-US" b="1" dirty="0"/>
              <a:t> sectors – that Theme 3 will be led by me, with various faculty providing scenarios.. </a:t>
            </a:r>
          </a:p>
          <a:p>
            <a:r>
              <a:rPr lang="en-US" b="1" dirty="0"/>
              <a:t>This is the major intersection of SRN &amp; SCC. The SCC budget alone would not enable any of the data in Theme 1 or the Modeling in Theme 3 to be done. SCC is leveraging significantly on SRN as NSF also knows, and I suspect appreciates a 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6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0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atial.cs.umn.edu/Project/smart-city/index.html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atial.cs.umn.edu/Project/smart-city/index.html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400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59822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2018 NSF SMART AND CONNECTED COMMUNITIES PI MEETING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5C280-BF33-F646-B19A-2FCF7D307EB4}"/>
              </a:ext>
            </a:extLst>
          </p:cNvPr>
          <p:cNvSpPr/>
          <p:nvPr/>
        </p:nvSpPr>
        <p:spPr>
          <a:xfrm>
            <a:off x="1473362" y="381797"/>
            <a:ext cx="86456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S&amp;CC-IRG Track 1: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Connecting the Smart-City Paradigm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with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Sustainable Urban Infrastructure Systems Framework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 Advance Equity in Communities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NSF Award #1737633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3EF77-76EB-0B4D-83FF-F558FCCA92A3}"/>
              </a:ext>
            </a:extLst>
          </p:cNvPr>
          <p:cNvSpPr txBox="1"/>
          <p:nvPr/>
        </p:nvSpPr>
        <p:spPr>
          <a:xfrm>
            <a:off x="2435619" y="4427545"/>
            <a:ext cx="6764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Website: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6"/>
              </a:rPr>
              <a:t>http://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  <a:hlinkClick r:id="rId6"/>
              </a:rPr>
              <a:t>www.spatial.cs.umn.edu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6"/>
              </a:rPr>
              <a:t>/Project/smart-city/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  <a:hlinkClick r:id="rId6"/>
              </a:rPr>
              <a:t>index.html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8482" y="2090960"/>
            <a:ext cx="6005317" cy="2443965"/>
            <a:chOff x="202910" y="4015240"/>
            <a:chExt cx="6005317" cy="2443965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202911" y="4361235"/>
              <a:ext cx="5689599" cy="9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02910" y="4015240"/>
              <a:ext cx="6005317" cy="2443965"/>
              <a:chOff x="304799" y="3124201"/>
              <a:chExt cx="6005317" cy="24439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09600" y="42672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6009" y="3506063"/>
                <a:ext cx="5984107" cy="206210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S.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Shekhar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&amp;  A.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Ramaswami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Co-Leads, Univ. of Minnesota</a:t>
                </a:r>
                <a:endParaRPr lang="en-US" sz="1600" i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J. Marshall,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University of Washington</a:t>
                </a: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V.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Merwade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Purdue University</a:t>
                </a: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R.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Feiock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Florida State University</a:t>
                </a: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J. Brown, D.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Dalbotten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R. Johns, J. Cao, F.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Douma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L.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Kne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University of Minnesota</a:t>
                </a:r>
              </a:p>
              <a:p>
                <a:pPr>
                  <a:buSzPct val="25000"/>
                </a:pPr>
                <a:endParaRPr lang="en-US" sz="1600" i="1" dirty="0">
                  <a:latin typeface="Garamond" charset="0"/>
                  <a:ea typeface="Garamond" charset="0"/>
                  <a:cs typeface="Garamond" charset="0"/>
                </a:endParaRPr>
              </a:p>
              <a:p>
                <a:pPr marL="91440" indent="-182880">
                  <a:buSzPct val="25000"/>
                  <a:buFont typeface="Arial" charset="0"/>
                  <a:buChar char="•"/>
                </a:pPr>
                <a:endParaRPr lang="en-US" sz="1600" i="1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4799" y="3124201"/>
                <a:ext cx="5689600" cy="2266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2691" y="3141155"/>
                <a:ext cx="5517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Team Composition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065043" y="4890314"/>
            <a:ext cx="7239001" cy="587300"/>
            <a:chOff x="2590800" y="6194500"/>
            <a:chExt cx="7239001" cy="587300"/>
          </a:xfrm>
        </p:grpSpPr>
        <p:pic>
          <p:nvPicPr>
            <p:cNvPr id="34" name="Shape 250" descr="http://a3.twimg.com/profile_images/132382039/01M_normal.gif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90800" y="6210300"/>
              <a:ext cx="477742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Shape 258" descr="flo1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60741" y="6204197"/>
              <a:ext cx="369529" cy="540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Shape 259" descr="pur2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81516" y="6244307"/>
              <a:ext cx="547383" cy="500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Shape 260" descr="washing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29000" y="6231293"/>
              <a:ext cx="463730" cy="465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Shape 256" descr="saintpaul.jp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29402" y="6210300"/>
              <a:ext cx="690070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Shape 265" descr="MetroLab_2Color_Horizontal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915401" y="6324600"/>
              <a:ext cx="9144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266" descr="minn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019800" y="6194500"/>
              <a:ext cx="477742" cy="49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267" descr="tallahassee4.jpg"/>
            <p:cNvPicPr preferRelativeResize="0"/>
            <p:nvPr/>
          </p:nvPicPr>
          <p:blipFill rotWithShape="1">
            <a:blip r:embed="rId14">
              <a:alphaModFix/>
            </a:blip>
            <a:srcRect t="28570" b="21430"/>
            <a:stretch/>
          </p:blipFill>
          <p:spPr>
            <a:xfrm>
              <a:off x="7543801" y="6375400"/>
              <a:ext cx="902401" cy="25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Picture Placeholder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0" b="31790"/>
          <a:stretch>
            <a:fillRect/>
          </a:stretch>
        </p:blipFill>
        <p:spPr>
          <a:xfrm>
            <a:off x="3395562" y="5603074"/>
            <a:ext cx="4936422" cy="11984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3" y="4766099"/>
            <a:ext cx="875568" cy="7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788089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 : Accomplishments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28600" y="877711"/>
            <a:ext cx="11863383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Kick-off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meetings with community partners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: Minneapolis, Hennepin County, and Tallahassee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Theme 1 &amp; 4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Worked with Minneapolis &amp; SHC SRN to design a neighborhood level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well-being survey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(Theme 1)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Developed framework for SEIU-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WHEe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database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added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public &amp; community partner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(Theme 1).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Collected 80% of the data needed for the surface-groundwater flood prediction model (Theme 1 &amp; 4).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Obtained tree inventory for the City of St. Paul and the University of Minnesota.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Acquired parcel level housing characteristic, sales information, natural gas consumption, water consumption, spatial/land use, and voting characteristics data for Tallahassee/Leon County (Theme 1).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Assembled a network of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partners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implement the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Citizen Science curriculum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modules (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Theme 4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Advertised Citizen Science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summer teacher workshop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Minneapolis Public Schools;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Theme 4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0" b="10440"/>
          <a:stretch/>
        </p:blipFill>
        <p:spPr>
          <a:xfrm>
            <a:off x="128585" y="4491008"/>
            <a:ext cx="4572284" cy="17945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58005" y="4139768"/>
            <a:ext cx="2243470" cy="2497005"/>
            <a:chOff x="948675" y="4316491"/>
            <a:chExt cx="2243470" cy="2497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C147BE-7B22-4FFD-9EDA-C45B8095A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88" y="5194491"/>
              <a:ext cx="2008445" cy="1406333"/>
            </a:xfrm>
            <a:prstGeom prst="rect">
              <a:avLst/>
            </a:prstGeom>
          </p:spPr>
        </p:pic>
        <p:pic>
          <p:nvPicPr>
            <p:cNvPr id="6" name="Picture 5" descr="Image result for ash borer">
              <a:extLst>
                <a:ext uri="{FF2B5EF4-FFF2-40B4-BE49-F238E27FC236}">
                  <a16:creationId xmlns:a16="http://schemas.microsoft.com/office/drawing/2014/main" id="{FDD932AE-6587-4560-ACB2-171E3DE24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70" y="4316491"/>
              <a:ext cx="1603063" cy="83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D78666-511F-4F1A-887E-7E630442BB6D}"/>
                </a:ext>
              </a:extLst>
            </p:cNvPr>
            <p:cNvSpPr/>
            <p:nvPr/>
          </p:nvSpPr>
          <p:spPr>
            <a:xfrm>
              <a:off x="948675" y="6598052"/>
              <a:ext cx="224347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i="1"/>
                <a:t>Source: MPR News, Roanoke Times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6EBF7B-77BB-48A2-9D44-08899B507E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83" r="16787"/>
          <a:stretch/>
        </p:blipFill>
        <p:spPr>
          <a:xfrm>
            <a:off x="6913167" y="4139768"/>
            <a:ext cx="3437425" cy="24095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412325" y="5558541"/>
            <a:ext cx="1679659" cy="726993"/>
            <a:chOff x="7384073" y="4873687"/>
            <a:chExt cx="1679659" cy="7269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BB3B3-06A2-4143-85D7-E508D2CE61EA}"/>
                </a:ext>
              </a:extLst>
            </p:cNvPr>
            <p:cNvSpPr/>
            <p:nvPr/>
          </p:nvSpPr>
          <p:spPr bwMode="auto">
            <a:xfrm>
              <a:off x="7384074" y="4873688"/>
              <a:ext cx="1679658" cy="7269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992CCD5-5DC1-4489-B19E-7D16AA4E8C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69732" y="5152355"/>
              <a:ext cx="1394000" cy="44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68" indent="-25716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199" indent="-21430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857228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200120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543012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03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795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686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577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/>
                <a:t>Tree canopy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E68FE-517B-48A5-8DB3-AA6FF4BA5ADA}"/>
                </a:ext>
              </a:extLst>
            </p:cNvPr>
            <p:cNvSpPr/>
            <p:nvPr/>
          </p:nvSpPr>
          <p:spPr bwMode="auto">
            <a:xfrm>
              <a:off x="7466017" y="5197184"/>
              <a:ext cx="249653" cy="249653"/>
            </a:xfrm>
            <a:prstGeom prst="ellipse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5C64212-4D21-4841-88AE-03E3195BB7D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84073" y="4873687"/>
              <a:ext cx="1026855" cy="44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68" indent="-25716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199" indent="-21430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857228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200120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543012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03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795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686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577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sz="1400" b="1" kern="0"/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0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What is Next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85750" y="784226"/>
            <a:ext cx="11301412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Complete the SEIU-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WHEe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database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Work with community Partners to finish populating the database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Near-real time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flood modelling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Parameterize the model,  Acquire streamflow and rainfall data, Calibrate model using observed data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Spatial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green infrastructure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analysis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Process high spatial resolution LiDAR and high temporal resolution satellite imagery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Incorporate ash tree features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Effect of spatial partitioning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 statistical measures of inequality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Evaluate statistical measures, metrics with real data and assess point data and aggregate data. 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Identify real world relevant use-cases for real-time spatial patterns and mine identified spatial patterns.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Equity-first planning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Develop instruments for baseline measures of policy planning stakeholders 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Organize a Tallahassee stakeholder meeting with workshop on measuring livability at FSU in October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Citizen science curriculum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development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Complete curriculum development, Further website development for Citizen Science component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Strengthen connections with schools, Minneapolis Public Schools teachers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Finalize logistics for Citizen Science summer teacher workshop</a:t>
            </a:r>
          </a:p>
        </p:txBody>
      </p:sp>
    </p:spTree>
    <p:extLst>
      <p:ext uri="{BB962C8B-B14F-4D97-AF65-F5344CB8AC3E}">
        <p14:creationId xmlns:p14="http://schemas.microsoft.com/office/powerpoint/2010/main" val="19842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0"/>
    </mc:Choice>
    <mc:Fallback xmlns="">
      <p:transition spd="slow" advClick="0" advTm="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400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59822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2018 NSF SMART AND CONNECTED COMMUNITIES PI MEETING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5C280-BF33-F646-B19A-2FCF7D307EB4}"/>
              </a:ext>
            </a:extLst>
          </p:cNvPr>
          <p:cNvSpPr/>
          <p:nvPr/>
        </p:nvSpPr>
        <p:spPr>
          <a:xfrm>
            <a:off x="1473362" y="381797"/>
            <a:ext cx="86456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S&amp;CC-IRG Track 1: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Connecting the Smart-City Paradigm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with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Sustainable Urban Infrastructure Systems Framework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 Advance Equity in Communities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NSF Award #1737633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3EF77-76EB-0B4D-83FF-F558FCCA92A3}"/>
              </a:ext>
            </a:extLst>
          </p:cNvPr>
          <p:cNvSpPr txBox="1"/>
          <p:nvPr/>
        </p:nvSpPr>
        <p:spPr>
          <a:xfrm>
            <a:off x="2435619" y="4427545"/>
            <a:ext cx="6764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Website: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6"/>
              </a:rPr>
              <a:t>http://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  <a:hlinkClick r:id="rId6"/>
              </a:rPr>
              <a:t>www.spatial.cs.umn.edu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6"/>
              </a:rPr>
              <a:t>/Project/smart-city/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  <a:hlinkClick r:id="rId6"/>
              </a:rPr>
              <a:t>index.html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8482" y="2090960"/>
            <a:ext cx="6005317" cy="2443965"/>
            <a:chOff x="202910" y="4015240"/>
            <a:chExt cx="6005317" cy="2443965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202911" y="4361235"/>
              <a:ext cx="5689599" cy="9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02910" y="4015240"/>
              <a:ext cx="6005317" cy="2443965"/>
              <a:chOff x="304799" y="3124201"/>
              <a:chExt cx="6005317" cy="24439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09600" y="42672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6009" y="3506063"/>
                <a:ext cx="5984107" cy="206210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S.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Shekhar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&amp;  A.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Ramaswami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Co-Leads, Univ. of Minnesota</a:t>
                </a:r>
                <a:endParaRPr lang="en-US" sz="1600" i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J. Marshall,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University of Washington</a:t>
                </a: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V.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Merwade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Purdue University</a:t>
                </a: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R.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Feiock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Florida State University</a:t>
                </a:r>
              </a:p>
              <a:p>
                <a:pPr marL="91440" indent="-91440">
                  <a:buSzPct val="75000"/>
                  <a:buFont typeface="Wingdings" charset="2"/>
                  <a:buChar char="§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J. Brown, D.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Dalbotten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R. Johns, J. Cao, F.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Douma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L.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Kne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:r>
                  <a:rPr lang="en-US" sz="1600" i="1" dirty="0">
                    <a:latin typeface="Arial" charset="0"/>
                    <a:ea typeface="Arial" charset="0"/>
                    <a:cs typeface="Arial" charset="0"/>
                  </a:rPr>
                  <a:t>University of Minnesota</a:t>
                </a:r>
              </a:p>
              <a:p>
                <a:pPr>
                  <a:buSzPct val="25000"/>
                </a:pPr>
                <a:endParaRPr lang="en-US" sz="1600" i="1" dirty="0">
                  <a:latin typeface="Garamond" charset="0"/>
                  <a:ea typeface="Garamond" charset="0"/>
                  <a:cs typeface="Garamond" charset="0"/>
                </a:endParaRPr>
              </a:p>
              <a:p>
                <a:pPr marL="91440" indent="-182880">
                  <a:buSzPct val="25000"/>
                  <a:buFont typeface="Arial" charset="0"/>
                  <a:buChar char="•"/>
                </a:pPr>
                <a:endParaRPr lang="en-US" sz="1600" i="1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4799" y="3124201"/>
                <a:ext cx="5689600" cy="2266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2691" y="3141155"/>
                <a:ext cx="5517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Team Composition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186683" y="2033808"/>
            <a:ext cx="6005317" cy="2448368"/>
            <a:chOff x="202910" y="4015240"/>
            <a:chExt cx="6005317" cy="2448368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202911" y="4361235"/>
              <a:ext cx="5689599" cy="9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202910" y="4015240"/>
              <a:ext cx="6005317" cy="2448368"/>
              <a:chOff x="304799" y="3124201"/>
              <a:chExt cx="6005317" cy="244836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09600" y="42672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6009" y="3448911"/>
                <a:ext cx="5984107" cy="21236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B.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Hjelle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&amp; K. Mayell, Minneapolis (Public Works) 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M.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Ohlsen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Tallahassee (Utilities) 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Carl Michaud, Hennepin county (Public Works)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Matt Larson, St. Paul 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C.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Ellingson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&amp; B. Stretch, Minneapolis Public Schools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A.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Fyfie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ICLEI-USA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T.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Macgalliard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Intl. City/County Management Association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B. Levine, </a:t>
                </a:r>
                <a:r>
                  <a:rPr lang="en-US" sz="1600" dirty="0" err="1">
                    <a:latin typeface="Arial" charset="0"/>
                    <a:ea typeface="Arial" charset="0"/>
                    <a:cs typeface="Arial" charset="0"/>
                  </a:rPr>
                  <a:t>MetroLab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Network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799" y="3124201"/>
                <a:ext cx="5689600" cy="23235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82691" y="3141155"/>
                <a:ext cx="5517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Community Partners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065043" y="4890314"/>
            <a:ext cx="7239001" cy="587300"/>
            <a:chOff x="2590800" y="6194500"/>
            <a:chExt cx="7239001" cy="587300"/>
          </a:xfrm>
        </p:grpSpPr>
        <p:pic>
          <p:nvPicPr>
            <p:cNvPr id="34" name="Shape 250" descr="http://a3.twimg.com/profile_images/132382039/01M_normal.gif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90800" y="6210300"/>
              <a:ext cx="477742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Shape 258" descr="flo1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60741" y="6204197"/>
              <a:ext cx="369529" cy="540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Shape 259" descr="pur2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81516" y="6244307"/>
              <a:ext cx="547383" cy="500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Shape 260" descr="washing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29000" y="6231293"/>
              <a:ext cx="463730" cy="465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Shape 256" descr="saintpaul.jp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29402" y="6210300"/>
              <a:ext cx="690070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Shape 265" descr="MetroLab_2Color_Horizontal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915401" y="6324600"/>
              <a:ext cx="9144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266" descr="minn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019800" y="6194500"/>
              <a:ext cx="477742" cy="49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267" descr="tallahassee4.jpg"/>
            <p:cNvPicPr preferRelativeResize="0"/>
            <p:nvPr/>
          </p:nvPicPr>
          <p:blipFill rotWithShape="1">
            <a:blip r:embed="rId14">
              <a:alphaModFix/>
            </a:blip>
            <a:srcRect t="28570" b="21430"/>
            <a:stretch/>
          </p:blipFill>
          <p:spPr>
            <a:xfrm>
              <a:off x="7543801" y="6375400"/>
              <a:ext cx="902401" cy="25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Picture Placeholder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0" b="31790"/>
          <a:stretch>
            <a:fillRect/>
          </a:stretch>
        </p:blipFill>
        <p:spPr>
          <a:xfrm>
            <a:off x="3395562" y="5603074"/>
            <a:ext cx="4936422" cy="11984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3" y="4766099"/>
            <a:ext cx="875568" cy="7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778669" y="105079"/>
            <a:ext cx="10429875" cy="629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Objectives &amp; Overarching Questions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28601" y="734831"/>
            <a:ext cx="115300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Understand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spatial equity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(e) </a:t>
            </a:r>
            <a:r>
              <a:rPr lang="en-US" dirty="0">
                <a:solidFill>
                  <a:srgbClr val="00B05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in the context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of </a:t>
            </a:r>
            <a:r>
              <a:rPr lang="en-US" dirty="0">
                <a:solidFill>
                  <a:srgbClr val="0070C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7 basic infrastructure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provisioning 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and related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wellbeing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), health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H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), and environment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E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 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outcomes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 in cities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WHE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Advance all four </a:t>
            </a:r>
            <a:r>
              <a:rPr lang="en-US" dirty="0" err="1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WHEe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 outcomes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using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smart spatial infrastructure planning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in cities.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Address two inter-connected overarching research questions (RQs)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778669" y="105079"/>
            <a:ext cx="10429875" cy="629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Objectives &amp; Overarching Questions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28601" y="734831"/>
            <a:ext cx="115300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Understand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spatial equity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(e) </a:t>
            </a:r>
            <a:r>
              <a:rPr lang="en-US" dirty="0">
                <a:solidFill>
                  <a:srgbClr val="00B05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in the context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of </a:t>
            </a:r>
            <a:r>
              <a:rPr lang="en-US" dirty="0">
                <a:solidFill>
                  <a:srgbClr val="0070C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7 basic infrastructure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provisioning 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and related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wellbeing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), health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H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), and environment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E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 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outcomes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 in cities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WHE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Advance all four </a:t>
            </a:r>
            <a:r>
              <a:rPr lang="en-US" dirty="0" err="1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WHEe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 outcomes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using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smart spatial infrastructure planning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in cities.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Address two inter-connected overarching research questions (RQs)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RQ1: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How can we better 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understand spatial equity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(including inequality and fairness) in the context of 7 basic infrastructure provisioning and related wellbeing (W), health (H), environment (E) outcomes in cities (WHE)? (Note: Equity, e,  is explored as the spatial distribution of the WHE outcomes and their correlates with SEIU parameters)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778669" y="105079"/>
            <a:ext cx="10429875" cy="629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Objectives &amp; Overarching Questions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28601" y="734831"/>
            <a:ext cx="115300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Understand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spatial equity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(e) </a:t>
            </a:r>
            <a:r>
              <a:rPr lang="en-US" dirty="0">
                <a:solidFill>
                  <a:srgbClr val="00B05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in the context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of </a:t>
            </a:r>
            <a:r>
              <a:rPr lang="en-US" dirty="0">
                <a:solidFill>
                  <a:srgbClr val="0070C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7 basic infrastructure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provisioning 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and related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wellbeing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), health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H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), and environment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E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 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outcomes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 in cities (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WHE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Advance all four </a:t>
            </a:r>
            <a:r>
              <a:rPr lang="en-US" dirty="0" err="1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WHEe</a:t>
            </a:r>
            <a:r>
              <a:rPr lang="en-US" dirty="0">
                <a:solidFill>
                  <a:srgbClr val="7030A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 outcomes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using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smart spatial infrastructure planning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in cities.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Address two inter-connected overarching research questions (RQs)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RQ1: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How can we better 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understand spatial equity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(including inequality and fairness) in the context of 7 basic infrastructure provisioning and related wellbeing (W), health (H), environment (E) outcomes in cities (WHE)? (Note: Equity, e,  is explored as the spatial distribution of the WHE outcomes and their correlates with SEIU parameters)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RQ2: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Given the </a:t>
            </a: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opportunity of transformative smart infrastructures on-horizon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(e.g. smart electricity grid, autonomous vehicles) and their interactions with land use, buildings, solar PV deployment, urban farming and green infrastructure to </a:t>
            </a: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manage climate risks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can </a:t>
            </a: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smart spatial infrastructure planning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cities, initiated today, encompassing all 7 physical infrastructure sectors,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advance all four </a:t>
            </a:r>
            <a:r>
              <a:rPr lang="en-US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WHEe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outcomes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? In particular, </a:t>
            </a:r>
            <a:r>
              <a:rPr lang="en-US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how does an equity first approach differ from conventional approaches that focus on  “average” outcomes</a:t>
            </a:r>
            <a:r>
              <a:rPr lang="en-US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85976" y="0"/>
            <a:ext cx="7708853" cy="629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Project Approach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28601" y="691967"/>
            <a:ext cx="11687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Approach in collaboration of Community Partners</a:t>
            </a:r>
          </a:p>
          <a:p>
            <a:pPr marL="742950" lvl="1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Comprehensive fine </a:t>
            </a:r>
            <a:r>
              <a:rPr lang="en-US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intra-urban scale data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(SEIU-EHW parameters in Figure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22222"/>
              </a:solidFill>
              <a:highlight>
                <a:srgbClr val="FFFFFF"/>
              </a:highlight>
              <a:latin typeface="Arial" charset="0"/>
              <a:ea typeface="Arial" charset="0"/>
              <a:cs typeface="Arial" charset="0"/>
              <a:sym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202" y="2918774"/>
            <a:ext cx="7331254" cy="3002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72202" y="2914640"/>
            <a:ext cx="7408589" cy="3375627"/>
            <a:chOff x="76200" y="2192121"/>
            <a:chExt cx="6179556" cy="243542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192121"/>
              <a:ext cx="6115050" cy="212407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9040" y="4361080"/>
              <a:ext cx="5876716" cy="2664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Figure 1. Complex Interactions among SEIU and EHW parameters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85976" y="0"/>
            <a:ext cx="7708853" cy="629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Project Approach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28601" y="691967"/>
            <a:ext cx="11687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Approach </a:t>
            </a:r>
            <a:r>
              <a:rPr lang="en-US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charset="0"/>
                <a:ea typeface="Arial" charset="0"/>
                <a:cs typeface="Arial" charset="0"/>
                <a:sym typeface="Times New Roman"/>
              </a:rPr>
              <a:t>in collaboration of Community Partners</a:t>
            </a:r>
          </a:p>
          <a:p>
            <a:pPr marL="742950" lvl="1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Comprehensive fine </a:t>
            </a:r>
            <a:r>
              <a:rPr lang="en-US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intra-urban scale data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(SEIU-EHW parameters in Figure 1)</a:t>
            </a:r>
          </a:p>
          <a:p>
            <a:pPr marL="742950" lvl="1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Spatial Data Science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understand relationships (Figure 2).</a:t>
            </a:r>
          </a:p>
          <a:p>
            <a:pPr marL="742950" lvl="1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Model &amp; visualize multi-infrastructure </a:t>
            </a: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spatial smart city futures </a:t>
            </a:r>
          </a:p>
          <a:p>
            <a:pPr marL="742950" lvl="1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Knowledge co-production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theories, science and practice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22222"/>
              </a:solidFill>
              <a:highlight>
                <a:srgbClr val="FFFFFF"/>
              </a:highlight>
              <a:latin typeface="Arial" charset="0"/>
              <a:ea typeface="Arial" charset="0"/>
              <a:cs typeface="Arial" charset="0"/>
              <a:sym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202" y="2918774"/>
            <a:ext cx="7331254" cy="3002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 b="4724"/>
          <a:stretch/>
        </p:blipFill>
        <p:spPr>
          <a:xfrm>
            <a:off x="8061555" y="3034793"/>
            <a:ext cx="3454170" cy="265162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858125" y="2914641"/>
            <a:ext cx="3812269" cy="3011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15644" y="5887199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Figure 2. Spatial Patterns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72202" y="2914640"/>
            <a:ext cx="7408589" cy="3375627"/>
            <a:chOff x="76200" y="2192121"/>
            <a:chExt cx="6179556" cy="243542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192121"/>
              <a:ext cx="6115050" cy="212407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9040" y="4361080"/>
              <a:ext cx="5876716" cy="2664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Figure 1. Complex Interactions among SEIU and EHW parameters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5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85976" y="114300"/>
            <a:ext cx="7708853" cy="629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Four </a:t>
            </a:r>
            <a:r>
              <a:rPr lang="en-US" sz="4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Themes</a:t>
            </a:r>
          </a:p>
        </p:txBody>
      </p:sp>
      <p:pic>
        <p:nvPicPr>
          <p:cNvPr id="22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1670426"/>
            <a:ext cx="11687175" cy="375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886826" y="2614613"/>
            <a:ext cx="2743199" cy="628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15413" y="128304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Leverages 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the SHC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338" y="135434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Leverages the SHC SRN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826" y="5986292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Note: SHC 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= Sustainable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Healthy Cities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	   SRN = Sustainability 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12288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0"/>
    </mc:Choice>
    <mc:Fallback xmlns="">
      <p:transition spd="slow" advClick="0" advTm="5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788089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 : Accomplishments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D5BD0-A977-1345-A37F-59ED0908DD1C}"/>
              </a:ext>
            </a:extLst>
          </p:cNvPr>
          <p:cNvSpPr txBox="1"/>
          <p:nvPr/>
        </p:nvSpPr>
        <p:spPr>
          <a:xfrm>
            <a:off x="228600" y="877711"/>
            <a:ext cx="11863383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Kick-off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meetings with community partners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: Minneapolis, Hennepin County, and Tallahassee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Theme 1 &amp; 4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Worked with Minneapolis &amp; SHC SRN to design a neighborhood level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well-being survey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(Theme 1)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Developed framework for SEIU-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WHEe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database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added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public &amp; community partner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(Theme 1).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Assembled a network of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partners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implement the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Citizen Science curriculum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modules (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Theme 4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Advertised Citizen Science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summer teacher workshop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Minneapolis Public Schools;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Theme 4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0" b="10440"/>
          <a:stretch/>
        </p:blipFill>
        <p:spPr>
          <a:xfrm>
            <a:off x="128585" y="4491008"/>
            <a:ext cx="4572284" cy="17945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58005" y="4139768"/>
            <a:ext cx="2243470" cy="2497005"/>
            <a:chOff x="948675" y="4316491"/>
            <a:chExt cx="2243470" cy="2497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C147BE-7B22-4FFD-9EDA-C45B8095A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88" y="5194491"/>
              <a:ext cx="2008445" cy="1406333"/>
            </a:xfrm>
            <a:prstGeom prst="rect">
              <a:avLst/>
            </a:prstGeom>
          </p:spPr>
        </p:pic>
        <p:pic>
          <p:nvPicPr>
            <p:cNvPr id="6" name="Picture 5" descr="Image result for ash borer">
              <a:extLst>
                <a:ext uri="{FF2B5EF4-FFF2-40B4-BE49-F238E27FC236}">
                  <a16:creationId xmlns:a16="http://schemas.microsoft.com/office/drawing/2014/main" id="{FDD932AE-6587-4560-ACB2-171E3DE24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70" y="4316491"/>
              <a:ext cx="1603063" cy="83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D78666-511F-4F1A-887E-7E630442BB6D}"/>
                </a:ext>
              </a:extLst>
            </p:cNvPr>
            <p:cNvSpPr/>
            <p:nvPr/>
          </p:nvSpPr>
          <p:spPr>
            <a:xfrm>
              <a:off x="948675" y="6598052"/>
              <a:ext cx="224347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i="1"/>
                <a:t>Source: MPR News, Roanoke Times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6EBF7B-77BB-48A2-9D44-08899B507E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83" r="16787"/>
          <a:stretch/>
        </p:blipFill>
        <p:spPr>
          <a:xfrm>
            <a:off x="6913167" y="4139768"/>
            <a:ext cx="3437425" cy="24095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412325" y="5558541"/>
            <a:ext cx="1679659" cy="726993"/>
            <a:chOff x="7384073" y="4873687"/>
            <a:chExt cx="1679659" cy="7269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BB3B3-06A2-4143-85D7-E508D2CE61EA}"/>
                </a:ext>
              </a:extLst>
            </p:cNvPr>
            <p:cNvSpPr/>
            <p:nvPr/>
          </p:nvSpPr>
          <p:spPr bwMode="auto">
            <a:xfrm>
              <a:off x="7384074" y="4873688"/>
              <a:ext cx="1679658" cy="7269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992CCD5-5DC1-4489-B19E-7D16AA4E8C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69732" y="5152355"/>
              <a:ext cx="1394000" cy="44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68" indent="-25716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199" indent="-21430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857228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200120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543012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03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795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686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577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sz="1600" kern="0" dirty="0"/>
                <a:t>Tree canopy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E68FE-517B-48A5-8DB3-AA6FF4BA5ADA}"/>
                </a:ext>
              </a:extLst>
            </p:cNvPr>
            <p:cNvSpPr/>
            <p:nvPr/>
          </p:nvSpPr>
          <p:spPr bwMode="auto">
            <a:xfrm>
              <a:off x="7466017" y="5197184"/>
              <a:ext cx="249653" cy="249653"/>
            </a:xfrm>
            <a:prstGeom prst="ellipse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5C64212-4D21-4841-88AE-03E3195BB7D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84073" y="4873687"/>
              <a:ext cx="1026855" cy="44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68" indent="-25716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199" indent="-21430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857228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200120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–"/>
                <a:defRPr sz="135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543012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2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03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795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686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577" indent="-17144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A0019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sz="1400" b="1" kern="0"/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1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0000"/>
    </mc:Choice>
    <mc:Fallback xmlns="">
      <p:transition spd="slow" advClick="0" advTm="4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1568</Words>
  <Application>Microsoft Office PowerPoint</Application>
  <PresentationFormat>Widescreen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Objectives &amp; Overarching Questions</vt:lpstr>
      <vt:lpstr>Objectives &amp; Overarching Questions</vt:lpstr>
      <vt:lpstr>Objectives &amp; Overarching Questions</vt:lpstr>
      <vt:lpstr>Project Approach</vt:lpstr>
      <vt:lpstr>Project Approach</vt:lpstr>
      <vt:lpstr>Four Themes</vt:lpstr>
      <vt:lpstr>Status of the Project : Accomplishments</vt:lpstr>
      <vt:lpstr>Status of the Project : Accomplishments</vt:lpstr>
      <vt:lpstr>What is Next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2</cp:revision>
  <dcterms:created xsi:type="dcterms:W3CDTF">2018-04-05T18:21:39Z</dcterms:created>
  <dcterms:modified xsi:type="dcterms:W3CDTF">2018-04-05T18:25:36Z</dcterms:modified>
</cp:coreProperties>
</file>