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47" d="100"/>
          <a:sy n="47" d="100"/>
        </p:scale>
        <p:origin x="54" y="19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B5E4E-915B-4ACD-B59E-0DECB064B70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34C53-E092-4F5C-AA54-5C2A9CD2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61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BRIEFLY INTRODUCE YOURSELF AND YOUR</a:t>
            </a:r>
            <a:r>
              <a:rPr lang="en-US" b="1" baseline="0" dirty="0"/>
              <a:t> INVESTIGATORS (10 sec slide)</a:t>
            </a:r>
          </a:p>
          <a:p>
            <a:r>
              <a:rPr lang="en-US" sz="1200" b="1" dirty="0">
                <a:solidFill>
                  <a:schemeClr val="accent2"/>
                </a:solidFill>
                <a:effectLst/>
              </a:rPr>
              <a:t>32115</a:t>
            </a:r>
            <a:endParaRPr lang="en-US" b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20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96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60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23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3AC59-92B5-46C3-AC81-9EE61E365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6192E-A504-4CFB-87CC-2F3E5253E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EF04D-B588-42CF-8946-74F9A592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F7FEA-FE85-408B-A994-53A171782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CEF9A-2C85-4568-9390-94C27BA72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87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013B7-0A4C-4DB2-89F4-FB195716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B87369-6468-45B4-85F5-1789933B1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61DE-BC8D-4555-956A-EAB6859D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DAEF8-5F7C-4184-ABDF-3310926B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071BB-A976-47C4-8DFA-12B4A674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4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C1489-2E7E-47D3-9313-3657BDAF19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8F068-3231-4789-B076-AFC4D9219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A4F08-BE3E-4ED1-A11C-62B1DCC56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23A8-4A87-4CCE-8F34-3904A2BE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EF903-90A7-4C54-A364-810C93B99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2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9BDB-0132-420F-A2DC-9BCDF037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A6B37-9D7B-4194-9AA4-C69C47DC2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0054A-7E9A-4BE5-A008-5904EAFD7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6CA80-A30C-447F-B963-9F4A50AA7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00A7F-CD34-4996-AB39-A5B689DC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9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51C4-FA5C-412E-ABA1-097A5F43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7447-594F-47E7-8FF5-E4F04128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110A8-6ED2-4B40-B79B-48150EA1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1BA56-DD16-4AF8-95E6-9327D89F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8CC4A-65F5-40B9-89DD-BE967E923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97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469F6-4339-4EC9-9393-63C30EA0A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CAE31-1EE8-4466-8A8D-057666C2C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313A7-D70E-42CE-9158-F8515FEB8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131D-25E1-42A5-BE1D-C0EA33AD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A4795-5953-4A20-9530-B09C23D1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842DD-071C-4CAB-93DF-31DD5429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3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707B4-F1F3-4F46-81F6-544F62F8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CB7A0-1800-4821-88F8-A056A1817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C350F-3251-4C3F-BEE3-8650F8ACA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D6A10-1BF7-4429-A07A-FE6B2944D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6AC76-39DD-4807-80E0-D95705922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B697F0-C379-47A4-98DE-DEC6A70EF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80E58E-7046-40D9-8FEA-B336BB37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8EB91-8153-4FA7-96A4-BDA0BB05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3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5FD51-F936-43EB-ACBC-5D80406C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56447B-FB7C-4039-9761-1E139C559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ED803-430C-4405-8309-C04867C7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8B829-412A-4A02-8A52-8495D69C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1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84EEC3-00F6-434E-9461-130FCA4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D0C0E-A119-48A3-A40D-72CF19A8D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F0EA0-ED3B-4E8E-8807-7209C8FC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4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429C-78D2-47EF-AC6F-D00CCAFA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B0299-3527-4E10-8817-B89537114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5773E-4CD4-4A78-BBBF-1C05132E0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DE978-D653-483C-B517-7ADAF88D7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2C4A2-126B-4DA8-9166-D9E41EDBC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14058-CB56-4A34-A8E6-87342B8D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3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9F1F-5AFC-4CB9-950A-87BE0A667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8E5E8-5D4F-4989-BF19-2BE335C91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5B94A-43FF-4260-86EE-80018AEF7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8BFF4-6F2D-48A2-BAE9-621E9590F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53CB6-BDD0-4E24-962F-CA51BF0C5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EE88B-0520-4FA7-8722-097CAABF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3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03C4BD-9B4B-4F8C-878B-5B09C3EB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BEA2D-62DA-4B30-B9CC-3EFA0A82A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2E81C-0C60-4480-B020-A9A2C68B1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81A86-EC97-47BD-A0CF-9B2D4E2C5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EB43E-1AA5-4FFF-907B-23B72A788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7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go.uvm.edu/rizzoscc2018" TargetMode="Externa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31AEE49-FF5E-AA4A-8731-F6F850307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 b="-293"/>
          <a:stretch/>
        </p:blipFill>
        <p:spPr>
          <a:xfrm>
            <a:off x="1520227" y="296777"/>
            <a:ext cx="9144000" cy="163122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1" y="1854497"/>
            <a:ext cx="9140227" cy="20383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chemeClr val="accent2"/>
                </a:solidFill>
                <a:effectLst/>
              </a:rPr>
              <a:t>PG: Smart Connections for Conserving &amp; Catalyzing </a:t>
            </a:r>
            <a:br>
              <a:rPr lang="en-US" sz="2800" b="1" dirty="0">
                <a:solidFill>
                  <a:schemeClr val="accent2"/>
                </a:solidFill>
                <a:effectLst/>
              </a:rPr>
            </a:br>
            <a:r>
              <a:rPr lang="en-US" sz="2800" b="1" dirty="0">
                <a:solidFill>
                  <a:schemeClr val="accent2"/>
                </a:solidFill>
                <a:effectLst/>
              </a:rPr>
              <a:t>Cultural Community Resources, </a:t>
            </a:r>
          </a:p>
          <a:p>
            <a:r>
              <a:rPr lang="en-US" sz="2800" b="1" dirty="0">
                <a:solidFill>
                  <a:schemeClr val="accent2"/>
                </a:solidFill>
                <a:effectLst/>
              </a:rPr>
              <a:t>NSF Award: 1737587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1740187" y="3485724"/>
            <a:ext cx="8737678" cy="31345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528C0"/>
                </a:solidFill>
              </a:rPr>
              <a:t>Donna Rizzo</a:t>
            </a:r>
            <a:r>
              <a:rPr lang="en-US" baseline="30000" dirty="0">
                <a:solidFill>
                  <a:srgbClr val="0528C0"/>
                </a:solidFill>
              </a:rPr>
              <a:t>1</a:t>
            </a:r>
            <a:r>
              <a:rPr lang="en-US" dirty="0">
                <a:solidFill>
                  <a:srgbClr val="0528C0"/>
                </a:solidFill>
              </a:rPr>
              <a:t>, </a:t>
            </a:r>
            <a:r>
              <a:rPr lang="en-US" dirty="0" err="1">
                <a:solidFill>
                  <a:srgbClr val="0528C0"/>
                </a:solidFill>
              </a:rPr>
              <a:t>Mandar</a:t>
            </a:r>
            <a:r>
              <a:rPr lang="en-US" dirty="0">
                <a:solidFill>
                  <a:srgbClr val="0528C0"/>
                </a:solidFill>
              </a:rPr>
              <a:t> Dewoolkar</a:t>
            </a:r>
            <a:r>
              <a:rPr lang="en-US" baseline="30000" dirty="0">
                <a:solidFill>
                  <a:srgbClr val="0528C0"/>
                </a:solidFill>
              </a:rPr>
              <a:t>1</a:t>
            </a:r>
            <a:r>
              <a:rPr lang="en-US" dirty="0">
                <a:solidFill>
                  <a:srgbClr val="0528C0"/>
                </a:solidFill>
              </a:rPr>
              <a:t>, </a:t>
            </a:r>
            <a:r>
              <a:rPr lang="en-US" dirty="0" err="1">
                <a:solidFill>
                  <a:srgbClr val="0528C0"/>
                </a:solidFill>
              </a:rPr>
              <a:t>Dryver</a:t>
            </a:r>
            <a:r>
              <a:rPr lang="en-US" dirty="0">
                <a:solidFill>
                  <a:srgbClr val="0528C0"/>
                </a:solidFill>
              </a:rPr>
              <a:t> Huston</a:t>
            </a:r>
            <a:r>
              <a:rPr lang="en-US" baseline="30000" dirty="0">
                <a:solidFill>
                  <a:srgbClr val="0528C0"/>
                </a:solidFill>
              </a:rPr>
              <a:t>2</a:t>
            </a:r>
            <a:r>
              <a:rPr lang="en-US" dirty="0">
                <a:solidFill>
                  <a:srgbClr val="0528C0"/>
                </a:solidFill>
              </a:rPr>
              <a:t>, </a:t>
            </a:r>
            <a:br>
              <a:rPr lang="en-US" dirty="0">
                <a:solidFill>
                  <a:srgbClr val="0528C0"/>
                </a:solidFill>
              </a:rPr>
            </a:br>
            <a:r>
              <a:rPr lang="en-US" dirty="0">
                <a:solidFill>
                  <a:srgbClr val="0528C0"/>
                </a:solidFill>
              </a:rPr>
              <a:t>Douglas Porter</a:t>
            </a:r>
            <a:r>
              <a:rPr lang="en-US" baseline="30000" dirty="0">
                <a:solidFill>
                  <a:srgbClr val="0528C0"/>
                </a:solidFill>
              </a:rPr>
              <a:t>1,3</a:t>
            </a:r>
            <a:r>
              <a:rPr lang="en-US" dirty="0">
                <a:solidFill>
                  <a:srgbClr val="0528C0"/>
                </a:solidFill>
              </a:rPr>
              <a:t>, </a:t>
            </a:r>
            <a:r>
              <a:rPr lang="en-US" dirty="0" err="1">
                <a:solidFill>
                  <a:srgbClr val="0528C0"/>
                </a:solidFill>
              </a:rPr>
              <a:t>Asim</a:t>
            </a:r>
            <a:r>
              <a:rPr lang="en-US" dirty="0">
                <a:solidFill>
                  <a:srgbClr val="0528C0"/>
                </a:solidFill>
              </a:rPr>
              <a:t> Zia</a:t>
            </a:r>
            <a:r>
              <a:rPr lang="en-US" baseline="30000" dirty="0">
                <a:solidFill>
                  <a:srgbClr val="0528C0"/>
                </a:solidFill>
              </a:rPr>
              <a:t>4</a:t>
            </a:r>
            <a:r>
              <a:rPr lang="en-US" dirty="0">
                <a:solidFill>
                  <a:srgbClr val="0528C0"/>
                </a:solidFill>
              </a:rPr>
              <a:t> </a:t>
            </a:r>
            <a:br>
              <a:rPr lang="en-US" dirty="0">
                <a:solidFill>
                  <a:srgbClr val="0528C0"/>
                </a:solidFill>
              </a:rPr>
            </a:br>
            <a:endParaRPr lang="en-US" dirty="0">
              <a:solidFill>
                <a:srgbClr val="0528C0"/>
              </a:solidFill>
            </a:endParaRPr>
          </a:p>
          <a:p>
            <a:r>
              <a:rPr lang="en-US" baseline="30000" dirty="0">
                <a:solidFill>
                  <a:srgbClr val="0528C0"/>
                </a:solidFill>
              </a:rPr>
              <a:t>1</a:t>
            </a:r>
            <a:r>
              <a:rPr lang="en-US" dirty="0">
                <a:solidFill>
                  <a:srgbClr val="0528C0"/>
                </a:solidFill>
              </a:rPr>
              <a:t>Civil &amp; Environmental Engineering,</a:t>
            </a:r>
            <a:br>
              <a:rPr lang="en-US" dirty="0">
                <a:solidFill>
                  <a:srgbClr val="0528C0"/>
                </a:solidFill>
              </a:rPr>
            </a:br>
            <a:r>
              <a:rPr lang="en-US" baseline="30000" dirty="0">
                <a:solidFill>
                  <a:srgbClr val="0528C0"/>
                </a:solidFill>
              </a:rPr>
              <a:t>2</a:t>
            </a:r>
            <a:r>
              <a:rPr lang="en-US" dirty="0">
                <a:solidFill>
                  <a:srgbClr val="0528C0"/>
                </a:solidFill>
              </a:rPr>
              <a:t>Mechanical Engineering, </a:t>
            </a:r>
            <a:br>
              <a:rPr lang="en-US" dirty="0">
                <a:solidFill>
                  <a:srgbClr val="0528C0"/>
                </a:solidFill>
              </a:rPr>
            </a:br>
            <a:r>
              <a:rPr lang="en-US" baseline="30000" dirty="0">
                <a:solidFill>
                  <a:srgbClr val="0528C0"/>
                </a:solidFill>
              </a:rPr>
              <a:t>3</a:t>
            </a:r>
            <a:r>
              <a:rPr lang="en-US" dirty="0">
                <a:solidFill>
                  <a:srgbClr val="0528C0"/>
                </a:solidFill>
              </a:rPr>
              <a:t>HistoricPreservation, and </a:t>
            </a:r>
            <a:br>
              <a:rPr lang="en-US" dirty="0">
                <a:solidFill>
                  <a:srgbClr val="0528C0"/>
                </a:solidFill>
              </a:rPr>
            </a:br>
            <a:r>
              <a:rPr lang="en-US" baseline="30000" dirty="0">
                <a:solidFill>
                  <a:srgbClr val="0528C0"/>
                </a:solidFill>
              </a:rPr>
              <a:t>4</a:t>
            </a:r>
            <a:r>
              <a:rPr lang="en-US" dirty="0">
                <a:solidFill>
                  <a:srgbClr val="0528C0"/>
                </a:solidFill>
              </a:rPr>
              <a:t>Community Development &amp; Applied Economics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hlinkClick r:id="rId5"/>
              </a:rPr>
              <a:t>go.uvm.edu/rizzoscc2018</a:t>
            </a:r>
            <a:endParaRPr lang="en-US" dirty="0">
              <a:solidFill>
                <a:srgbClr val="2F5897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41095" y="-48126"/>
            <a:ext cx="8769194" cy="6970294"/>
            <a:chOff x="417095" y="64168"/>
            <a:chExt cx="8769194" cy="6970294"/>
          </a:xfrm>
        </p:grpSpPr>
        <p:sp>
          <p:nvSpPr>
            <p:cNvPr id="17" name="TextBox 16"/>
            <p:cNvSpPr txBox="1"/>
            <p:nvPr/>
          </p:nvSpPr>
          <p:spPr>
            <a:xfrm>
              <a:off x="417095" y="64168"/>
              <a:ext cx="80474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2018 NSF SMART AND CONNECTED COMMUNITIES PI MEETING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085" b="87640" l="12440" r="87443"/>
                      </a14:imgEffect>
                    </a14:imgLayer>
                  </a14:imgProps>
                </a:ext>
              </a:extLst>
            </a:blip>
            <a:srcRect l="3065" t="3766" r="3181" b="3041"/>
            <a:stretch/>
          </p:blipFill>
          <p:spPr>
            <a:xfrm>
              <a:off x="8395856" y="6248763"/>
              <a:ext cx="790433" cy="785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12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93769" y="64169"/>
            <a:ext cx="2374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srgbClr val="C00000"/>
                </a:solidFill>
                <a:latin typeface="Franklin Gothic Medium"/>
              </a:rPr>
              <a:t>Lidar Scan of Covered </a:t>
            </a:r>
            <a:br>
              <a:rPr lang="en-US" dirty="0">
                <a:solidFill>
                  <a:srgbClr val="C00000"/>
                </a:solidFill>
                <a:latin typeface="Franklin Gothic Medium"/>
              </a:rPr>
            </a:br>
            <a:r>
              <a:rPr lang="en-US" dirty="0">
                <a:solidFill>
                  <a:srgbClr val="C00000"/>
                </a:solidFill>
                <a:latin typeface="Franklin Gothic Medium"/>
              </a:rPr>
              <a:t>Bridge into BIM Model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B9630D4-29BB-4231-A0A9-8112ED9E8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5"/>
          <a:stretch/>
        </p:blipFill>
        <p:spPr bwMode="auto">
          <a:xfrm>
            <a:off x="7653084" y="743455"/>
            <a:ext cx="1295579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8537183" y="743455"/>
            <a:ext cx="2131219" cy="16573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5"/>
          <a:srcRect l="9164"/>
          <a:stretch/>
        </p:blipFill>
        <p:spPr>
          <a:xfrm>
            <a:off x="8539977" y="2400805"/>
            <a:ext cx="2128424" cy="1428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9B5E59-AD3A-134A-A619-C037F698B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84" y="2210807"/>
            <a:ext cx="4071928" cy="2439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7C1FAE-0624-B04F-A389-882F819A854B}"/>
              </a:ext>
            </a:extLst>
          </p:cNvPr>
          <p:cNvSpPr txBox="1"/>
          <p:nvPr/>
        </p:nvSpPr>
        <p:spPr>
          <a:xfrm>
            <a:off x="1524001" y="4621604"/>
            <a:ext cx="3932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rgbClr val="C00000"/>
                </a:solidFill>
                <a:latin typeface="Franklin Gothic Medium"/>
              </a:rPr>
              <a:t>3D Mapping Using Photogrammetry </a:t>
            </a:r>
            <a:br>
              <a:rPr lang="en-US" dirty="0">
                <a:solidFill>
                  <a:srgbClr val="C00000"/>
                </a:solidFill>
                <a:latin typeface="Franklin Gothic Medium"/>
              </a:rPr>
            </a:br>
            <a:r>
              <a:rPr lang="en-US" dirty="0">
                <a:solidFill>
                  <a:srgbClr val="C00000"/>
                </a:solidFill>
                <a:latin typeface="Franklin Gothic Medium"/>
              </a:rPr>
              <a:t>(Structure from Motion) </a:t>
            </a:r>
            <a:br>
              <a:rPr lang="en-US" dirty="0">
                <a:solidFill>
                  <a:srgbClr val="C00000"/>
                </a:solidFill>
                <a:latin typeface="Franklin Gothic Medium"/>
              </a:rPr>
            </a:br>
            <a:r>
              <a:rPr lang="en-US" dirty="0">
                <a:solidFill>
                  <a:srgbClr val="C00000"/>
                </a:solidFill>
                <a:latin typeface="Franklin Gothic Medium"/>
              </a:rPr>
              <a:t>on smart phone with </a:t>
            </a:r>
            <a:br>
              <a:rPr lang="en-US" dirty="0">
                <a:solidFill>
                  <a:srgbClr val="C00000"/>
                </a:solidFill>
                <a:latin typeface="Franklin Gothic Medium"/>
              </a:rPr>
            </a:br>
            <a:r>
              <a:rPr lang="en-US" dirty="0">
                <a:solidFill>
                  <a:srgbClr val="C00000"/>
                </a:solidFill>
                <a:latin typeface="Franklin Gothic Medium"/>
              </a:rPr>
              <a:t>Tango/Unity</a:t>
            </a:r>
          </a:p>
        </p:txBody>
      </p:sp>
      <p:pic>
        <p:nvPicPr>
          <p:cNvPr id="11" name="Content Placeholder 4" descr="C:\dummy\downloads\dylan\wallclimbingrobot\uvm wall climbing robot.JPG">
            <a:extLst>
              <a:ext uri="{FF2B5EF4-FFF2-40B4-BE49-F238E27FC236}">
                <a16:creationId xmlns:a16="http://schemas.microsoft.com/office/drawing/2014/main" id="{C5159666-4C1C-644F-BE2F-9C66B45BA534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4"/>
          <a:stretch/>
        </p:blipFill>
        <p:spPr bwMode="auto">
          <a:xfrm>
            <a:off x="6188739" y="3941819"/>
            <a:ext cx="2570247" cy="22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9FC911-AE6D-2B48-B2A6-173B818F5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8"/>
          <a:stretch/>
        </p:blipFill>
        <p:spPr bwMode="auto">
          <a:xfrm>
            <a:off x="4426233" y="5133474"/>
            <a:ext cx="2229787" cy="1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7F93F-4732-BF45-A843-A07D9D776BE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3"/>
          <a:stretch>
            <a:fillRect/>
          </a:stretch>
        </p:blipFill>
        <p:spPr bwMode="auto">
          <a:xfrm>
            <a:off x="8220576" y="5531887"/>
            <a:ext cx="2424113" cy="133397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3BB01299-353E-1F46-826D-5C68625671A8}"/>
              </a:ext>
            </a:extLst>
          </p:cNvPr>
          <p:cNvSpPr txBox="1">
            <a:spLocks/>
          </p:cNvSpPr>
          <p:nvPr/>
        </p:nvSpPr>
        <p:spPr>
          <a:xfrm>
            <a:off x="8769072" y="4784323"/>
            <a:ext cx="1931010" cy="77967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C00000"/>
                </a:solidFill>
                <a:latin typeface="Franklin Gothic Medium"/>
                <a:ea typeface="+mn-ea"/>
                <a:cs typeface="+mn-cs"/>
              </a:rPr>
              <a:t>Robots </a:t>
            </a:r>
            <a:br>
              <a:rPr lang="en-US" sz="1800" dirty="0">
                <a:solidFill>
                  <a:srgbClr val="C00000"/>
                </a:solidFill>
                <a:latin typeface="Franklin Gothic Medium"/>
                <a:ea typeface="+mn-ea"/>
                <a:cs typeface="+mn-cs"/>
              </a:rPr>
            </a:br>
            <a:r>
              <a:rPr lang="en-US" sz="1800" dirty="0">
                <a:solidFill>
                  <a:srgbClr val="C00000"/>
                </a:solidFill>
                <a:latin typeface="Franklin Gothic Medium"/>
                <a:ea typeface="+mn-ea"/>
                <a:cs typeface="+mn-cs"/>
              </a:rPr>
              <a:t>Soft foot climber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08B559-95F6-A34B-A448-B37FAC2B94C7}"/>
              </a:ext>
            </a:extLst>
          </p:cNvPr>
          <p:cNvSpPr/>
          <p:nvPr/>
        </p:nvSpPr>
        <p:spPr>
          <a:xfrm>
            <a:off x="1556084" y="0"/>
            <a:ext cx="581453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Project Aims:</a:t>
            </a:r>
            <a:br>
              <a:rPr lang="en-US" sz="28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en-US" sz="2800" b="1" dirty="0">
                <a:latin typeface="+mj-lt"/>
                <a:ea typeface="+mj-ea"/>
                <a:cs typeface="+mj-cs"/>
              </a:rPr>
              <a:t>Bring engineering research to bear on specific problems in the preservation of Vermont’s cultural resources </a:t>
            </a:r>
          </a:p>
        </p:txBody>
      </p:sp>
    </p:spTree>
    <p:extLst>
      <p:ext uri="{BB962C8B-B14F-4D97-AF65-F5344CB8AC3E}">
        <p14:creationId xmlns:p14="http://schemas.microsoft.com/office/powerpoint/2010/main" val="9010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4D49B3-7C41-6F45-916B-8FE051E5557D}"/>
              </a:ext>
            </a:extLst>
          </p:cNvPr>
          <p:cNvSpPr/>
          <p:nvPr/>
        </p:nvSpPr>
        <p:spPr>
          <a:xfrm>
            <a:off x="1556084" y="0"/>
            <a:ext cx="360947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Project Aims: </a:t>
            </a:r>
            <a:br>
              <a:rPr lang="en-US" sz="28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en-US" sz="2800" b="1" dirty="0">
                <a:latin typeface="+mj-lt"/>
                <a:ea typeface="+mj-ea"/>
                <a:cs typeface="+mj-cs"/>
              </a:rPr>
              <a:t>Use Cultural Resources Network (CRN) to delivery systems &amp; make the technologies </a:t>
            </a:r>
            <a:br>
              <a:rPr lang="en-US" sz="2800" b="1" dirty="0">
                <a:latin typeface="+mj-lt"/>
                <a:ea typeface="+mj-ea"/>
                <a:cs typeface="+mj-cs"/>
              </a:rPr>
            </a:br>
            <a:r>
              <a:rPr lang="en-US" sz="2800" b="1" dirty="0">
                <a:latin typeface="+mj-lt"/>
                <a:ea typeface="+mj-ea"/>
                <a:cs typeface="+mj-cs"/>
              </a:rPr>
              <a:t>available to VT </a:t>
            </a:r>
            <a:br>
              <a:rPr lang="en-US" sz="2800" dirty="0">
                <a:latin typeface="Franklin Gothic Medium"/>
              </a:rPr>
            </a:br>
            <a:r>
              <a:rPr lang="en-US" sz="2800" b="1" dirty="0">
                <a:latin typeface="+mj-lt"/>
                <a:ea typeface="+mj-ea"/>
                <a:cs typeface="+mj-cs"/>
              </a:rPr>
              <a:t>communities</a:t>
            </a:r>
          </a:p>
          <a:p>
            <a:endParaRPr lang="en-US" sz="28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1FFF130-6586-7C47-88B2-0F2EE7F56B4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65575" y="447227"/>
          <a:ext cx="5359567" cy="641076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59130">
                  <a:extLst>
                    <a:ext uri="{9D8B030D-6E8A-4147-A177-3AD203B41FA5}">
                      <a16:colId xmlns:a16="http://schemas.microsoft.com/office/drawing/2014/main" val="4081715166"/>
                    </a:ext>
                  </a:extLst>
                </a:gridCol>
                <a:gridCol w="3500437">
                  <a:extLst>
                    <a:ext uri="{9D8B030D-6E8A-4147-A177-3AD203B41FA5}">
                      <a16:colId xmlns:a16="http://schemas.microsoft.com/office/drawing/2014/main" val="249465383"/>
                    </a:ext>
                  </a:extLst>
                </a:gridCol>
              </a:tblGrid>
              <a:tr h="424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Organization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4084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Kathy Beyer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Housing Vermont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9449577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Luce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Hillman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UVM Facilities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838057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Laura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Trieschmann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 Historic Preservation Officer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125516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Tom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Visser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Historic Preservation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746194"/>
                  </a:ext>
                </a:extLst>
              </a:tr>
              <a:tr h="562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Andrea Wright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Delivery Bureau, 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Environmental Section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864410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Judith Ehrlich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VTrans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Historic Preservation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149204"/>
                  </a:ext>
                </a:extLst>
              </a:tr>
              <a:tr h="562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Jamie Duggan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Division of Historic Preservation Dept of Housing &amp; Community Development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227718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John Crock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UVM - Anthropology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992676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Bob McCullough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UVM - Historic Preservation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985330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Paul Bruhn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Preservation Trust of Vermont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1588805"/>
                  </a:ext>
                </a:extLst>
              </a:tr>
              <a:tr h="562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Michael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Desrochers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Dept of Public Safety, Division of Fire Safety - State of Vermont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018093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Karl Goetze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Efficiency Vermont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296155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Deb Sachs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Netzero of Vermont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9192470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Karen Freeman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VT Housing and Conservation Board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834252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Carolyn Carlson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VTrans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Bridges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716630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Bob Neeld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 Ventures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64020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Nick Artim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Heritage Preservation Group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411902"/>
                  </a:ext>
                </a:extLst>
              </a:tr>
              <a:tr h="286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Jerry Francis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Shelburne Farms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1229086"/>
                  </a:ext>
                </a:extLst>
              </a:tr>
            </a:tbl>
          </a:graphicData>
        </a:graphic>
      </p:graphicFrame>
      <p:sp>
        <p:nvSpPr>
          <p:cNvPr id="19" name="Title 8">
            <a:extLst>
              <a:ext uri="{FF2B5EF4-FFF2-40B4-BE49-F238E27FC236}">
                <a16:creationId xmlns:a16="http://schemas.microsoft.com/office/drawing/2014/main" id="{7125BD15-C89E-DB45-ACA5-848E561630E6}"/>
              </a:ext>
            </a:extLst>
          </p:cNvPr>
          <p:cNvSpPr txBox="1">
            <a:spLocks/>
          </p:cNvSpPr>
          <p:nvPr/>
        </p:nvSpPr>
        <p:spPr>
          <a:xfrm>
            <a:off x="5639483" y="-74597"/>
            <a:ext cx="4687843" cy="569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chemeClr val="accent2"/>
                </a:solidFill>
              </a:rPr>
              <a:t>Community Partners</a:t>
            </a:r>
          </a:p>
        </p:txBody>
      </p:sp>
    </p:spTree>
    <p:extLst>
      <p:ext uri="{BB962C8B-B14F-4D97-AF65-F5344CB8AC3E}">
        <p14:creationId xmlns:p14="http://schemas.microsoft.com/office/powerpoint/2010/main" val="4247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46A24F5-9C2D-CD44-821C-CDD766C4338E}"/>
              </a:ext>
            </a:extLst>
          </p:cNvPr>
          <p:cNvSpPr/>
          <p:nvPr/>
        </p:nvSpPr>
        <p:spPr>
          <a:xfrm>
            <a:off x="1556085" y="0"/>
            <a:ext cx="46302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Project Aims:</a:t>
            </a:r>
            <a:br>
              <a:rPr lang="en-US" sz="28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en-US" sz="2800" b="1" dirty="0">
                <a:latin typeface="+mj-lt"/>
                <a:ea typeface="+mj-ea"/>
                <a:cs typeface="+mj-cs"/>
              </a:rPr>
              <a:t>Use network analysis to ID existing community network connections, key features, and ways to enhance network functioning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6D3BF9-B42B-E045-AD0A-BDE563FF21D8}"/>
              </a:ext>
            </a:extLst>
          </p:cNvPr>
          <p:cNvGrpSpPr/>
          <p:nvPr/>
        </p:nvGrpSpPr>
        <p:grpSpPr>
          <a:xfrm>
            <a:off x="6186338" y="17881"/>
            <a:ext cx="4481663" cy="6636798"/>
            <a:chOff x="3730985" y="197502"/>
            <a:chExt cx="4481663" cy="663679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3501D6E-CA97-0244-9A7C-DDA4BE209F1F}"/>
                </a:ext>
              </a:extLst>
            </p:cNvPr>
            <p:cNvGrpSpPr/>
            <p:nvPr/>
          </p:nvGrpSpPr>
          <p:grpSpPr>
            <a:xfrm>
              <a:off x="3730985" y="197502"/>
              <a:ext cx="4365927" cy="6626560"/>
              <a:chOff x="3877289" y="124350"/>
              <a:chExt cx="4365927" cy="662656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2257219-A482-FF44-89F5-37D374ED31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/>
              <a:stretch/>
            </p:blipFill>
            <p:spPr>
              <a:xfrm>
                <a:off x="3877289" y="124350"/>
                <a:ext cx="4365927" cy="6626560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7C89E86-2DAB-1143-A8CE-940028D907B2}"/>
                  </a:ext>
                </a:extLst>
              </p:cNvPr>
              <p:cNvGrpSpPr/>
              <p:nvPr/>
            </p:nvGrpSpPr>
            <p:grpSpPr>
              <a:xfrm>
                <a:off x="4040620" y="1561092"/>
                <a:ext cx="4163580" cy="3417536"/>
                <a:chOff x="4000752" y="1588034"/>
                <a:chExt cx="4278796" cy="3417536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35A32D69-4699-B44E-B5AE-D0B79DEBCB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alphaModFix amt="49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381" r="16155"/>
                <a:stretch/>
              </p:blipFill>
              <p:spPr>
                <a:xfrm>
                  <a:off x="4000752" y="1588034"/>
                  <a:ext cx="4278796" cy="3417536"/>
                </a:xfrm>
                <a:prstGeom prst="rect">
                  <a:avLst/>
                </a:prstGeom>
              </p:spPr>
            </p:pic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87577DC-69DD-C644-B9F9-54FFC623E440}"/>
                    </a:ext>
                  </a:extLst>
                </p:cNvPr>
                <p:cNvSpPr/>
                <p:nvPr/>
              </p:nvSpPr>
              <p:spPr>
                <a:xfrm>
                  <a:off x="4000752" y="1828800"/>
                  <a:ext cx="634748" cy="292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9FF996F8-2235-6743-AD23-C531EBF5FDF1}"/>
                    </a:ext>
                  </a:extLst>
                </p:cNvPr>
                <p:cNvSpPr/>
                <p:nvPr/>
              </p:nvSpPr>
              <p:spPr>
                <a:xfrm>
                  <a:off x="7124952" y="2870200"/>
                  <a:ext cx="634748" cy="292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BA8547-EB78-0144-A079-6C532257F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4390" y="6530625"/>
              <a:ext cx="1278258" cy="303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2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17B259-3768-C54D-8918-278CE23F0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60" r="2383" b="51038"/>
          <a:stretch/>
        </p:blipFill>
        <p:spPr>
          <a:xfrm>
            <a:off x="1592251" y="33845"/>
            <a:ext cx="7265548" cy="3357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B76F2C-72FB-994D-9D0B-3D38C149D2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311" b="35379"/>
          <a:stretch/>
        </p:blipFill>
        <p:spPr>
          <a:xfrm>
            <a:off x="1522475" y="4636195"/>
            <a:ext cx="9144000" cy="2215802"/>
          </a:xfrm>
          <a:prstGeom prst="rect">
            <a:avLst/>
          </a:prstGeom>
        </p:spPr>
      </p:pic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1695661" y="130175"/>
            <a:ext cx="4730128" cy="762000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Status of the Project: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2475" y="3321422"/>
            <a:ext cx="7731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  <a:ea typeface="+mj-ea"/>
                <a:cs typeface="+mj-cs"/>
              </a:rPr>
              <a:t>Workshop 1: (Jan. 4, 2018) helped ID research &amp; work tasks most interesting and useful to the cultural resource and engineering communities</a:t>
            </a:r>
          </a:p>
        </p:txBody>
      </p:sp>
      <p:pic>
        <p:nvPicPr>
          <p:cNvPr id="4" name="Picture 21">
            <a:extLst>
              <a:ext uri="{FF2B5EF4-FFF2-40B4-BE49-F238E27FC236}">
                <a16:creationId xmlns:a16="http://schemas.microsoft.com/office/drawing/2014/main" id="{59A5F4AC-E615-0C4E-A951-C49CB71A7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13232" r="7161" b="6400"/>
          <a:stretch>
            <a:fillRect/>
          </a:stretch>
        </p:blipFill>
        <p:spPr bwMode="auto">
          <a:xfrm>
            <a:off x="6646941" y="33844"/>
            <a:ext cx="4018028" cy="21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87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1637640" y="160596"/>
            <a:ext cx="8702557" cy="762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Analysis will likely: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3128" y="897779"/>
            <a:ext cx="8974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1) enhance appreciation of challenges facing both sectors,</a:t>
            </a:r>
          </a:p>
          <a:p>
            <a:pPr algn="just"/>
            <a:r>
              <a:rPr lang="en-US" dirty="0"/>
              <a:t> </a:t>
            </a:r>
          </a:p>
          <a:p>
            <a:pPr algn="just"/>
            <a:r>
              <a:rPr lang="en-US" dirty="0"/>
              <a:t>2) ID structural features of successful preservation networks,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3) provide measures of community connectedness leveraged by local preservation activities,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4) promote connections between CRN and engineering networks mutually beneficial to both. </a:t>
            </a:r>
          </a:p>
          <a:p>
            <a:pPr lvl="0"/>
            <a:endParaRPr lang="en-US" dirty="0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A32C5BC0-565A-FB41-9924-60A0C7FADAF1}"/>
              </a:ext>
            </a:extLst>
          </p:cNvPr>
          <p:cNvSpPr txBox="1">
            <a:spLocks/>
          </p:cNvSpPr>
          <p:nvPr/>
        </p:nvSpPr>
        <p:spPr>
          <a:xfrm>
            <a:off x="2189517" y="3107245"/>
            <a:ext cx="4386831" cy="569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2"/>
                </a:solidFill>
              </a:rPr>
              <a:t>Cultural Resources Network </a:t>
            </a:r>
            <a:br>
              <a:rPr lang="en-US" sz="2800" b="1" dirty="0">
                <a:solidFill>
                  <a:schemeClr val="accent2"/>
                </a:solidFill>
              </a:rPr>
            </a:br>
            <a:r>
              <a:rPr lang="en-US" sz="2800" b="1" dirty="0">
                <a:solidFill>
                  <a:schemeClr val="accent2"/>
                </a:solidFill>
              </a:rPr>
              <a:t>(CRN)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A0815-4122-0248-A3AF-9BDDEC2E3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313" y="3392219"/>
            <a:ext cx="6307840" cy="3213109"/>
          </a:xfrm>
          <a:prstGeom prst="rect">
            <a:avLst/>
          </a:prstGeom>
        </p:spPr>
      </p:pic>
      <p:sp>
        <p:nvSpPr>
          <p:cNvPr id="6" name="Title 8">
            <a:extLst>
              <a:ext uri="{FF2B5EF4-FFF2-40B4-BE49-F238E27FC236}">
                <a16:creationId xmlns:a16="http://schemas.microsoft.com/office/drawing/2014/main" id="{47B1AE83-496C-414E-98E9-058984AC6DAE}"/>
              </a:ext>
            </a:extLst>
          </p:cNvPr>
          <p:cNvSpPr txBox="1">
            <a:spLocks/>
          </p:cNvSpPr>
          <p:nvPr/>
        </p:nvSpPr>
        <p:spPr>
          <a:xfrm>
            <a:off x="8471956" y="4428153"/>
            <a:ext cx="2219656" cy="826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2"/>
                </a:solidFill>
              </a:rPr>
              <a:t>Engineering Network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EAE760-47CE-FD49-87CD-9559B03825F0}"/>
              </a:ext>
            </a:extLst>
          </p:cNvPr>
          <p:cNvGrpSpPr>
            <a:grpSpLocks noChangeAspect="1"/>
          </p:cNvGrpSpPr>
          <p:nvPr/>
        </p:nvGrpSpPr>
        <p:grpSpPr>
          <a:xfrm>
            <a:off x="1586466" y="5476321"/>
            <a:ext cx="5089773" cy="1302809"/>
            <a:chOff x="5180794" y="8659041"/>
            <a:chExt cx="5212141" cy="1358276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DDF93390-A143-DB4F-AD74-6342DC29F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200" y="9154054"/>
              <a:ext cx="187826" cy="188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E7A636C6-058A-4743-B496-4BD924337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202" y="8716457"/>
              <a:ext cx="187825" cy="184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9">
              <a:extLst>
                <a:ext uri="{FF2B5EF4-FFF2-40B4-BE49-F238E27FC236}">
                  <a16:creationId xmlns:a16="http://schemas.microsoft.com/office/drawing/2014/main" id="{EAE52D31-CB0E-0140-BC7D-09702F312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794" y="9487097"/>
              <a:ext cx="537678" cy="62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2738D6DF-547E-0B46-AF72-992BDA5B3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1103" y="8659041"/>
              <a:ext cx="2990850" cy="32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 dirty="0">
                  <a:latin typeface="Arial Narrow" panose="020B0604020202020204" pitchFamily="34" charset="0"/>
                  <a:cs typeface="Calibri" panose="020F0502020204030204" pitchFamily="34" charset="0"/>
                </a:rPr>
                <a:t>Cultural Resources (Node)</a:t>
              </a:r>
            </a:p>
          </p:txBody>
        </p:sp>
        <p:sp>
          <p:nvSpPr>
            <p:cNvPr id="13" name="TextBox 62">
              <a:extLst>
                <a:ext uri="{FF2B5EF4-FFF2-40B4-BE49-F238E27FC236}">
                  <a16:creationId xmlns:a16="http://schemas.microsoft.com/office/drawing/2014/main" id="{97810426-6C3D-EF4E-A06C-97D77A49E4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0373" y="8965644"/>
              <a:ext cx="2990850" cy="32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 dirty="0">
                  <a:latin typeface="Arial Narrow" panose="020B0604020202020204" pitchFamily="34" charset="0"/>
                  <a:cs typeface="Calibri" panose="020F0502020204030204" pitchFamily="34" charset="0"/>
                </a:rPr>
                <a:t>Engineering (Node)</a:t>
              </a:r>
            </a:p>
          </p:txBody>
        </p:sp>
        <p:sp>
          <p:nvSpPr>
            <p:cNvPr id="14" name="TextBox 63">
              <a:extLst>
                <a:ext uri="{FF2B5EF4-FFF2-40B4-BE49-F238E27FC236}">
                  <a16:creationId xmlns:a16="http://schemas.microsoft.com/office/drawing/2014/main" id="{2E881E04-91CF-D849-AE10-E13E0BD714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0373" y="9339703"/>
              <a:ext cx="2990850" cy="32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 dirty="0">
                  <a:latin typeface="Arial Narrow" panose="020B0604020202020204" pitchFamily="34" charset="0"/>
                  <a:cs typeface="Calibri" panose="020F0502020204030204" pitchFamily="34" charset="0"/>
                </a:rPr>
                <a:t>Connection (Edge)</a:t>
              </a:r>
            </a:p>
          </p:txBody>
        </p:sp>
        <p:sp>
          <p:nvSpPr>
            <p:cNvPr id="15" name="TextBox 64">
              <a:extLst>
                <a:ext uri="{FF2B5EF4-FFF2-40B4-BE49-F238E27FC236}">
                  <a16:creationId xmlns:a16="http://schemas.microsoft.com/office/drawing/2014/main" id="{D202D19B-41A0-6E44-9114-43CB9B32A5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3198" y="9696436"/>
              <a:ext cx="5159737" cy="32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400" dirty="0">
                  <a:latin typeface="Arial Narrow" panose="020B0604020202020204" pitchFamily="34" charset="0"/>
                  <a:cs typeface="Calibri" panose="020F0502020204030204" pitchFamily="34" charset="0"/>
                </a:rPr>
                <a:t>Note: Edges and Nodes are scaled based on strength of adjacency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13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305</Words>
  <Application>Microsoft Office PowerPoint</Application>
  <PresentationFormat>Widescreen</PresentationFormat>
  <Paragraphs>75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 Narrow</vt:lpstr>
      <vt:lpstr>Calibri</vt:lpstr>
      <vt:lpstr>Calibri Light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Status of the Project:</vt:lpstr>
      <vt:lpstr>Analysis will likely: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F. Harding</dc:creator>
  <cp:lastModifiedBy>Sean F. Harding</cp:lastModifiedBy>
  <cp:revision>36</cp:revision>
  <dcterms:created xsi:type="dcterms:W3CDTF">2018-04-05T18:21:39Z</dcterms:created>
  <dcterms:modified xsi:type="dcterms:W3CDTF">2018-04-05T20:25:16Z</dcterms:modified>
</cp:coreProperties>
</file>